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72" r:id="rId2"/>
    <p:sldId id="281" r:id="rId3"/>
    <p:sldId id="282" r:id="rId4"/>
    <p:sldId id="283" r:id="rId5"/>
    <p:sldId id="284" r:id="rId6"/>
    <p:sldId id="285" r:id="rId7"/>
    <p:sldId id="286" r:id="rId8"/>
    <p:sldId id="287" r:id="rId9"/>
    <p:sldId id="288" r:id="rId10"/>
    <p:sldId id="289" r:id="rId11"/>
    <p:sldId id="290" r:id="rId12"/>
    <p:sldId id="291" r:id="rId13"/>
    <p:sldId id="292" r:id="rId14"/>
    <p:sldId id="293" r:id="rId15"/>
    <p:sldId id="274" r:id="rId16"/>
    <p:sldId id="275" r:id="rId17"/>
    <p:sldId id="276" r:id="rId18"/>
    <p:sldId id="277" r:id="rId19"/>
    <p:sldId id="278"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F2E1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622" autoAdjust="0"/>
    <p:restoredTop sz="83216" autoAdjust="0"/>
  </p:normalViewPr>
  <p:slideViewPr>
    <p:cSldViewPr snapToGrid="0" snapToObjects="1">
      <p:cViewPr varScale="1">
        <p:scale>
          <a:sx n="90" d="100"/>
          <a:sy n="90" d="100"/>
        </p:scale>
        <p:origin x="36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91CB62-87E3-B14D-9BB8-676110295507}" type="datetimeFigureOut">
              <a:rPr lang="en-US" smtClean="0"/>
              <a:pPr/>
              <a:t>4/16/2018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FE36E2-FE92-F141-BB25-E8195FFBEE3B}" type="slidenum">
              <a:rPr lang="en-US" smtClean="0"/>
              <a:pPr/>
              <a:t>‹#›</a:t>
            </a:fld>
            <a:endParaRPr lang="en-US"/>
          </a:p>
        </p:txBody>
      </p:sp>
    </p:spTree>
    <p:extLst>
      <p:ext uri="{BB962C8B-B14F-4D97-AF65-F5344CB8AC3E}">
        <p14:creationId xmlns:p14="http://schemas.microsoft.com/office/powerpoint/2010/main" val="143892278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400" dirty="0" smtClean="0">
              <a:solidFill>
                <a:srgbClr val="00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400" b="0" baseline="0" dirty="0" smtClean="0">
              <a:solidFill>
                <a:srgbClr val="00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400" b="0" baseline="0" dirty="0" smtClean="0">
              <a:solidFill>
                <a:srgbClr val="000000"/>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solidFill>
                <a:srgbClr val="000000"/>
              </a:solidFill>
            </a:endParaRPr>
          </a:p>
          <a:p>
            <a:endParaRPr lang="en-US" baseline="0" dirty="0" smtClean="0"/>
          </a:p>
        </p:txBody>
      </p:sp>
      <p:sp>
        <p:nvSpPr>
          <p:cNvPr id="4" name="Slide Number Placeholder 3"/>
          <p:cNvSpPr>
            <a:spLocks noGrp="1"/>
          </p:cNvSpPr>
          <p:nvPr>
            <p:ph type="sldNum" sz="quarter" idx="10"/>
          </p:nvPr>
        </p:nvSpPr>
        <p:spPr/>
        <p:txBody>
          <a:bodyPr/>
          <a:lstStyle/>
          <a:p>
            <a:fld id="{A64F7E3F-114C-B549-A2EE-20BD2BD4AF8C}" type="slidenum">
              <a:rPr lang="en-US" smtClean="0"/>
              <a:pPr/>
              <a:t>1</a:t>
            </a:fld>
            <a:endParaRPr lang="en-US"/>
          </a:p>
        </p:txBody>
      </p:sp>
    </p:spTree>
    <p:extLst>
      <p:ext uri="{BB962C8B-B14F-4D97-AF65-F5344CB8AC3E}">
        <p14:creationId xmlns:p14="http://schemas.microsoft.com/office/powerpoint/2010/main" val="11619322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b="0" baseline="0" dirty="0" smtClean="0">
              <a:solidFill>
                <a:srgbClr val="1F497D"/>
              </a:solidFill>
            </a:endParaRPr>
          </a:p>
          <a:p>
            <a:endParaRPr lang="en-US" sz="1400" b="0" baseline="0" dirty="0" smtClean="0">
              <a:solidFill>
                <a:srgbClr val="1F497D"/>
              </a:solidFill>
            </a:endParaRPr>
          </a:p>
        </p:txBody>
      </p:sp>
      <p:sp>
        <p:nvSpPr>
          <p:cNvPr id="4" name="Slide Number Placeholder 3"/>
          <p:cNvSpPr>
            <a:spLocks noGrp="1"/>
          </p:cNvSpPr>
          <p:nvPr>
            <p:ph type="sldNum" sz="quarter" idx="10"/>
          </p:nvPr>
        </p:nvSpPr>
        <p:spPr/>
        <p:txBody>
          <a:bodyPr/>
          <a:lstStyle/>
          <a:p>
            <a:fld id="{A64F7E3F-114C-B549-A2EE-20BD2BD4AF8C}" type="slidenum">
              <a:rPr lang="en-US" smtClean="0"/>
              <a:pPr/>
              <a:t>10</a:t>
            </a:fld>
            <a:endParaRPr lang="en-US" dirty="0"/>
          </a:p>
        </p:txBody>
      </p:sp>
    </p:spTree>
    <p:extLst>
      <p:ext uri="{BB962C8B-B14F-4D97-AF65-F5344CB8AC3E}">
        <p14:creationId xmlns:p14="http://schemas.microsoft.com/office/powerpoint/2010/main" val="40269831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b="0" baseline="0" dirty="0" smtClean="0">
              <a:solidFill>
                <a:srgbClr val="1F497D"/>
              </a:solidFill>
            </a:endParaRPr>
          </a:p>
        </p:txBody>
      </p:sp>
      <p:sp>
        <p:nvSpPr>
          <p:cNvPr id="4" name="Slide Number Placeholder 3"/>
          <p:cNvSpPr>
            <a:spLocks noGrp="1"/>
          </p:cNvSpPr>
          <p:nvPr>
            <p:ph type="sldNum" sz="quarter" idx="10"/>
          </p:nvPr>
        </p:nvSpPr>
        <p:spPr/>
        <p:txBody>
          <a:bodyPr/>
          <a:lstStyle/>
          <a:p>
            <a:fld id="{A64F7E3F-114C-B549-A2EE-20BD2BD4AF8C}" type="slidenum">
              <a:rPr lang="en-US" smtClean="0"/>
              <a:pPr/>
              <a:t>11</a:t>
            </a:fld>
            <a:endParaRPr lang="en-US" dirty="0"/>
          </a:p>
        </p:txBody>
      </p:sp>
    </p:spTree>
    <p:extLst>
      <p:ext uri="{BB962C8B-B14F-4D97-AF65-F5344CB8AC3E}">
        <p14:creationId xmlns:p14="http://schemas.microsoft.com/office/powerpoint/2010/main" val="12557195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b="0" baseline="0" dirty="0" smtClean="0">
              <a:solidFill>
                <a:srgbClr val="1F497D"/>
              </a:solidFill>
            </a:endParaRPr>
          </a:p>
        </p:txBody>
      </p:sp>
      <p:sp>
        <p:nvSpPr>
          <p:cNvPr id="4" name="Slide Number Placeholder 3"/>
          <p:cNvSpPr>
            <a:spLocks noGrp="1"/>
          </p:cNvSpPr>
          <p:nvPr>
            <p:ph type="sldNum" sz="quarter" idx="10"/>
          </p:nvPr>
        </p:nvSpPr>
        <p:spPr/>
        <p:txBody>
          <a:bodyPr/>
          <a:lstStyle/>
          <a:p>
            <a:fld id="{A64F7E3F-114C-B549-A2EE-20BD2BD4AF8C}" type="slidenum">
              <a:rPr lang="en-US" smtClean="0"/>
              <a:pPr/>
              <a:t>12</a:t>
            </a:fld>
            <a:endParaRPr lang="en-US" dirty="0"/>
          </a:p>
        </p:txBody>
      </p:sp>
    </p:spTree>
    <p:extLst>
      <p:ext uri="{BB962C8B-B14F-4D97-AF65-F5344CB8AC3E}">
        <p14:creationId xmlns:p14="http://schemas.microsoft.com/office/powerpoint/2010/main" val="22855523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b="0" baseline="0" dirty="0" smtClean="0">
              <a:solidFill>
                <a:srgbClr val="000000"/>
              </a:solidFill>
            </a:endParaRPr>
          </a:p>
        </p:txBody>
      </p:sp>
      <p:sp>
        <p:nvSpPr>
          <p:cNvPr id="4" name="Slide Number Placeholder 3"/>
          <p:cNvSpPr>
            <a:spLocks noGrp="1"/>
          </p:cNvSpPr>
          <p:nvPr>
            <p:ph type="sldNum" sz="quarter" idx="10"/>
          </p:nvPr>
        </p:nvSpPr>
        <p:spPr/>
        <p:txBody>
          <a:bodyPr/>
          <a:lstStyle/>
          <a:p>
            <a:fld id="{A64F7E3F-114C-B549-A2EE-20BD2BD4AF8C}" type="slidenum">
              <a:rPr lang="en-US" smtClean="0"/>
              <a:pPr/>
              <a:t>13</a:t>
            </a:fld>
            <a:endParaRPr lang="en-US" dirty="0"/>
          </a:p>
        </p:txBody>
      </p:sp>
    </p:spTree>
    <p:extLst>
      <p:ext uri="{BB962C8B-B14F-4D97-AF65-F5344CB8AC3E}">
        <p14:creationId xmlns:p14="http://schemas.microsoft.com/office/powerpoint/2010/main" val="5336322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b="0" baseline="0" dirty="0" smtClean="0">
              <a:solidFill>
                <a:srgbClr val="1F497D"/>
              </a:solidFill>
            </a:endParaRPr>
          </a:p>
        </p:txBody>
      </p:sp>
      <p:sp>
        <p:nvSpPr>
          <p:cNvPr id="4" name="Slide Number Placeholder 3"/>
          <p:cNvSpPr>
            <a:spLocks noGrp="1"/>
          </p:cNvSpPr>
          <p:nvPr>
            <p:ph type="sldNum" sz="quarter" idx="10"/>
          </p:nvPr>
        </p:nvSpPr>
        <p:spPr/>
        <p:txBody>
          <a:bodyPr/>
          <a:lstStyle/>
          <a:p>
            <a:fld id="{A64F7E3F-114C-B549-A2EE-20BD2BD4AF8C}" type="slidenum">
              <a:rPr lang="en-US" smtClean="0"/>
              <a:pPr/>
              <a:t>14</a:t>
            </a:fld>
            <a:endParaRPr lang="en-US" dirty="0"/>
          </a:p>
        </p:txBody>
      </p:sp>
    </p:spTree>
    <p:extLst>
      <p:ext uri="{BB962C8B-B14F-4D97-AF65-F5344CB8AC3E}">
        <p14:creationId xmlns:p14="http://schemas.microsoft.com/office/powerpoint/2010/main" val="12478324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400" kern="1200" dirty="0" smtClean="0">
              <a:solidFill>
                <a:schemeClr val="tx1"/>
              </a:solidFill>
              <a:latin typeface="+mn-lt"/>
              <a:ea typeface="+mn-ea"/>
              <a:cs typeface="+mn-cs"/>
            </a:endParaRPr>
          </a:p>
          <a:p>
            <a:endParaRPr lang="en-US" sz="1400" b="0" baseline="0" dirty="0" smtClean="0"/>
          </a:p>
          <a:p>
            <a:endParaRPr lang="en-GB" sz="1400" dirty="0" smtClean="0">
              <a:solidFill>
                <a:schemeClr val="tx1">
                  <a:lumMod val="75000"/>
                  <a:lumOff val="25000"/>
                </a:schemeClr>
              </a:solidFill>
            </a:endParaRPr>
          </a:p>
          <a:p>
            <a:endParaRPr lang="en-GB" sz="1400" dirty="0" smtClean="0">
              <a:solidFill>
                <a:schemeClr val="tx1">
                  <a:lumMod val="75000"/>
                  <a:lumOff val="25000"/>
                </a:schemeClr>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400" b="0" baseline="0" dirty="0" smtClean="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400" b="0" baseline="0" dirty="0" smtClean="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A64F7E3F-114C-B549-A2EE-20BD2BD4AF8C}" type="slidenum">
              <a:rPr lang="en-US" smtClean="0"/>
              <a:pPr/>
              <a:t>15</a:t>
            </a:fld>
            <a:endParaRPr lang="en-US" dirty="0"/>
          </a:p>
        </p:txBody>
      </p:sp>
    </p:spTree>
    <p:extLst>
      <p:ext uri="{BB962C8B-B14F-4D97-AF65-F5344CB8AC3E}">
        <p14:creationId xmlns:p14="http://schemas.microsoft.com/office/powerpoint/2010/main" val="17521081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b="0" baseline="0" dirty="0" smtClean="0">
              <a:solidFill>
                <a:srgbClr val="1F497D"/>
              </a:solidFill>
            </a:endParaRPr>
          </a:p>
        </p:txBody>
      </p:sp>
      <p:sp>
        <p:nvSpPr>
          <p:cNvPr id="4" name="Slide Number Placeholder 3"/>
          <p:cNvSpPr>
            <a:spLocks noGrp="1"/>
          </p:cNvSpPr>
          <p:nvPr>
            <p:ph type="sldNum" sz="quarter" idx="10"/>
          </p:nvPr>
        </p:nvSpPr>
        <p:spPr/>
        <p:txBody>
          <a:bodyPr/>
          <a:lstStyle/>
          <a:p>
            <a:fld id="{A64F7E3F-114C-B549-A2EE-20BD2BD4AF8C}" type="slidenum">
              <a:rPr lang="en-US" smtClean="0"/>
              <a:pPr/>
              <a:t>16</a:t>
            </a:fld>
            <a:endParaRPr lang="en-US" dirty="0"/>
          </a:p>
        </p:txBody>
      </p:sp>
    </p:spTree>
    <p:extLst>
      <p:ext uri="{BB962C8B-B14F-4D97-AF65-F5344CB8AC3E}">
        <p14:creationId xmlns:p14="http://schemas.microsoft.com/office/powerpoint/2010/main" val="18251960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b="0" baseline="0" dirty="0" smtClean="0">
              <a:solidFill>
                <a:srgbClr val="1F497D"/>
              </a:solidFill>
            </a:endParaRPr>
          </a:p>
        </p:txBody>
      </p:sp>
      <p:sp>
        <p:nvSpPr>
          <p:cNvPr id="4" name="Slide Number Placeholder 3"/>
          <p:cNvSpPr>
            <a:spLocks noGrp="1"/>
          </p:cNvSpPr>
          <p:nvPr>
            <p:ph type="sldNum" sz="quarter" idx="10"/>
          </p:nvPr>
        </p:nvSpPr>
        <p:spPr/>
        <p:txBody>
          <a:bodyPr/>
          <a:lstStyle/>
          <a:p>
            <a:fld id="{A64F7E3F-114C-B549-A2EE-20BD2BD4AF8C}" type="slidenum">
              <a:rPr lang="en-US" smtClean="0"/>
              <a:pPr/>
              <a:t>17</a:t>
            </a:fld>
            <a:endParaRPr lang="en-US" dirty="0"/>
          </a:p>
        </p:txBody>
      </p:sp>
    </p:spTree>
    <p:extLst>
      <p:ext uri="{BB962C8B-B14F-4D97-AF65-F5344CB8AC3E}">
        <p14:creationId xmlns:p14="http://schemas.microsoft.com/office/powerpoint/2010/main" val="38215346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b="0" baseline="0" dirty="0" smtClean="0">
              <a:solidFill>
                <a:srgbClr val="1F497D"/>
              </a:solidFill>
            </a:endParaRPr>
          </a:p>
        </p:txBody>
      </p:sp>
      <p:sp>
        <p:nvSpPr>
          <p:cNvPr id="4" name="Slide Number Placeholder 3"/>
          <p:cNvSpPr>
            <a:spLocks noGrp="1"/>
          </p:cNvSpPr>
          <p:nvPr>
            <p:ph type="sldNum" sz="quarter" idx="10"/>
          </p:nvPr>
        </p:nvSpPr>
        <p:spPr/>
        <p:txBody>
          <a:bodyPr/>
          <a:lstStyle/>
          <a:p>
            <a:fld id="{A64F7E3F-114C-B549-A2EE-20BD2BD4AF8C}" type="slidenum">
              <a:rPr lang="en-US" smtClean="0"/>
              <a:pPr/>
              <a:t>18</a:t>
            </a:fld>
            <a:endParaRPr lang="en-US" dirty="0"/>
          </a:p>
        </p:txBody>
      </p:sp>
    </p:spTree>
    <p:extLst>
      <p:ext uri="{BB962C8B-B14F-4D97-AF65-F5344CB8AC3E}">
        <p14:creationId xmlns:p14="http://schemas.microsoft.com/office/powerpoint/2010/main" val="35179822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b="0" baseline="0" dirty="0" smtClean="0">
              <a:solidFill>
                <a:srgbClr val="1F497D"/>
              </a:solidFill>
            </a:endParaRPr>
          </a:p>
        </p:txBody>
      </p:sp>
      <p:sp>
        <p:nvSpPr>
          <p:cNvPr id="4" name="Slide Number Placeholder 3"/>
          <p:cNvSpPr>
            <a:spLocks noGrp="1"/>
          </p:cNvSpPr>
          <p:nvPr>
            <p:ph type="sldNum" sz="quarter" idx="10"/>
          </p:nvPr>
        </p:nvSpPr>
        <p:spPr/>
        <p:txBody>
          <a:bodyPr/>
          <a:lstStyle/>
          <a:p>
            <a:fld id="{A64F7E3F-114C-B549-A2EE-20BD2BD4AF8C}" type="slidenum">
              <a:rPr lang="en-US" smtClean="0"/>
              <a:pPr/>
              <a:t>19</a:t>
            </a:fld>
            <a:endParaRPr lang="en-US" dirty="0"/>
          </a:p>
        </p:txBody>
      </p:sp>
    </p:spTree>
    <p:extLst>
      <p:ext uri="{BB962C8B-B14F-4D97-AF65-F5344CB8AC3E}">
        <p14:creationId xmlns:p14="http://schemas.microsoft.com/office/powerpoint/2010/main" val="3034826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400" dirty="0" smtClean="0">
              <a:solidFill>
                <a:srgbClr val="FF0000"/>
              </a:solidFill>
            </a:endParaRPr>
          </a:p>
          <a:p>
            <a:endParaRPr lang="en-GB" sz="1400" dirty="0" smtClean="0">
              <a:solidFill>
                <a:schemeClr val="tx1">
                  <a:lumMod val="75000"/>
                  <a:lumOff val="25000"/>
                </a:schemeClr>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400" b="0" baseline="0" dirty="0" smtClean="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400" b="0" baseline="0" dirty="0" smtClean="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A64F7E3F-114C-B549-A2EE-20BD2BD4AF8C}" type="slidenum">
              <a:rPr lang="en-US" smtClean="0"/>
              <a:pPr/>
              <a:t>2</a:t>
            </a:fld>
            <a:endParaRPr lang="en-US" dirty="0"/>
          </a:p>
        </p:txBody>
      </p:sp>
    </p:spTree>
    <p:extLst>
      <p:ext uri="{BB962C8B-B14F-4D97-AF65-F5344CB8AC3E}">
        <p14:creationId xmlns:p14="http://schemas.microsoft.com/office/powerpoint/2010/main" val="3077717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400" dirty="0" smtClean="0">
              <a:solidFill>
                <a:schemeClr val="tx1">
                  <a:lumMod val="75000"/>
                  <a:lumOff val="25000"/>
                </a:schemeClr>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b="0" baseline="0" dirty="0" smtClean="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b="0" baseline="0" dirty="0" smtClean="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A64F7E3F-114C-B549-A2EE-20BD2BD4AF8C}" type="slidenum">
              <a:rPr lang="en-US" smtClean="0"/>
              <a:pPr/>
              <a:t>3</a:t>
            </a:fld>
            <a:endParaRPr lang="en-US" dirty="0"/>
          </a:p>
        </p:txBody>
      </p:sp>
    </p:spTree>
    <p:extLst>
      <p:ext uri="{BB962C8B-B14F-4D97-AF65-F5344CB8AC3E}">
        <p14:creationId xmlns:p14="http://schemas.microsoft.com/office/powerpoint/2010/main" val="271513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baseline="0" dirty="0" smtClean="0"/>
          </a:p>
          <a:p>
            <a:endParaRPr lang="en-US" sz="1400" baseline="0" dirty="0" smtClean="0"/>
          </a:p>
          <a:p>
            <a:pPr marL="514350" indent="-514350">
              <a:buNone/>
            </a:pPr>
            <a:endParaRPr lang="en-GB" sz="1400" b="1" dirty="0" smtClean="0">
              <a:solidFill>
                <a:schemeClr val="tx1"/>
              </a:solidFill>
            </a:endParaRPr>
          </a:p>
          <a:p>
            <a:pPr marL="514350" indent="-514350">
              <a:buNone/>
            </a:pPr>
            <a:endParaRPr lang="en-GB" sz="1200" b="1" dirty="0" smtClean="0">
              <a:solidFill>
                <a:schemeClr val="tx1"/>
              </a:solidFill>
            </a:endParaRPr>
          </a:p>
        </p:txBody>
      </p:sp>
      <p:sp>
        <p:nvSpPr>
          <p:cNvPr id="4" name="Slide Number Placeholder 3"/>
          <p:cNvSpPr>
            <a:spLocks noGrp="1"/>
          </p:cNvSpPr>
          <p:nvPr>
            <p:ph type="sldNum" sz="quarter" idx="10"/>
          </p:nvPr>
        </p:nvSpPr>
        <p:spPr/>
        <p:txBody>
          <a:bodyPr/>
          <a:lstStyle/>
          <a:p>
            <a:fld id="{A64F7E3F-114C-B549-A2EE-20BD2BD4AF8C}" type="slidenum">
              <a:rPr lang="en-US" smtClean="0"/>
              <a:pPr/>
              <a:t>4</a:t>
            </a:fld>
            <a:endParaRPr lang="en-US" dirty="0"/>
          </a:p>
        </p:txBody>
      </p:sp>
    </p:spTree>
    <p:extLst>
      <p:ext uri="{BB962C8B-B14F-4D97-AF65-F5344CB8AC3E}">
        <p14:creationId xmlns:p14="http://schemas.microsoft.com/office/powerpoint/2010/main" val="4121826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64F7E3F-114C-B549-A2EE-20BD2BD4AF8C}" type="slidenum">
              <a:rPr lang="en-US" smtClean="0"/>
              <a:pPr/>
              <a:t>5</a:t>
            </a:fld>
            <a:endParaRPr lang="en-US"/>
          </a:p>
        </p:txBody>
      </p:sp>
    </p:spTree>
    <p:extLst>
      <p:ext uri="{BB962C8B-B14F-4D97-AF65-F5344CB8AC3E}">
        <p14:creationId xmlns:p14="http://schemas.microsoft.com/office/powerpoint/2010/main" val="2285622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GB" sz="1200" b="0" baseline="0" dirty="0" smtClean="0">
              <a:solidFill>
                <a:schemeClr val="tx1"/>
              </a:solidFil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b="1" baseline="0" dirty="0" smtClean="0">
              <a:solidFill>
                <a:schemeClr val="tx1"/>
              </a:solidFill>
            </a:endParaRPr>
          </a:p>
          <a:p>
            <a:endParaRPr lang="en-GB" sz="1200" dirty="0" smtClean="0"/>
          </a:p>
        </p:txBody>
      </p:sp>
      <p:sp>
        <p:nvSpPr>
          <p:cNvPr id="4" name="Slide Number Placeholder 3"/>
          <p:cNvSpPr>
            <a:spLocks noGrp="1"/>
          </p:cNvSpPr>
          <p:nvPr>
            <p:ph type="sldNum" sz="quarter" idx="10"/>
          </p:nvPr>
        </p:nvSpPr>
        <p:spPr/>
        <p:txBody>
          <a:bodyPr/>
          <a:lstStyle/>
          <a:p>
            <a:fld id="{A64F7E3F-114C-B549-A2EE-20BD2BD4AF8C}" type="slidenum">
              <a:rPr lang="en-US" smtClean="0"/>
              <a:pPr/>
              <a:t>6</a:t>
            </a:fld>
            <a:endParaRPr lang="en-US" dirty="0"/>
          </a:p>
        </p:txBody>
      </p:sp>
    </p:spTree>
    <p:extLst>
      <p:ext uri="{BB962C8B-B14F-4D97-AF65-F5344CB8AC3E}">
        <p14:creationId xmlns:p14="http://schemas.microsoft.com/office/powerpoint/2010/main" val="2741495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400" b="1" u="sng" dirty="0" smtClean="0"/>
          </a:p>
          <a:p>
            <a:endParaRPr lang="en-GB" sz="1400" b="1" i="1" u="sng" dirty="0" smtClean="0">
              <a:solidFill>
                <a:srgbClr val="000000"/>
              </a:solidFill>
            </a:endParaRPr>
          </a:p>
          <a:p>
            <a:endParaRPr lang="en-GB" sz="1400" i="1" dirty="0" smtClean="0">
              <a:solidFill>
                <a:srgbClr val="000000"/>
              </a:solidFill>
            </a:endParaRPr>
          </a:p>
          <a:p>
            <a:endParaRPr lang="en-US" baseline="0" dirty="0" smtClean="0"/>
          </a:p>
        </p:txBody>
      </p:sp>
      <p:sp>
        <p:nvSpPr>
          <p:cNvPr id="4" name="Slide Number Placeholder 3"/>
          <p:cNvSpPr>
            <a:spLocks noGrp="1"/>
          </p:cNvSpPr>
          <p:nvPr>
            <p:ph type="sldNum" sz="quarter" idx="10"/>
          </p:nvPr>
        </p:nvSpPr>
        <p:spPr/>
        <p:txBody>
          <a:bodyPr/>
          <a:lstStyle/>
          <a:p>
            <a:fld id="{A64F7E3F-114C-B549-A2EE-20BD2BD4AF8C}" type="slidenum">
              <a:rPr lang="en-US" smtClean="0"/>
              <a:pPr/>
              <a:t>7</a:t>
            </a:fld>
            <a:endParaRPr lang="en-US" dirty="0"/>
          </a:p>
        </p:txBody>
      </p:sp>
    </p:spTree>
    <p:extLst>
      <p:ext uri="{BB962C8B-B14F-4D97-AF65-F5344CB8AC3E}">
        <p14:creationId xmlns:p14="http://schemas.microsoft.com/office/powerpoint/2010/main" val="2674602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0" baseline="0" dirty="0" smtClean="0">
                <a:solidFill>
                  <a:schemeClr val="tx1"/>
                </a:solidFill>
              </a:rPr>
              <a:t>We did not want, and we never should be an </a:t>
            </a:r>
            <a:r>
              <a:rPr lang="en-US" sz="1400" b="0" baseline="0" dirty="0" err="1" smtClean="0">
                <a:solidFill>
                  <a:schemeClr val="tx1"/>
                </a:solidFill>
              </a:rPr>
              <a:t>organisation</a:t>
            </a:r>
            <a:r>
              <a:rPr lang="en-US" sz="1400" b="0" baseline="0" dirty="0" smtClean="0">
                <a:solidFill>
                  <a:schemeClr val="tx1"/>
                </a:solidFill>
              </a:rPr>
              <a:t> that identifies problems without attempting to find solutions and </a:t>
            </a:r>
            <a:r>
              <a:rPr lang="en-US" sz="1400" b="0" baseline="0" dirty="0" err="1" smtClean="0">
                <a:solidFill>
                  <a:schemeClr val="tx1"/>
                </a:solidFill>
              </a:rPr>
              <a:t>NSEAD’s</a:t>
            </a:r>
            <a:r>
              <a:rPr lang="en-US" sz="1400" b="0" baseline="0" dirty="0" smtClean="0">
                <a:solidFill>
                  <a:schemeClr val="tx1"/>
                </a:solidFill>
              </a:rPr>
              <a:t> 30 recommendations took forward our concerns and provided strategies for schools, parents, Ofsted, higher education institutions, Arts Council England, and The Department for Education to act on. On the day of the launch we circulated the report to the VCs of all the HEIs engaged in the arts, to MPs, creative industry CEOs, to head teachers, to the directors of art galleries and arts </a:t>
            </a:r>
            <a:r>
              <a:rPr lang="en-US" sz="1400" b="0" baseline="0" dirty="0" err="1" smtClean="0">
                <a:solidFill>
                  <a:schemeClr val="tx1"/>
                </a:solidFill>
              </a:rPr>
              <a:t>organisations</a:t>
            </a:r>
            <a:r>
              <a:rPr lang="en-US" sz="1400" b="0" baseline="0" dirty="0" smtClean="0">
                <a:solidFill>
                  <a:schemeClr val="tx1"/>
                </a:solidFill>
              </a:rPr>
              <a:t> and local government CEOs to name but </a:t>
            </a:r>
            <a:r>
              <a:rPr lang="en-US" sz="1400" b="0" baseline="0" dirty="0" err="1" smtClean="0">
                <a:solidFill>
                  <a:schemeClr val="tx1"/>
                </a:solidFill>
              </a:rPr>
              <a:t>afew</a:t>
            </a:r>
            <a:endParaRPr lang="en-US" sz="1400" b="0" baseline="0" dirty="0" smtClean="0">
              <a:solidFill>
                <a:schemeClr val="tx1"/>
              </a:solidFill>
            </a:endParaRPr>
          </a:p>
          <a:p>
            <a:r>
              <a:rPr lang="en-US" sz="1400" b="0" baseline="0" dirty="0" smtClean="0">
                <a:solidFill>
                  <a:schemeClr val="tx1"/>
                </a:solidFill>
              </a:rPr>
              <a:t>So what has happened since.</a:t>
            </a:r>
          </a:p>
          <a:p>
            <a:endParaRPr lang="en-US" sz="1400" b="0" baseline="0" dirty="0" smtClean="0">
              <a:solidFill>
                <a:srgbClr val="1F497D"/>
              </a:solidFill>
            </a:endParaRPr>
          </a:p>
          <a:p>
            <a:endParaRPr lang="en-US" sz="1400" b="0" baseline="0" dirty="0" smtClean="0">
              <a:solidFill>
                <a:srgbClr val="1F497D"/>
              </a:solidFill>
            </a:endParaRPr>
          </a:p>
        </p:txBody>
      </p:sp>
      <p:sp>
        <p:nvSpPr>
          <p:cNvPr id="4" name="Slide Number Placeholder 3"/>
          <p:cNvSpPr>
            <a:spLocks noGrp="1"/>
          </p:cNvSpPr>
          <p:nvPr>
            <p:ph type="sldNum" sz="quarter" idx="10"/>
          </p:nvPr>
        </p:nvSpPr>
        <p:spPr/>
        <p:txBody>
          <a:bodyPr/>
          <a:lstStyle/>
          <a:p>
            <a:fld id="{A64F7E3F-114C-B549-A2EE-20BD2BD4AF8C}" type="slidenum">
              <a:rPr lang="en-US" smtClean="0"/>
              <a:pPr/>
              <a:t>8</a:t>
            </a:fld>
            <a:endParaRPr lang="en-US" dirty="0"/>
          </a:p>
        </p:txBody>
      </p:sp>
    </p:spTree>
    <p:extLst>
      <p:ext uri="{BB962C8B-B14F-4D97-AF65-F5344CB8AC3E}">
        <p14:creationId xmlns:p14="http://schemas.microsoft.com/office/powerpoint/2010/main" val="1312556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GB" sz="1400" dirty="0" smtClean="0">
              <a:solidFill>
                <a:schemeClr val="tx1"/>
              </a:solidFill>
            </a:endParaRPr>
          </a:p>
          <a:p>
            <a:endParaRPr lang="en-US" sz="1400" b="0" baseline="0" dirty="0" smtClean="0">
              <a:solidFill>
                <a:srgbClr val="1F497D"/>
              </a:solidFill>
            </a:endParaRPr>
          </a:p>
        </p:txBody>
      </p:sp>
      <p:sp>
        <p:nvSpPr>
          <p:cNvPr id="4" name="Slide Number Placeholder 3"/>
          <p:cNvSpPr>
            <a:spLocks noGrp="1"/>
          </p:cNvSpPr>
          <p:nvPr>
            <p:ph type="sldNum" sz="quarter" idx="10"/>
          </p:nvPr>
        </p:nvSpPr>
        <p:spPr/>
        <p:txBody>
          <a:bodyPr/>
          <a:lstStyle/>
          <a:p>
            <a:fld id="{A64F7E3F-114C-B549-A2EE-20BD2BD4AF8C}" type="slidenum">
              <a:rPr lang="en-US" smtClean="0"/>
              <a:pPr/>
              <a:t>9</a:t>
            </a:fld>
            <a:endParaRPr lang="en-US" dirty="0"/>
          </a:p>
        </p:txBody>
      </p:sp>
    </p:spTree>
    <p:extLst>
      <p:ext uri="{BB962C8B-B14F-4D97-AF65-F5344CB8AC3E}">
        <p14:creationId xmlns:p14="http://schemas.microsoft.com/office/powerpoint/2010/main" val="974657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80EEA7F4-5AB8-5D48-82B0-6F723A5546A0}" type="datetimeFigureOut">
              <a:rPr lang="en-US" smtClean="0"/>
              <a:pPr/>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D9FE8-BD3B-DC41-B306-893006421F0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0EEA7F4-5AB8-5D48-82B0-6F723A5546A0}" type="datetimeFigureOut">
              <a:rPr lang="en-US" smtClean="0"/>
              <a:pPr/>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D9FE8-BD3B-DC41-B306-893006421F0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0EEA7F4-5AB8-5D48-82B0-6F723A5546A0}" type="datetimeFigureOut">
              <a:rPr lang="en-US" smtClean="0"/>
              <a:pPr/>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D9FE8-BD3B-DC41-B306-893006421F0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80EEA7F4-5AB8-5D48-82B0-6F723A5546A0}" type="datetimeFigureOut">
              <a:rPr lang="en-US" smtClean="0"/>
              <a:pPr/>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D9FE8-BD3B-DC41-B306-893006421F0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80EEA7F4-5AB8-5D48-82B0-6F723A5546A0}" type="datetimeFigureOut">
              <a:rPr lang="en-US" smtClean="0"/>
              <a:pPr/>
              <a:t>4/16/2018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2D9FE8-BD3B-DC41-B306-893006421F0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80EEA7F4-5AB8-5D48-82B0-6F723A5546A0}" type="datetimeFigureOut">
              <a:rPr lang="en-US" smtClean="0"/>
              <a:pPr/>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2D9FE8-BD3B-DC41-B306-893006421F0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80EEA7F4-5AB8-5D48-82B0-6F723A5546A0}" type="datetimeFigureOut">
              <a:rPr lang="en-US" smtClean="0"/>
              <a:pPr/>
              <a:t>4/16/2018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2D9FE8-BD3B-DC41-B306-893006421F0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80EEA7F4-5AB8-5D48-82B0-6F723A5546A0}" type="datetimeFigureOut">
              <a:rPr lang="en-US" smtClean="0"/>
              <a:pPr/>
              <a:t>4/16/2018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2D9FE8-BD3B-DC41-B306-893006421F0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EEA7F4-5AB8-5D48-82B0-6F723A5546A0}" type="datetimeFigureOut">
              <a:rPr lang="en-US" smtClean="0"/>
              <a:pPr/>
              <a:t>4/16/2018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2D9FE8-BD3B-DC41-B306-893006421F0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80EEA7F4-5AB8-5D48-82B0-6F723A5546A0}" type="datetimeFigureOut">
              <a:rPr lang="en-US" smtClean="0"/>
              <a:pPr/>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2D9FE8-BD3B-DC41-B306-893006421F0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80EEA7F4-5AB8-5D48-82B0-6F723A5546A0}" type="datetimeFigureOut">
              <a:rPr lang="en-US" smtClean="0"/>
              <a:pPr/>
              <a:t>4/16/2018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2D9FE8-BD3B-DC41-B306-893006421F0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EEA7F4-5AB8-5D48-82B0-6F723A5546A0}" type="datetimeFigureOut">
              <a:rPr lang="en-US" smtClean="0"/>
              <a:pPr/>
              <a:t>4/16/2018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2D9FE8-BD3B-DC41-B306-893006421F0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144001" cy="5194300"/>
          </a:xfrm>
          <a:prstGeom prst="rect">
            <a:avLst/>
          </a:prstGeom>
          <a:solidFill>
            <a:schemeClr val="tx2">
              <a:lumMod val="75000"/>
            </a:schemeClr>
          </a:solidFill>
        </p:spPr>
        <p:txBody>
          <a:bodyPr wrap="none">
            <a:noAutofit/>
          </a:bodyPr>
          <a:lstStyle/>
          <a:p>
            <a:pPr lvl="0">
              <a:spcBef>
                <a:spcPct val="20000"/>
              </a:spcBef>
              <a:defRPr/>
            </a:pPr>
            <a:r>
              <a:rPr lang="en-GB" sz="3200" b="1" dirty="0" smtClean="0">
                <a:solidFill>
                  <a:srgbClr val="000090"/>
                </a:solidFill>
                <a:latin typeface="Calibri" charset="0"/>
                <a:ea typeface="Times New Roman" charset="0"/>
              </a:rPr>
              <a:t>		</a:t>
            </a:r>
          </a:p>
          <a:p>
            <a:pPr lvl="0">
              <a:spcBef>
                <a:spcPct val="20000"/>
              </a:spcBef>
              <a:defRPr/>
            </a:pPr>
            <a:r>
              <a:rPr lang="en-GB" sz="3200" b="1" dirty="0" smtClean="0">
                <a:solidFill>
                  <a:srgbClr val="000090"/>
                </a:solidFill>
                <a:latin typeface="Calibri" charset="0"/>
                <a:ea typeface="Times New Roman" charset="0"/>
              </a:rPr>
              <a:t>	</a:t>
            </a:r>
            <a:r>
              <a:rPr lang="en-GB" sz="2000" b="1" dirty="0" smtClean="0">
                <a:solidFill>
                  <a:srgbClr val="FFFFFF"/>
                </a:solidFill>
                <a:latin typeface="Calibri" charset="0"/>
                <a:ea typeface="Times New Roman" charset="0"/>
              </a:rPr>
              <a:t>Traction and the </a:t>
            </a:r>
            <a:r>
              <a:rPr lang="en-GB" sz="2000" b="1" dirty="0" smtClean="0">
                <a:solidFill>
                  <a:schemeClr val="bg1"/>
                </a:solidFill>
                <a:latin typeface="Calibri" charset="0"/>
                <a:ea typeface="Times New Roman" charset="0"/>
              </a:rPr>
              <a:t>NSEAD Survey Report 2015-16</a:t>
            </a:r>
            <a:endParaRPr lang="en-GB" sz="2000" b="1" dirty="0" smtClean="0">
              <a:solidFill>
                <a:srgbClr val="000090"/>
              </a:solidFill>
              <a:latin typeface="Calibri" charset="0"/>
              <a:ea typeface="Times New Roman" charset="0"/>
            </a:endParaRPr>
          </a:p>
          <a:p>
            <a:pPr lvl="0">
              <a:spcBef>
                <a:spcPct val="20000"/>
              </a:spcBef>
              <a:defRPr/>
            </a:pPr>
            <a:r>
              <a:rPr lang="en-GB" sz="2000" b="1" dirty="0" smtClean="0">
                <a:solidFill>
                  <a:srgbClr val="000090"/>
                </a:solidFill>
                <a:latin typeface="Calibri" charset="0"/>
                <a:ea typeface="Times New Roman" charset="0"/>
              </a:rPr>
              <a:t>	</a:t>
            </a:r>
            <a:r>
              <a:rPr lang="en-GB" sz="2000" b="1" dirty="0" smtClean="0">
                <a:solidFill>
                  <a:schemeClr val="bg1"/>
                </a:solidFill>
                <a:latin typeface="Calibri" charset="0"/>
                <a:ea typeface="Times New Roman" charset="0"/>
              </a:rPr>
              <a:t>Art, craft and design education: Celebrating and </a:t>
            </a:r>
          </a:p>
          <a:p>
            <a:pPr lvl="0">
              <a:spcBef>
                <a:spcPct val="20000"/>
              </a:spcBef>
              <a:defRPr/>
            </a:pPr>
            <a:r>
              <a:rPr lang="en-GB" sz="2000" b="1" dirty="0" smtClean="0">
                <a:solidFill>
                  <a:schemeClr val="bg1"/>
                </a:solidFill>
                <a:latin typeface="Calibri" charset="0"/>
                <a:ea typeface="Times New Roman" charset="0"/>
              </a:rPr>
              <a:t>	amplifying our subject  - </a:t>
            </a:r>
            <a:r>
              <a:rPr lang="en-GB" sz="2000" b="1" dirty="0" smtClean="0">
                <a:solidFill>
                  <a:srgbClr val="F2E1B1"/>
                </a:solidFill>
                <a:latin typeface="Calibri" charset="0"/>
                <a:ea typeface="Times New Roman" charset="0"/>
              </a:rPr>
              <a:t>Lesley Butterworth, General Secretary, NSEAD</a:t>
            </a:r>
          </a:p>
          <a:p>
            <a:pPr lvl="0">
              <a:spcBef>
                <a:spcPct val="20000"/>
              </a:spcBef>
              <a:defRPr/>
            </a:pPr>
            <a:r>
              <a:rPr lang="en-GB" sz="2000" b="1" dirty="0" smtClean="0">
                <a:solidFill>
                  <a:schemeClr val="bg1"/>
                </a:solidFill>
                <a:latin typeface="Calibri" charset="0"/>
                <a:ea typeface="Times New Roman" charset="0"/>
              </a:rPr>
              <a:t>	</a:t>
            </a:r>
          </a:p>
          <a:p>
            <a:pPr lvl="0">
              <a:spcBef>
                <a:spcPct val="20000"/>
              </a:spcBef>
              <a:defRPr/>
            </a:pPr>
            <a:r>
              <a:rPr lang="en-GB" sz="2000" b="1" dirty="0" smtClean="0">
                <a:solidFill>
                  <a:schemeClr val="bg1"/>
                </a:solidFill>
                <a:latin typeface="Calibri" charset="0"/>
                <a:ea typeface="Times New Roman" charset="0"/>
              </a:rPr>
              <a:t>	</a:t>
            </a:r>
            <a:r>
              <a:rPr lang="en-GB" sz="2800" b="1" dirty="0" smtClean="0">
                <a:solidFill>
                  <a:schemeClr val="bg1"/>
                </a:solidFill>
                <a:latin typeface="Calibri" charset="0"/>
                <a:ea typeface="Times New Roman" charset="0"/>
              </a:rPr>
              <a:t>		</a:t>
            </a:r>
          </a:p>
          <a:p>
            <a:pPr lvl="0">
              <a:spcBef>
                <a:spcPct val="20000"/>
              </a:spcBef>
              <a:defRPr/>
            </a:pPr>
            <a:r>
              <a:rPr lang="en-GB" sz="2800" dirty="0" smtClean="0">
                <a:solidFill>
                  <a:schemeClr val="bg1"/>
                </a:solidFill>
              </a:rPr>
              <a:t/>
            </a:r>
            <a:br>
              <a:rPr lang="en-GB" sz="2800" dirty="0" smtClean="0">
                <a:solidFill>
                  <a:schemeClr val="bg1"/>
                </a:solidFill>
              </a:rPr>
            </a:br>
            <a:endParaRPr lang="en-GB" sz="2800" dirty="0">
              <a:solidFill>
                <a:schemeClr val="bg1"/>
              </a:solidFill>
            </a:endParaRPr>
          </a:p>
        </p:txBody>
      </p:sp>
      <p:pic>
        <p:nvPicPr>
          <p:cNvPr id="20" name="Picture 19" descr="new nsead logo final.jpg"/>
          <p:cNvPicPr>
            <a:picLocks noChangeAspect="1"/>
          </p:cNvPicPr>
          <p:nvPr/>
        </p:nvPicPr>
        <p:blipFill>
          <a:blip r:embed="rId3"/>
          <a:stretch>
            <a:fillRect/>
          </a:stretch>
        </p:blipFill>
        <p:spPr>
          <a:xfrm>
            <a:off x="8077200" y="5791200"/>
            <a:ext cx="1066800" cy="1066800"/>
          </a:xfrm>
          <a:prstGeom prst="rect">
            <a:avLst/>
          </a:prstGeom>
        </p:spPr>
      </p:pic>
      <p:sp>
        <p:nvSpPr>
          <p:cNvPr id="5" name="Rectangle 4"/>
          <p:cNvSpPr/>
          <p:nvPr/>
        </p:nvSpPr>
        <p:spPr>
          <a:xfrm>
            <a:off x="350983" y="6234599"/>
            <a:ext cx="1544012" cy="338554"/>
          </a:xfrm>
          <a:prstGeom prst="rect">
            <a:avLst/>
          </a:prstGeom>
        </p:spPr>
        <p:txBody>
          <a:bodyPr wrap="none">
            <a:spAutoFit/>
          </a:bodyPr>
          <a:lstStyle/>
          <a:p>
            <a:r>
              <a:rPr lang="en-GB" sz="1600" b="1" dirty="0" err="1" smtClean="0">
                <a:solidFill>
                  <a:schemeClr val="tx2"/>
                </a:solidFill>
                <a:latin typeface="Calibri" charset="0"/>
                <a:ea typeface="Times New Roman" charset="0"/>
              </a:rPr>
              <a:t>www.nsead.org</a:t>
            </a:r>
            <a:endParaRPr lang="en-US" sz="1600" dirty="0">
              <a:solidFill>
                <a:schemeClr val="tx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creen shot 2016-01-26 at 16.22.38.png"/>
          <p:cNvPicPr>
            <a:picLocks noChangeAspect="1"/>
          </p:cNvPicPr>
          <p:nvPr/>
        </p:nvPicPr>
        <p:blipFill>
          <a:blip r:embed="rId3">
            <a:alphaModFix amt="19000"/>
          </a:blip>
          <a:stretch>
            <a:fillRect/>
          </a:stretch>
        </p:blipFill>
        <p:spPr>
          <a:xfrm>
            <a:off x="0" y="1332976"/>
            <a:ext cx="9144000" cy="5210175"/>
          </a:xfrm>
          <a:prstGeom prst="rect">
            <a:avLst/>
          </a:prstGeom>
        </p:spPr>
      </p:pic>
      <p:pic>
        <p:nvPicPr>
          <p:cNvPr id="4" name="Picture 3" descr="new nsead logo final.jpg"/>
          <p:cNvPicPr>
            <a:picLocks noChangeAspect="1"/>
          </p:cNvPicPr>
          <p:nvPr/>
        </p:nvPicPr>
        <p:blipFill>
          <a:blip r:embed="rId4"/>
          <a:stretch>
            <a:fillRect/>
          </a:stretch>
        </p:blipFill>
        <p:spPr>
          <a:xfrm>
            <a:off x="8077200" y="0"/>
            <a:ext cx="1066800" cy="1066800"/>
          </a:xfrm>
          <a:prstGeom prst="rect">
            <a:avLst/>
          </a:prstGeom>
        </p:spPr>
      </p:pic>
      <p:sp>
        <p:nvSpPr>
          <p:cNvPr id="8" name="Rectangle 7"/>
          <p:cNvSpPr/>
          <p:nvPr/>
        </p:nvSpPr>
        <p:spPr>
          <a:xfrm>
            <a:off x="-2" y="0"/>
            <a:ext cx="9144001" cy="1228745"/>
          </a:xfrm>
          <a:prstGeom prst="rect">
            <a:avLst/>
          </a:prstGeom>
          <a:solidFill>
            <a:schemeClr val="tx2">
              <a:lumMod val="75000"/>
            </a:schemeClr>
          </a:solidFill>
        </p:spPr>
        <p:txBody>
          <a:bodyPr wrap="square">
            <a:noAutofit/>
          </a:bodyPr>
          <a:lstStyle/>
          <a:p>
            <a:pPr lvl="0">
              <a:spcBef>
                <a:spcPct val="20000"/>
              </a:spcBef>
              <a:defRPr/>
            </a:pPr>
            <a:r>
              <a:rPr lang="en-GB" sz="2800" b="1" dirty="0" smtClean="0">
                <a:solidFill>
                  <a:srgbClr val="000090"/>
                </a:solidFill>
                <a:latin typeface="Calibri" charset="0"/>
                <a:ea typeface="Times New Roman" charset="0"/>
              </a:rPr>
              <a:t>		</a:t>
            </a:r>
            <a:endParaRPr lang="en-GB" sz="2800" b="1" dirty="0" smtClean="0">
              <a:solidFill>
                <a:schemeClr val="bg1"/>
              </a:solidFill>
              <a:latin typeface="Calibri" charset="0"/>
              <a:ea typeface="Times New Roman" charset="0"/>
            </a:endParaRPr>
          </a:p>
          <a:p>
            <a:pPr lvl="0">
              <a:spcBef>
                <a:spcPct val="20000"/>
              </a:spcBef>
              <a:defRPr/>
            </a:pPr>
            <a:r>
              <a:rPr lang="en-GB" sz="2800" dirty="0" smtClean="0">
                <a:solidFill>
                  <a:schemeClr val="bg1"/>
                </a:solidFill>
              </a:rPr>
              <a:t/>
            </a:r>
            <a:br>
              <a:rPr lang="en-GB" sz="2800" dirty="0" smtClean="0">
                <a:solidFill>
                  <a:schemeClr val="bg1"/>
                </a:solidFill>
              </a:rPr>
            </a:br>
            <a:endParaRPr lang="en-GB" sz="2800" dirty="0">
              <a:solidFill>
                <a:schemeClr val="bg1"/>
              </a:solidFill>
            </a:endParaRPr>
          </a:p>
        </p:txBody>
      </p:sp>
      <p:sp>
        <p:nvSpPr>
          <p:cNvPr id="15" name="TextBox 14"/>
          <p:cNvSpPr txBox="1"/>
          <p:nvPr/>
        </p:nvSpPr>
        <p:spPr>
          <a:xfrm>
            <a:off x="862401" y="66915"/>
            <a:ext cx="5972619" cy="2646879"/>
          </a:xfrm>
          <a:prstGeom prst="rect">
            <a:avLst/>
          </a:prstGeom>
          <a:noFill/>
        </p:spPr>
        <p:txBody>
          <a:bodyPr wrap="square" rtlCol="0">
            <a:spAutoFit/>
          </a:bodyPr>
          <a:lstStyle/>
          <a:p>
            <a:pPr lvl="0"/>
            <a:r>
              <a:rPr lang="en-GB" sz="2800" b="1" dirty="0" smtClean="0">
                <a:solidFill>
                  <a:schemeClr val="bg1"/>
                </a:solidFill>
              </a:rPr>
              <a:t>Recommendations </a:t>
            </a:r>
          </a:p>
          <a:p>
            <a:pPr lvl="0"/>
            <a:r>
              <a:rPr lang="en-GB" sz="2400" dirty="0" smtClean="0">
                <a:solidFill>
                  <a:schemeClr val="bg1"/>
                </a:solidFill>
              </a:rPr>
              <a:t>Parents should…</a:t>
            </a:r>
          </a:p>
          <a:p>
            <a:endParaRPr lang="en-GB" sz="2400" b="1" dirty="0" smtClean="0"/>
          </a:p>
          <a:p>
            <a:endParaRPr lang="en-GB" sz="2400" b="1" dirty="0" smtClean="0"/>
          </a:p>
          <a:p>
            <a:endParaRPr lang="en-US" sz="2400" dirty="0" smtClean="0"/>
          </a:p>
          <a:p>
            <a:endParaRPr lang="en-GB" sz="2400" b="1" dirty="0" smtClean="0">
              <a:solidFill>
                <a:schemeClr val="tx2"/>
              </a:solidFill>
            </a:endParaRPr>
          </a:p>
          <a:p>
            <a:endParaRPr lang="en-US" dirty="0"/>
          </a:p>
        </p:txBody>
      </p:sp>
      <p:pic>
        <p:nvPicPr>
          <p:cNvPr id="10" name="Picture 9" descr="Screen shot 2016-01-26 at 16.08.38.png"/>
          <p:cNvPicPr>
            <a:picLocks noChangeAspect="1"/>
          </p:cNvPicPr>
          <p:nvPr/>
        </p:nvPicPr>
        <p:blipFill>
          <a:blip r:embed="rId5"/>
          <a:srcRect l="7073" t="11976" r="5548"/>
          <a:stretch>
            <a:fillRect/>
          </a:stretch>
        </p:blipFill>
        <p:spPr>
          <a:xfrm>
            <a:off x="431800" y="3852333"/>
            <a:ext cx="5334000" cy="2201040"/>
          </a:xfrm>
          <a:prstGeom prst="rect">
            <a:avLst/>
          </a:prstGeom>
          <a:effectLst>
            <a:outerShdw blurRad="50800" dist="38100" dir="2700000">
              <a:srgbClr val="595959">
                <a:alpha val="43000"/>
              </a:srgbClr>
            </a:outerShdw>
          </a:effectLst>
        </p:spPr>
      </p:pic>
      <p:sp>
        <p:nvSpPr>
          <p:cNvPr id="11" name="Line Callout 1 10"/>
          <p:cNvSpPr/>
          <p:nvPr/>
        </p:nvSpPr>
        <p:spPr>
          <a:xfrm>
            <a:off x="3183466" y="1566333"/>
            <a:ext cx="5164667" cy="2308324"/>
          </a:xfrm>
          <a:prstGeom prst="borderCallout1">
            <a:avLst>
              <a:gd name="adj1" fmla="val 40972"/>
              <a:gd name="adj2" fmla="val -343"/>
              <a:gd name="adj3" fmla="val 104148"/>
              <a:gd name="adj4" fmla="val -29425"/>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p:cNvSpPr txBox="1"/>
          <p:nvPr/>
        </p:nvSpPr>
        <p:spPr>
          <a:xfrm>
            <a:off x="3403600" y="1566333"/>
            <a:ext cx="4673600" cy="2031325"/>
          </a:xfrm>
          <a:prstGeom prst="rect">
            <a:avLst/>
          </a:prstGeom>
          <a:noFill/>
        </p:spPr>
        <p:txBody>
          <a:bodyPr wrap="square" rtlCol="0">
            <a:spAutoFit/>
          </a:bodyPr>
          <a:lstStyle/>
          <a:p>
            <a:pPr lvl="0"/>
            <a:r>
              <a:rPr lang="en-GB" dirty="0" smtClean="0"/>
              <a:t>The Parent Teacher Association UK, and National Governors Association have both taken an interest  in the findings and are willing to meet and work with us</a:t>
            </a:r>
          </a:p>
          <a:p>
            <a:pPr lvl="0"/>
            <a:endParaRPr lang="en-GB" dirty="0"/>
          </a:p>
          <a:p>
            <a:pPr lvl="0"/>
            <a:endParaRPr lang="en-GB" dirty="0" smtClean="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creen shot 2016-01-26 at 16.22.38.png"/>
          <p:cNvPicPr>
            <a:picLocks noChangeAspect="1"/>
          </p:cNvPicPr>
          <p:nvPr/>
        </p:nvPicPr>
        <p:blipFill>
          <a:blip r:embed="rId3">
            <a:alphaModFix amt="19000"/>
          </a:blip>
          <a:stretch>
            <a:fillRect/>
          </a:stretch>
        </p:blipFill>
        <p:spPr>
          <a:xfrm>
            <a:off x="177798" y="1228745"/>
            <a:ext cx="9144000" cy="5210175"/>
          </a:xfrm>
          <a:prstGeom prst="rect">
            <a:avLst/>
          </a:prstGeom>
        </p:spPr>
      </p:pic>
      <p:pic>
        <p:nvPicPr>
          <p:cNvPr id="4" name="Picture 3" descr="new nsead logo final.jpg"/>
          <p:cNvPicPr>
            <a:picLocks noChangeAspect="1"/>
          </p:cNvPicPr>
          <p:nvPr/>
        </p:nvPicPr>
        <p:blipFill>
          <a:blip r:embed="rId4"/>
          <a:stretch>
            <a:fillRect/>
          </a:stretch>
        </p:blipFill>
        <p:spPr>
          <a:xfrm>
            <a:off x="8077200" y="0"/>
            <a:ext cx="1066800" cy="1066800"/>
          </a:xfrm>
          <a:prstGeom prst="rect">
            <a:avLst/>
          </a:prstGeom>
        </p:spPr>
      </p:pic>
      <p:sp>
        <p:nvSpPr>
          <p:cNvPr id="8" name="Rectangle 7"/>
          <p:cNvSpPr/>
          <p:nvPr/>
        </p:nvSpPr>
        <p:spPr>
          <a:xfrm>
            <a:off x="-2" y="0"/>
            <a:ext cx="9144001" cy="1228745"/>
          </a:xfrm>
          <a:prstGeom prst="rect">
            <a:avLst/>
          </a:prstGeom>
          <a:solidFill>
            <a:schemeClr val="tx2">
              <a:lumMod val="75000"/>
            </a:schemeClr>
          </a:solidFill>
        </p:spPr>
        <p:txBody>
          <a:bodyPr wrap="square">
            <a:noAutofit/>
          </a:bodyPr>
          <a:lstStyle/>
          <a:p>
            <a:pPr lvl="0">
              <a:spcBef>
                <a:spcPct val="20000"/>
              </a:spcBef>
              <a:defRPr/>
            </a:pPr>
            <a:r>
              <a:rPr lang="en-GB" sz="2800" b="1" dirty="0" smtClean="0">
                <a:solidFill>
                  <a:srgbClr val="000090"/>
                </a:solidFill>
                <a:latin typeface="Calibri" charset="0"/>
                <a:ea typeface="Times New Roman" charset="0"/>
              </a:rPr>
              <a:t>		</a:t>
            </a:r>
            <a:endParaRPr lang="en-GB" sz="2800" dirty="0">
              <a:solidFill>
                <a:schemeClr val="bg1"/>
              </a:solidFill>
            </a:endParaRPr>
          </a:p>
        </p:txBody>
      </p:sp>
      <p:pic>
        <p:nvPicPr>
          <p:cNvPr id="10" name="Picture 9" descr="Screen shot 2016-01-26 at 16.08.49.png"/>
          <p:cNvPicPr>
            <a:picLocks noChangeAspect="1"/>
          </p:cNvPicPr>
          <p:nvPr/>
        </p:nvPicPr>
        <p:blipFill>
          <a:blip r:embed="rId5"/>
          <a:srcRect l="7650" t="9804" r="4325"/>
          <a:stretch>
            <a:fillRect/>
          </a:stretch>
        </p:blipFill>
        <p:spPr>
          <a:xfrm>
            <a:off x="2109154" y="1397000"/>
            <a:ext cx="4122313" cy="2311619"/>
          </a:xfrm>
          <a:prstGeom prst="rect">
            <a:avLst/>
          </a:prstGeom>
          <a:effectLst>
            <a:outerShdw blurRad="50800" dist="38100" dir="2700000">
              <a:schemeClr val="tx1">
                <a:lumMod val="65000"/>
                <a:lumOff val="35000"/>
                <a:alpha val="43000"/>
              </a:schemeClr>
            </a:outerShdw>
          </a:effectLst>
        </p:spPr>
      </p:pic>
      <p:sp>
        <p:nvSpPr>
          <p:cNvPr id="11" name="Line Callout 1 10"/>
          <p:cNvSpPr/>
          <p:nvPr/>
        </p:nvSpPr>
        <p:spPr>
          <a:xfrm>
            <a:off x="3649133" y="3800396"/>
            <a:ext cx="5164667" cy="2638524"/>
          </a:xfrm>
          <a:prstGeom prst="borderCallout1">
            <a:avLst>
              <a:gd name="adj1" fmla="val 220"/>
              <a:gd name="adj2" fmla="val 11952"/>
              <a:gd name="adj3" fmla="val -17628"/>
              <a:gd name="adj4" fmla="val -12211"/>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p:cNvSpPr txBox="1"/>
          <p:nvPr/>
        </p:nvSpPr>
        <p:spPr>
          <a:xfrm>
            <a:off x="3941233" y="3853597"/>
            <a:ext cx="4737100" cy="1477328"/>
          </a:xfrm>
          <a:prstGeom prst="rect">
            <a:avLst/>
          </a:prstGeom>
          <a:noFill/>
        </p:spPr>
        <p:txBody>
          <a:bodyPr wrap="square" rtlCol="0">
            <a:spAutoFit/>
          </a:bodyPr>
          <a:lstStyle/>
          <a:p>
            <a:r>
              <a:rPr lang="en-US" dirty="0" smtClean="0"/>
              <a:t>No response yet from </a:t>
            </a:r>
            <a:r>
              <a:rPr lang="en-US" dirty="0" err="1" smtClean="0"/>
              <a:t>Ofsted</a:t>
            </a:r>
            <a:r>
              <a:rPr lang="en-US" dirty="0" smtClean="0"/>
              <a:t>. Mindful of the change of Chief Inspector, the post now occupied by Amanda </a:t>
            </a:r>
            <a:r>
              <a:rPr lang="en-US" dirty="0" err="1" smtClean="0"/>
              <a:t>Spielman</a:t>
            </a:r>
            <a:r>
              <a:rPr lang="en-US" dirty="0" smtClean="0"/>
              <a:t>, we have re-sent the NSEAD Survey Report alongside our comments of the GCE/GCSE results 2016</a:t>
            </a:r>
            <a:endParaRPr lang="en-US" dirty="0"/>
          </a:p>
        </p:txBody>
      </p:sp>
      <p:sp>
        <p:nvSpPr>
          <p:cNvPr id="17" name="TextBox 16"/>
          <p:cNvSpPr txBox="1"/>
          <p:nvPr/>
        </p:nvSpPr>
        <p:spPr>
          <a:xfrm>
            <a:off x="1001490" y="186267"/>
            <a:ext cx="5972619" cy="3016211"/>
          </a:xfrm>
          <a:prstGeom prst="rect">
            <a:avLst/>
          </a:prstGeom>
          <a:noFill/>
        </p:spPr>
        <p:txBody>
          <a:bodyPr wrap="square" rtlCol="0">
            <a:spAutoFit/>
          </a:bodyPr>
          <a:lstStyle/>
          <a:p>
            <a:pPr lvl="0"/>
            <a:r>
              <a:rPr lang="en-GB" sz="2800" b="1" dirty="0" smtClean="0">
                <a:solidFill>
                  <a:schemeClr val="bg1"/>
                </a:solidFill>
              </a:rPr>
              <a:t>Recommendations </a:t>
            </a:r>
          </a:p>
          <a:p>
            <a:pPr lvl="0"/>
            <a:r>
              <a:rPr lang="en-GB" sz="2400" dirty="0" smtClean="0">
                <a:solidFill>
                  <a:schemeClr val="bg1"/>
                </a:solidFill>
              </a:rPr>
              <a:t>Ofsted should…</a:t>
            </a:r>
          </a:p>
          <a:p>
            <a:endParaRPr lang="en-GB" sz="2400" b="1" dirty="0" smtClean="0">
              <a:solidFill>
                <a:schemeClr val="bg1"/>
              </a:solidFill>
            </a:endParaRPr>
          </a:p>
          <a:p>
            <a:endParaRPr lang="en-GB" sz="2400" b="1" dirty="0" smtClean="0"/>
          </a:p>
          <a:p>
            <a:endParaRPr lang="en-GB" sz="2400" b="1" dirty="0" smtClean="0"/>
          </a:p>
          <a:p>
            <a:endParaRPr lang="en-US" sz="2400" dirty="0" smtClean="0"/>
          </a:p>
          <a:p>
            <a:endParaRPr lang="en-GB" sz="2400" b="1" dirty="0" smtClean="0">
              <a:solidFill>
                <a:schemeClr val="tx2"/>
              </a:solidFill>
            </a:endParaRP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creen shot 2016-01-26 at 16.22.38.png"/>
          <p:cNvPicPr>
            <a:picLocks noChangeAspect="1"/>
          </p:cNvPicPr>
          <p:nvPr/>
        </p:nvPicPr>
        <p:blipFill>
          <a:blip r:embed="rId3">
            <a:alphaModFix amt="19000"/>
          </a:blip>
          <a:stretch>
            <a:fillRect/>
          </a:stretch>
        </p:blipFill>
        <p:spPr>
          <a:xfrm>
            <a:off x="177798" y="1608667"/>
            <a:ext cx="9144000" cy="5210175"/>
          </a:xfrm>
          <a:prstGeom prst="rect">
            <a:avLst/>
          </a:prstGeom>
        </p:spPr>
      </p:pic>
      <p:pic>
        <p:nvPicPr>
          <p:cNvPr id="4" name="Picture 3" descr="new nsead logo final.jpg"/>
          <p:cNvPicPr>
            <a:picLocks noChangeAspect="1"/>
          </p:cNvPicPr>
          <p:nvPr/>
        </p:nvPicPr>
        <p:blipFill>
          <a:blip r:embed="rId4"/>
          <a:stretch>
            <a:fillRect/>
          </a:stretch>
        </p:blipFill>
        <p:spPr>
          <a:xfrm>
            <a:off x="8077200" y="0"/>
            <a:ext cx="1066800" cy="1066800"/>
          </a:xfrm>
          <a:prstGeom prst="rect">
            <a:avLst/>
          </a:prstGeom>
        </p:spPr>
      </p:pic>
      <p:sp>
        <p:nvSpPr>
          <p:cNvPr id="8" name="Rectangle 7"/>
          <p:cNvSpPr/>
          <p:nvPr/>
        </p:nvSpPr>
        <p:spPr>
          <a:xfrm>
            <a:off x="-2" y="0"/>
            <a:ext cx="9144001" cy="1228745"/>
          </a:xfrm>
          <a:prstGeom prst="rect">
            <a:avLst/>
          </a:prstGeom>
          <a:solidFill>
            <a:schemeClr val="tx2">
              <a:lumMod val="75000"/>
            </a:schemeClr>
          </a:solidFill>
        </p:spPr>
        <p:txBody>
          <a:bodyPr wrap="square">
            <a:noAutofit/>
          </a:bodyPr>
          <a:lstStyle/>
          <a:p>
            <a:pPr lvl="0">
              <a:spcBef>
                <a:spcPct val="20000"/>
              </a:spcBef>
              <a:defRPr/>
            </a:pPr>
            <a:r>
              <a:rPr lang="en-GB" sz="2800" dirty="0" smtClean="0">
                <a:solidFill>
                  <a:schemeClr val="bg1"/>
                </a:solidFill>
              </a:rPr>
              <a:t/>
            </a:r>
            <a:br>
              <a:rPr lang="en-GB" sz="2800" dirty="0" smtClean="0">
                <a:solidFill>
                  <a:schemeClr val="bg1"/>
                </a:solidFill>
              </a:rPr>
            </a:br>
            <a:endParaRPr lang="en-GB" sz="2800" dirty="0">
              <a:solidFill>
                <a:schemeClr val="bg1"/>
              </a:solidFill>
            </a:endParaRPr>
          </a:p>
        </p:txBody>
      </p:sp>
      <p:pic>
        <p:nvPicPr>
          <p:cNvPr id="6" name="Picture 5" descr="Screen shot 2016-01-26 at 16.09.18.png"/>
          <p:cNvPicPr>
            <a:picLocks noChangeAspect="1"/>
          </p:cNvPicPr>
          <p:nvPr/>
        </p:nvPicPr>
        <p:blipFill>
          <a:blip r:embed="rId5"/>
          <a:srcRect l="9163" r="1992" b="9217"/>
          <a:stretch>
            <a:fillRect/>
          </a:stretch>
        </p:blipFill>
        <p:spPr>
          <a:xfrm>
            <a:off x="2937934" y="3708400"/>
            <a:ext cx="3938046" cy="2321251"/>
          </a:xfrm>
          <a:prstGeom prst="rect">
            <a:avLst/>
          </a:prstGeom>
          <a:effectLst>
            <a:outerShdw blurRad="50800" dist="38100" dir="2700000">
              <a:srgbClr val="000000">
                <a:alpha val="43000"/>
              </a:srgbClr>
            </a:outerShdw>
          </a:effectLst>
        </p:spPr>
      </p:pic>
      <p:sp>
        <p:nvSpPr>
          <p:cNvPr id="7" name="Line Callout 1 6"/>
          <p:cNvSpPr/>
          <p:nvPr/>
        </p:nvSpPr>
        <p:spPr>
          <a:xfrm>
            <a:off x="829733" y="1409701"/>
            <a:ext cx="5799667" cy="2514600"/>
          </a:xfrm>
          <a:prstGeom prst="borderCallout1">
            <a:avLst>
              <a:gd name="adj1" fmla="val 101769"/>
              <a:gd name="adj2" fmla="val 29321"/>
              <a:gd name="adj3" fmla="val 130257"/>
              <a:gd name="adj4" fmla="val 43272"/>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1001490" y="186267"/>
            <a:ext cx="5972619" cy="3016211"/>
          </a:xfrm>
          <a:prstGeom prst="rect">
            <a:avLst/>
          </a:prstGeom>
          <a:noFill/>
        </p:spPr>
        <p:txBody>
          <a:bodyPr wrap="square" rtlCol="0">
            <a:spAutoFit/>
          </a:bodyPr>
          <a:lstStyle/>
          <a:p>
            <a:pPr lvl="0"/>
            <a:r>
              <a:rPr lang="en-GB" sz="2800" b="1" dirty="0" smtClean="0">
                <a:solidFill>
                  <a:schemeClr val="bg1"/>
                </a:solidFill>
              </a:rPr>
              <a:t>Recommendations </a:t>
            </a:r>
          </a:p>
          <a:p>
            <a:pPr lvl="0"/>
            <a:r>
              <a:rPr lang="en-GB" sz="2400" dirty="0" smtClean="0">
                <a:solidFill>
                  <a:schemeClr val="bg1"/>
                </a:solidFill>
              </a:rPr>
              <a:t>Higher Education Institutions should…</a:t>
            </a:r>
          </a:p>
          <a:p>
            <a:endParaRPr lang="en-GB" sz="2400" b="1" dirty="0" smtClean="0">
              <a:solidFill>
                <a:schemeClr val="bg1"/>
              </a:solidFill>
            </a:endParaRPr>
          </a:p>
          <a:p>
            <a:endParaRPr lang="en-GB" sz="2400" b="1" dirty="0" smtClean="0"/>
          </a:p>
          <a:p>
            <a:endParaRPr lang="en-GB" sz="2400" b="1" dirty="0" smtClean="0"/>
          </a:p>
          <a:p>
            <a:endParaRPr lang="en-US" sz="2400" dirty="0" smtClean="0"/>
          </a:p>
          <a:p>
            <a:endParaRPr lang="en-GB" sz="2400" b="1" dirty="0" smtClean="0">
              <a:solidFill>
                <a:schemeClr val="tx2"/>
              </a:solidFill>
            </a:endParaRPr>
          </a:p>
          <a:p>
            <a:endParaRPr lang="en-US" dirty="0"/>
          </a:p>
        </p:txBody>
      </p:sp>
      <p:sp>
        <p:nvSpPr>
          <p:cNvPr id="10" name="TextBox 9"/>
          <p:cNvSpPr txBox="1"/>
          <p:nvPr/>
        </p:nvSpPr>
        <p:spPr>
          <a:xfrm>
            <a:off x="829733" y="1409701"/>
            <a:ext cx="5799667" cy="2585323"/>
          </a:xfrm>
          <a:prstGeom prst="rect">
            <a:avLst/>
          </a:prstGeom>
          <a:noFill/>
        </p:spPr>
        <p:txBody>
          <a:bodyPr wrap="square" rtlCol="0">
            <a:spAutoFit/>
          </a:bodyPr>
          <a:lstStyle/>
          <a:p>
            <a:pPr lvl="0"/>
            <a:r>
              <a:rPr lang="en-GB" dirty="0" smtClean="0"/>
              <a:t>We have met with delegates  to include the Council for Higher Education in Art &amp; Design (</a:t>
            </a:r>
            <a:r>
              <a:rPr lang="en-GB" b="1" dirty="0" smtClean="0"/>
              <a:t>CHEAD</a:t>
            </a:r>
            <a:r>
              <a:rPr lang="en-GB" dirty="0" smtClean="0"/>
              <a:t>), The Group for Learning in Art &amp; Design (</a:t>
            </a:r>
            <a:r>
              <a:rPr lang="en-GB" b="1" dirty="0" smtClean="0"/>
              <a:t>GLAD</a:t>
            </a:r>
            <a:r>
              <a:rPr lang="en-GB" dirty="0" smtClean="0"/>
              <a:t>), United Kingdom Arts and Design Institutions Association (</a:t>
            </a:r>
            <a:r>
              <a:rPr lang="en-GB" b="1" dirty="0" smtClean="0"/>
              <a:t>Ukadia</a:t>
            </a:r>
            <a:r>
              <a:rPr lang="en-GB" dirty="0" smtClean="0"/>
              <a:t>), the Higher Education in Art and Design Trust (</a:t>
            </a:r>
            <a:r>
              <a:rPr lang="en-GB" b="1" dirty="0" smtClean="0"/>
              <a:t>HEAD Trust</a:t>
            </a:r>
            <a:r>
              <a:rPr lang="en-GB" dirty="0" smtClean="0"/>
              <a:t>) and the Guild for Higher Education,  (</a:t>
            </a:r>
            <a:r>
              <a:rPr lang="en-GB" b="1" dirty="0" err="1" smtClean="0"/>
              <a:t>GuildHE</a:t>
            </a:r>
            <a:r>
              <a:rPr lang="en-GB" dirty="0" smtClean="0"/>
              <a:t>) who are actively discussing investment and action as a direct response to the NSEAD Survey Report</a:t>
            </a:r>
            <a:endParaRPr lang="en-GB" b="1" dirty="0" smtClean="0"/>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creen shot 2016-01-26 at 16.22.38.png"/>
          <p:cNvPicPr>
            <a:picLocks noChangeAspect="1"/>
          </p:cNvPicPr>
          <p:nvPr/>
        </p:nvPicPr>
        <p:blipFill>
          <a:blip r:embed="rId3">
            <a:alphaModFix amt="19000"/>
          </a:blip>
          <a:stretch>
            <a:fillRect/>
          </a:stretch>
        </p:blipFill>
        <p:spPr>
          <a:xfrm>
            <a:off x="177798" y="1228745"/>
            <a:ext cx="9144000" cy="5210175"/>
          </a:xfrm>
          <a:prstGeom prst="rect">
            <a:avLst/>
          </a:prstGeom>
        </p:spPr>
      </p:pic>
      <p:pic>
        <p:nvPicPr>
          <p:cNvPr id="4" name="Picture 3" descr="new nsead logo final.jpg"/>
          <p:cNvPicPr>
            <a:picLocks noChangeAspect="1"/>
          </p:cNvPicPr>
          <p:nvPr/>
        </p:nvPicPr>
        <p:blipFill>
          <a:blip r:embed="rId4"/>
          <a:stretch>
            <a:fillRect/>
          </a:stretch>
        </p:blipFill>
        <p:spPr>
          <a:xfrm>
            <a:off x="8077200" y="0"/>
            <a:ext cx="1066800" cy="1066800"/>
          </a:xfrm>
          <a:prstGeom prst="rect">
            <a:avLst/>
          </a:prstGeom>
        </p:spPr>
      </p:pic>
      <p:sp>
        <p:nvSpPr>
          <p:cNvPr id="8" name="Rectangle 7"/>
          <p:cNvSpPr/>
          <p:nvPr/>
        </p:nvSpPr>
        <p:spPr>
          <a:xfrm>
            <a:off x="-2" y="0"/>
            <a:ext cx="9144001" cy="1228745"/>
          </a:xfrm>
          <a:prstGeom prst="rect">
            <a:avLst/>
          </a:prstGeom>
          <a:solidFill>
            <a:schemeClr val="tx2">
              <a:lumMod val="75000"/>
            </a:schemeClr>
          </a:solidFill>
        </p:spPr>
        <p:txBody>
          <a:bodyPr wrap="square">
            <a:noAutofit/>
          </a:bodyPr>
          <a:lstStyle/>
          <a:p>
            <a:pPr lvl="0">
              <a:spcBef>
                <a:spcPct val="20000"/>
              </a:spcBef>
              <a:defRPr/>
            </a:pPr>
            <a:r>
              <a:rPr lang="en-GB" sz="2800" b="1" dirty="0" smtClean="0">
                <a:solidFill>
                  <a:srgbClr val="000090"/>
                </a:solidFill>
                <a:latin typeface="Calibri" charset="0"/>
                <a:ea typeface="Times New Roman" charset="0"/>
              </a:rPr>
              <a:t>		</a:t>
            </a:r>
            <a:r>
              <a:rPr lang="en-GB" sz="2800" dirty="0" smtClean="0">
                <a:solidFill>
                  <a:schemeClr val="bg1"/>
                </a:solidFill>
              </a:rPr>
              <a:t/>
            </a:r>
            <a:br>
              <a:rPr lang="en-GB" sz="2800" dirty="0" smtClean="0">
                <a:solidFill>
                  <a:schemeClr val="bg1"/>
                </a:solidFill>
              </a:rPr>
            </a:br>
            <a:endParaRPr lang="en-GB" sz="2800" dirty="0">
              <a:solidFill>
                <a:schemeClr val="bg1"/>
              </a:solidFill>
            </a:endParaRPr>
          </a:p>
        </p:txBody>
      </p:sp>
      <p:pic>
        <p:nvPicPr>
          <p:cNvPr id="6" name="Picture 5" descr="Screen shot 2016-01-26 at 16.09.30.png"/>
          <p:cNvPicPr>
            <a:picLocks noChangeAspect="1"/>
          </p:cNvPicPr>
          <p:nvPr/>
        </p:nvPicPr>
        <p:blipFill>
          <a:blip r:embed="rId5"/>
          <a:srcRect l="13471" t="12173" r="8271"/>
          <a:stretch>
            <a:fillRect/>
          </a:stretch>
        </p:blipFill>
        <p:spPr>
          <a:xfrm>
            <a:off x="5147898" y="1473199"/>
            <a:ext cx="3725170" cy="2048933"/>
          </a:xfrm>
          <a:prstGeom prst="rect">
            <a:avLst/>
          </a:prstGeom>
          <a:effectLst>
            <a:outerShdw blurRad="50800" dist="38100" dir="2700000">
              <a:srgbClr val="000000">
                <a:alpha val="43000"/>
              </a:srgbClr>
            </a:outerShdw>
          </a:effectLst>
        </p:spPr>
      </p:pic>
      <p:sp>
        <p:nvSpPr>
          <p:cNvPr id="7" name="Line Callout 1 6"/>
          <p:cNvSpPr/>
          <p:nvPr/>
        </p:nvSpPr>
        <p:spPr>
          <a:xfrm>
            <a:off x="177798" y="3216657"/>
            <a:ext cx="4749967" cy="2184401"/>
          </a:xfrm>
          <a:prstGeom prst="borderCallout1">
            <a:avLst>
              <a:gd name="adj1" fmla="val -702"/>
              <a:gd name="adj2" fmla="val 95244"/>
              <a:gd name="adj3" fmla="val -35008"/>
              <a:gd name="adj4" fmla="val 110246"/>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448733" y="3369733"/>
            <a:ext cx="4250267" cy="2585323"/>
          </a:xfrm>
          <a:prstGeom prst="rect">
            <a:avLst/>
          </a:prstGeom>
          <a:noFill/>
        </p:spPr>
        <p:txBody>
          <a:bodyPr wrap="square" rtlCol="0">
            <a:spAutoFit/>
          </a:bodyPr>
          <a:lstStyle/>
          <a:p>
            <a:pPr lvl="0"/>
            <a:r>
              <a:rPr lang="en-GB" dirty="0" smtClean="0"/>
              <a:t>The NSEAD Survey Report findings were presented to the Expert Group for Cultural Education hosted by the Arts Council.</a:t>
            </a:r>
            <a:endParaRPr lang="en-GB" b="1" dirty="0"/>
          </a:p>
          <a:p>
            <a:pPr lvl="0"/>
            <a:r>
              <a:rPr lang="en-GB" dirty="0" smtClean="0"/>
              <a:t>Sir Nicholas </a:t>
            </a:r>
            <a:r>
              <a:rPr lang="en-GB" dirty="0" err="1" smtClean="0"/>
              <a:t>Serota</a:t>
            </a:r>
            <a:r>
              <a:rPr lang="en-GB" dirty="0" smtClean="0"/>
              <a:t>, NSEAD patron and Chair elect of the Arts Council sent a personal response to the NSEAD Survey Report.</a:t>
            </a:r>
          </a:p>
          <a:p>
            <a:pPr lvl="0"/>
            <a:endParaRPr lang="en-GB" dirty="0" smtClean="0"/>
          </a:p>
          <a:p>
            <a:endParaRPr lang="en-US" dirty="0"/>
          </a:p>
        </p:txBody>
      </p:sp>
      <p:sp>
        <p:nvSpPr>
          <p:cNvPr id="10" name="TextBox 9"/>
          <p:cNvSpPr txBox="1"/>
          <p:nvPr/>
        </p:nvSpPr>
        <p:spPr>
          <a:xfrm>
            <a:off x="1001490" y="186267"/>
            <a:ext cx="5972619" cy="3016211"/>
          </a:xfrm>
          <a:prstGeom prst="rect">
            <a:avLst/>
          </a:prstGeom>
          <a:noFill/>
        </p:spPr>
        <p:txBody>
          <a:bodyPr wrap="square" rtlCol="0">
            <a:spAutoFit/>
          </a:bodyPr>
          <a:lstStyle/>
          <a:p>
            <a:pPr lvl="0"/>
            <a:r>
              <a:rPr lang="en-GB" sz="2800" b="1" dirty="0" smtClean="0">
                <a:solidFill>
                  <a:schemeClr val="bg1"/>
                </a:solidFill>
              </a:rPr>
              <a:t>Recommendations </a:t>
            </a:r>
          </a:p>
          <a:p>
            <a:pPr lvl="0"/>
            <a:r>
              <a:rPr lang="en-GB" sz="2400" dirty="0" smtClean="0">
                <a:solidFill>
                  <a:schemeClr val="bg1"/>
                </a:solidFill>
              </a:rPr>
              <a:t>Arts Council England should…</a:t>
            </a:r>
          </a:p>
          <a:p>
            <a:endParaRPr lang="en-GB" sz="2400" b="1" dirty="0" smtClean="0">
              <a:solidFill>
                <a:schemeClr val="bg1"/>
              </a:solidFill>
            </a:endParaRPr>
          </a:p>
          <a:p>
            <a:endParaRPr lang="en-GB" sz="2400" b="1" dirty="0" smtClean="0"/>
          </a:p>
          <a:p>
            <a:endParaRPr lang="en-GB" sz="2400" b="1" dirty="0" smtClean="0"/>
          </a:p>
          <a:p>
            <a:endParaRPr lang="en-US" sz="2400" dirty="0" smtClean="0"/>
          </a:p>
          <a:p>
            <a:endParaRPr lang="en-GB" sz="2400" b="1" dirty="0" smtClean="0">
              <a:solidFill>
                <a:schemeClr val="tx2"/>
              </a:solidFill>
            </a:endParaRP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creen shot 2016-01-26 at 16.22.38.png"/>
          <p:cNvPicPr>
            <a:picLocks noChangeAspect="1"/>
          </p:cNvPicPr>
          <p:nvPr/>
        </p:nvPicPr>
        <p:blipFill>
          <a:blip r:embed="rId3">
            <a:alphaModFix amt="19000"/>
          </a:blip>
          <a:stretch>
            <a:fillRect/>
          </a:stretch>
        </p:blipFill>
        <p:spPr>
          <a:xfrm>
            <a:off x="177798" y="1228745"/>
            <a:ext cx="9144000" cy="5210175"/>
          </a:xfrm>
          <a:prstGeom prst="rect">
            <a:avLst/>
          </a:prstGeom>
        </p:spPr>
      </p:pic>
      <p:pic>
        <p:nvPicPr>
          <p:cNvPr id="4" name="Picture 3" descr="new nsead logo final.jpg"/>
          <p:cNvPicPr>
            <a:picLocks noChangeAspect="1"/>
          </p:cNvPicPr>
          <p:nvPr/>
        </p:nvPicPr>
        <p:blipFill>
          <a:blip r:embed="rId4"/>
          <a:stretch>
            <a:fillRect/>
          </a:stretch>
        </p:blipFill>
        <p:spPr>
          <a:xfrm>
            <a:off x="8077200" y="0"/>
            <a:ext cx="1066800" cy="1066800"/>
          </a:xfrm>
          <a:prstGeom prst="rect">
            <a:avLst/>
          </a:prstGeom>
        </p:spPr>
      </p:pic>
      <p:sp>
        <p:nvSpPr>
          <p:cNvPr id="8" name="Rectangle 7"/>
          <p:cNvSpPr/>
          <p:nvPr/>
        </p:nvSpPr>
        <p:spPr>
          <a:xfrm>
            <a:off x="-2" y="0"/>
            <a:ext cx="9144001" cy="1228745"/>
          </a:xfrm>
          <a:prstGeom prst="rect">
            <a:avLst/>
          </a:prstGeom>
          <a:solidFill>
            <a:schemeClr val="tx2">
              <a:lumMod val="75000"/>
            </a:schemeClr>
          </a:solidFill>
        </p:spPr>
        <p:txBody>
          <a:bodyPr wrap="square">
            <a:noAutofit/>
          </a:bodyPr>
          <a:lstStyle/>
          <a:p>
            <a:pPr lvl="0">
              <a:spcBef>
                <a:spcPct val="20000"/>
              </a:spcBef>
              <a:defRPr/>
            </a:pPr>
            <a:r>
              <a:rPr lang="en-GB" sz="2800" b="1" dirty="0" smtClean="0">
                <a:solidFill>
                  <a:srgbClr val="000090"/>
                </a:solidFill>
                <a:latin typeface="Calibri" charset="0"/>
                <a:ea typeface="Times New Roman" charset="0"/>
              </a:rPr>
              <a:t>		</a:t>
            </a:r>
            <a:endParaRPr lang="en-GB" sz="2800" b="1" dirty="0" smtClean="0">
              <a:solidFill>
                <a:schemeClr val="bg1"/>
              </a:solidFill>
              <a:latin typeface="Calibri" charset="0"/>
              <a:ea typeface="Times New Roman" charset="0"/>
            </a:endParaRPr>
          </a:p>
          <a:p>
            <a:pPr lvl="0">
              <a:spcBef>
                <a:spcPct val="20000"/>
              </a:spcBef>
              <a:defRPr/>
            </a:pPr>
            <a:r>
              <a:rPr lang="en-GB" sz="2800" dirty="0" smtClean="0">
                <a:solidFill>
                  <a:schemeClr val="bg1"/>
                </a:solidFill>
              </a:rPr>
              <a:t/>
            </a:r>
            <a:br>
              <a:rPr lang="en-GB" sz="2800" dirty="0" smtClean="0">
                <a:solidFill>
                  <a:schemeClr val="bg1"/>
                </a:solidFill>
              </a:rPr>
            </a:br>
            <a:endParaRPr lang="en-GB" sz="2800" dirty="0">
              <a:solidFill>
                <a:schemeClr val="bg1"/>
              </a:solidFill>
            </a:endParaRPr>
          </a:p>
        </p:txBody>
      </p:sp>
      <p:pic>
        <p:nvPicPr>
          <p:cNvPr id="6" name="Picture 5" descr="Screen shot 2016-01-26 at 16.10.15.png"/>
          <p:cNvPicPr>
            <a:picLocks noChangeAspect="1"/>
          </p:cNvPicPr>
          <p:nvPr/>
        </p:nvPicPr>
        <p:blipFill>
          <a:blip r:embed="rId5"/>
          <a:srcRect l="4970" r="3568" b="2862"/>
          <a:stretch>
            <a:fillRect/>
          </a:stretch>
        </p:blipFill>
        <p:spPr>
          <a:xfrm>
            <a:off x="5537199" y="1557868"/>
            <a:ext cx="3359453" cy="3863026"/>
          </a:xfrm>
          <a:prstGeom prst="rect">
            <a:avLst/>
          </a:prstGeom>
          <a:effectLst>
            <a:outerShdw blurRad="50800" dist="38100" dir="2700000">
              <a:srgbClr val="000000">
                <a:alpha val="43000"/>
              </a:srgbClr>
            </a:outerShdw>
          </a:effectLst>
        </p:spPr>
      </p:pic>
      <p:sp>
        <p:nvSpPr>
          <p:cNvPr id="10" name="TextBox 9"/>
          <p:cNvSpPr txBox="1"/>
          <p:nvPr/>
        </p:nvSpPr>
        <p:spPr>
          <a:xfrm>
            <a:off x="423333" y="1557868"/>
            <a:ext cx="5113866" cy="830997"/>
          </a:xfrm>
          <a:prstGeom prst="rect">
            <a:avLst/>
          </a:prstGeom>
          <a:solidFill>
            <a:schemeClr val="bg1">
              <a:lumMod val="85000"/>
            </a:schemeClr>
          </a:solidFill>
        </p:spPr>
        <p:txBody>
          <a:bodyPr wrap="square" rtlCol="0">
            <a:spAutoFit/>
          </a:bodyPr>
          <a:lstStyle/>
          <a:p>
            <a:pPr lvl="0"/>
            <a:r>
              <a:rPr lang="en-US" sz="2400" dirty="0" smtClean="0">
                <a:solidFill>
                  <a:srgbClr val="254061"/>
                </a:solidFill>
              </a:rPr>
              <a:t>The DfE have acknowledged but not shared our concerns </a:t>
            </a:r>
            <a:endParaRPr lang="en-US" sz="2400" dirty="0">
              <a:solidFill>
                <a:srgbClr val="254061"/>
              </a:solidFill>
            </a:endParaRPr>
          </a:p>
        </p:txBody>
      </p:sp>
      <p:sp>
        <p:nvSpPr>
          <p:cNvPr id="11" name="TextBox 10"/>
          <p:cNvSpPr txBox="1"/>
          <p:nvPr/>
        </p:nvSpPr>
        <p:spPr>
          <a:xfrm>
            <a:off x="1001490" y="186267"/>
            <a:ext cx="5972619" cy="2277547"/>
          </a:xfrm>
          <a:prstGeom prst="rect">
            <a:avLst/>
          </a:prstGeom>
          <a:noFill/>
        </p:spPr>
        <p:txBody>
          <a:bodyPr wrap="square" rtlCol="0">
            <a:spAutoFit/>
          </a:bodyPr>
          <a:lstStyle/>
          <a:p>
            <a:pPr lvl="0"/>
            <a:r>
              <a:rPr lang="en-GB" sz="2800" b="1" dirty="0" smtClean="0">
                <a:solidFill>
                  <a:schemeClr val="bg1"/>
                </a:solidFill>
              </a:rPr>
              <a:t>Recommendations </a:t>
            </a:r>
          </a:p>
          <a:p>
            <a:pPr lvl="0"/>
            <a:r>
              <a:rPr lang="en-GB" sz="2400" dirty="0" smtClean="0">
                <a:solidFill>
                  <a:schemeClr val="bg1"/>
                </a:solidFill>
              </a:rPr>
              <a:t>Department for Education should…</a:t>
            </a:r>
          </a:p>
          <a:p>
            <a:endParaRPr lang="en-GB" sz="2400" b="1" dirty="0" smtClean="0"/>
          </a:p>
          <a:p>
            <a:endParaRPr lang="en-US" sz="2400" dirty="0" smtClean="0"/>
          </a:p>
          <a:p>
            <a:endParaRPr lang="en-GB" sz="2400" b="1" dirty="0" smtClean="0">
              <a:solidFill>
                <a:schemeClr val="tx2"/>
              </a:solidFill>
            </a:endParaRP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144001" cy="3810000"/>
          </a:xfrm>
          <a:prstGeom prst="rect">
            <a:avLst/>
          </a:prstGeom>
          <a:solidFill>
            <a:schemeClr val="tx2">
              <a:lumMod val="75000"/>
            </a:schemeClr>
          </a:solidFill>
        </p:spPr>
        <p:txBody>
          <a:bodyPr wrap="none">
            <a:noAutofit/>
          </a:bodyPr>
          <a:lstStyle/>
          <a:p>
            <a:pPr lvl="0">
              <a:spcBef>
                <a:spcPct val="20000"/>
              </a:spcBef>
              <a:defRPr/>
            </a:pPr>
            <a:r>
              <a:rPr lang="en-GB" sz="3200" b="1" dirty="0" smtClean="0">
                <a:solidFill>
                  <a:srgbClr val="000090"/>
                </a:solidFill>
                <a:latin typeface="Calibri" charset="0"/>
                <a:ea typeface="Times New Roman" charset="0"/>
              </a:rPr>
              <a:t>		</a:t>
            </a:r>
          </a:p>
          <a:p>
            <a:pPr lvl="0">
              <a:spcBef>
                <a:spcPct val="20000"/>
              </a:spcBef>
              <a:defRPr/>
            </a:pPr>
            <a:r>
              <a:rPr lang="en-GB" sz="3200" b="1" dirty="0" smtClean="0">
                <a:solidFill>
                  <a:srgbClr val="000090"/>
                </a:solidFill>
                <a:latin typeface="Calibri" charset="0"/>
                <a:ea typeface="Times New Roman" charset="0"/>
              </a:rPr>
              <a:t>	</a:t>
            </a:r>
            <a:r>
              <a:rPr lang="en-GB" sz="3600" b="1" dirty="0" smtClean="0">
                <a:solidFill>
                  <a:schemeClr val="bg1"/>
                </a:solidFill>
                <a:latin typeface="Calibri" charset="0"/>
                <a:ea typeface="Times New Roman" charset="0"/>
              </a:rPr>
              <a:t>Art, craft and design education: </a:t>
            </a:r>
          </a:p>
          <a:p>
            <a:pPr lvl="0">
              <a:spcBef>
                <a:spcPct val="20000"/>
              </a:spcBef>
              <a:defRPr/>
            </a:pPr>
            <a:r>
              <a:rPr lang="en-GB" sz="3600" b="1" dirty="0" smtClean="0">
                <a:solidFill>
                  <a:schemeClr val="bg1"/>
                </a:solidFill>
                <a:latin typeface="Calibri" charset="0"/>
                <a:ea typeface="Times New Roman" charset="0"/>
              </a:rPr>
              <a:t>	Celebrating and amplifying our subject  </a:t>
            </a:r>
          </a:p>
          <a:p>
            <a:pPr lvl="0">
              <a:spcBef>
                <a:spcPct val="20000"/>
              </a:spcBef>
              <a:defRPr/>
            </a:pPr>
            <a:endParaRPr lang="en-GB" sz="3200" b="1" dirty="0" smtClean="0">
              <a:solidFill>
                <a:schemeClr val="bg1"/>
              </a:solidFill>
              <a:latin typeface="Calibri" charset="0"/>
              <a:ea typeface="Times New Roman" charset="0"/>
            </a:endParaRPr>
          </a:p>
          <a:p>
            <a:pPr lvl="0">
              <a:spcBef>
                <a:spcPct val="20000"/>
              </a:spcBef>
              <a:defRPr/>
            </a:pPr>
            <a:r>
              <a:rPr lang="en-GB" sz="3200" b="1" dirty="0" smtClean="0">
                <a:solidFill>
                  <a:schemeClr val="bg1"/>
                </a:solidFill>
                <a:latin typeface="Calibri" charset="0"/>
                <a:ea typeface="Times New Roman" charset="0"/>
              </a:rPr>
              <a:t>	</a:t>
            </a:r>
          </a:p>
          <a:p>
            <a:pPr lvl="0">
              <a:spcBef>
                <a:spcPct val="20000"/>
              </a:spcBef>
              <a:defRPr/>
            </a:pPr>
            <a:r>
              <a:rPr lang="en-GB" sz="3200" b="1" dirty="0" smtClean="0">
                <a:solidFill>
                  <a:schemeClr val="bg1"/>
                </a:solidFill>
                <a:latin typeface="Calibri" charset="0"/>
                <a:ea typeface="Times New Roman" charset="0"/>
              </a:rPr>
              <a:t>	</a:t>
            </a:r>
            <a:endParaRPr lang="en-GB" sz="1400" b="1" dirty="0" smtClean="0">
              <a:solidFill>
                <a:schemeClr val="bg1"/>
              </a:solidFill>
              <a:latin typeface="Calibri" charset="0"/>
              <a:ea typeface="Times New Roman" charset="0"/>
            </a:endParaRPr>
          </a:p>
          <a:p>
            <a:pPr lvl="0">
              <a:spcBef>
                <a:spcPct val="20000"/>
              </a:spcBef>
              <a:defRPr/>
            </a:pPr>
            <a:r>
              <a:rPr lang="en-GB" sz="1400" b="1" dirty="0" smtClean="0">
                <a:solidFill>
                  <a:schemeClr val="bg1"/>
                </a:solidFill>
                <a:latin typeface="Calibri" charset="0"/>
                <a:ea typeface="Times New Roman" charset="0"/>
              </a:rPr>
              <a:t>	</a:t>
            </a:r>
            <a:r>
              <a:rPr lang="en-GB" sz="3200" b="1" dirty="0" smtClean="0">
                <a:solidFill>
                  <a:schemeClr val="bg1"/>
                </a:solidFill>
                <a:latin typeface="Calibri" charset="0"/>
                <a:ea typeface="Times New Roman" charset="0"/>
              </a:rPr>
              <a:t>#nseadsurvey</a:t>
            </a:r>
          </a:p>
          <a:p>
            <a:pPr lvl="0">
              <a:spcBef>
                <a:spcPct val="20000"/>
              </a:spcBef>
              <a:defRPr/>
            </a:pPr>
            <a:endParaRPr lang="en-GB" sz="3200" b="1" dirty="0" smtClean="0">
              <a:solidFill>
                <a:schemeClr val="bg1"/>
              </a:solidFill>
              <a:latin typeface="Calibri" charset="0"/>
              <a:ea typeface="Times New Roman" charset="0"/>
            </a:endParaRPr>
          </a:p>
          <a:p>
            <a:pPr lvl="0">
              <a:spcBef>
                <a:spcPct val="20000"/>
              </a:spcBef>
              <a:defRPr/>
            </a:pPr>
            <a:r>
              <a:rPr lang="en-GB" sz="2800" b="1" dirty="0" smtClean="0">
                <a:solidFill>
                  <a:schemeClr val="bg1"/>
                </a:solidFill>
                <a:latin typeface="Calibri" charset="0"/>
                <a:ea typeface="Times New Roman" charset="0"/>
              </a:rPr>
              <a:t>		</a:t>
            </a:r>
          </a:p>
          <a:p>
            <a:pPr lvl="0">
              <a:spcBef>
                <a:spcPct val="20000"/>
              </a:spcBef>
              <a:defRPr/>
            </a:pPr>
            <a:r>
              <a:rPr lang="en-GB" sz="2800" dirty="0" smtClean="0">
                <a:solidFill>
                  <a:schemeClr val="bg1"/>
                </a:solidFill>
              </a:rPr>
              <a:t/>
            </a:r>
            <a:br>
              <a:rPr lang="en-GB" sz="2800" dirty="0" smtClean="0">
                <a:solidFill>
                  <a:schemeClr val="bg1"/>
                </a:solidFill>
              </a:rPr>
            </a:br>
            <a:r>
              <a:rPr lang="en-GB" sz="2800" dirty="0" smtClean="0">
                <a:solidFill>
                  <a:schemeClr val="bg1"/>
                </a:solidFill>
              </a:rPr>
              <a:t>Artist</a:t>
            </a:r>
            <a:endParaRPr lang="en-GB" sz="2800" dirty="0">
              <a:solidFill>
                <a:schemeClr val="bg1"/>
              </a:solidFill>
            </a:endParaRPr>
          </a:p>
        </p:txBody>
      </p:sp>
      <p:pic>
        <p:nvPicPr>
          <p:cNvPr id="20" name="Picture 19" descr="new nsead logo final.jpg"/>
          <p:cNvPicPr>
            <a:picLocks noChangeAspect="1"/>
          </p:cNvPicPr>
          <p:nvPr/>
        </p:nvPicPr>
        <p:blipFill>
          <a:blip r:embed="rId3"/>
          <a:stretch>
            <a:fillRect/>
          </a:stretch>
        </p:blipFill>
        <p:spPr>
          <a:xfrm>
            <a:off x="8077200" y="5791200"/>
            <a:ext cx="1066800" cy="1066800"/>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11930" y="2065020"/>
            <a:ext cx="3132497" cy="4572000"/>
          </a:xfrm>
          <a:prstGeom prst="rect">
            <a:avLst/>
          </a:prstGeom>
        </p:spPr>
      </p:pic>
    </p:spTree>
    <p:extLst>
      <p:ext uri="{BB962C8B-B14F-4D97-AF65-F5344CB8AC3E}">
        <p14:creationId xmlns:p14="http://schemas.microsoft.com/office/powerpoint/2010/main" val="41293437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ew nsead logo final.jpg"/>
          <p:cNvPicPr>
            <a:picLocks noChangeAspect="1"/>
          </p:cNvPicPr>
          <p:nvPr/>
        </p:nvPicPr>
        <p:blipFill>
          <a:blip r:embed="rId3"/>
          <a:stretch>
            <a:fillRect/>
          </a:stretch>
        </p:blipFill>
        <p:spPr>
          <a:xfrm>
            <a:off x="8077200" y="0"/>
            <a:ext cx="1066800" cy="1066800"/>
          </a:xfrm>
          <a:prstGeom prst="rect">
            <a:avLst/>
          </a:prstGeom>
        </p:spPr>
      </p:pic>
      <p:sp>
        <p:nvSpPr>
          <p:cNvPr id="8" name="Rectangle 7"/>
          <p:cNvSpPr/>
          <p:nvPr/>
        </p:nvSpPr>
        <p:spPr>
          <a:xfrm>
            <a:off x="-2" y="0"/>
            <a:ext cx="9144001" cy="1228745"/>
          </a:xfrm>
          <a:prstGeom prst="rect">
            <a:avLst/>
          </a:prstGeom>
          <a:solidFill>
            <a:schemeClr val="tx2">
              <a:lumMod val="75000"/>
            </a:schemeClr>
          </a:solidFill>
        </p:spPr>
        <p:txBody>
          <a:bodyPr wrap="square">
            <a:noAutofit/>
          </a:bodyPr>
          <a:lstStyle/>
          <a:p>
            <a:pPr lvl="0">
              <a:spcBef>
                <a:spcPct val="20000"/>
              </a:spcBef>
              <a:defRPr/>
            </a:pPr>
            <a:r>
              <a:rPr lang="en-GB" sz="2800" b="1" dirty="0" smtClean="0">
                <a:solidFill>
                  <a:srgbClr val="000090"/>
                </a:solidFill>
                <a:latin typeface="Calibri" charset="0"/>
                <a:ea typeface="Times New Roman" charset="0"/>
              </a:rPr>
              <a:t>		</a:t>
            </a:r>
            <a:endParaRPr lang="en-GB" sz="2800" b="1" dirty="0" smtClean="0">
              <a:solidFill>
                <a:schemeClr val="bg1"/>
              </a:solidFill>
              <a:latin typeface="Calibri" charset="0"/>
              <a:ea typeface="Times New Roman" charset="0"/>
            </a:endParaRPr>
          </a:p>
          <a:p>
            <a:pPr lvl="0">
              <a:spcBef>
                <a:spcPct val="20000"/>
              </a:spcBef>
              <a:defRPr/>
            </a:pPr>
            <a:r>
              <a:rPr lang="en-GB" sz="2800" dirty="0" smtClean="0">
                <a:solidFill>
                  <a:schemeClr val="bg1"/>
                </a:solidFill>
              </a:rPr>
              <a:t/>
            </a:r>
            <a:br>
              <a:rPr lang="en-GB" sz="2800" dirty="0" smtClean="0">
                <a:solidFill>
                  <a:schemeClr val="bg1"/>
                </a:solidFill>
              </a:rPr>
            </a:br>
            <a:endParaRPr lang="en-GB" sz="2800" dirty="0">
              <a:solidFill>
                <a:schemeClr val="bg1"/>
              </a:solidFill>
            </a:endParaRPr>
          </a:p>
        </p:txBody>
      </p:sp>
      <p:sp>
        <p:nvSpPr>
          <p:cNvPr id="10" name="TextBox 9"/>
          <p:cNvSpPr txBox="1"/>
          <p:nvPr/>
        </p:nvSpPr>
        <p:spPr>
          <a:xfrm>
            <a:off x="406400" y="1557868"/>
            <a:ext cx="4813763" cy="5262979"/>
          </a:xfrm>
          <a:prstGeom prst="rect">
            <a:avLst/>
          </a:prstGeom>
          <a:solidFill>
            <a:schemeClr val="bg1">
              <a:lumMod val="85000"/>
            </a:schemeClr>
          </a:solidFill>
        </p:spPr>
        <p:txBody>
          <a:bodyPr wrap="square" rtlCol="0">
            <a:spAutoFit/>
          </a:bodyPr>
          <a:lstStyle/>
          <a:p>
            <a:r>
              <a:rPr lang="en-GB" sz="2400" dirty="0"/>
              <a:t>The Society will seek to improve and enhance national perceptions of </a:t>
            </a:r>
            <a:r>
              <a:rPr lang="en-GB" sz="2400" dirty="0" smtClean="0"/>
              <a:t>art, </a:t>
            </a:r>
            <a:r>
              <a:rPr lang="en-GB" sz="2400" dirty="0"/>
              <a:t>craft and design in the public domain, again, prioritising working with new stakeholders to include parents, governors and head teachers and the media, balancing a need for greater definition without over </a:t>
            </a:r>
            <a:r>
              <a:rPr lang="en-GB" sz="2400" dirty="0" smtClean="0"/>
              <a:t>prescription</a:t>
            </a:r>
            <a:endParaRPr lang="en-GB" sz="2400" dirty="0"/>
          </a:p>
          <a:p>
            <a:endParaRPr lang="en-GB" sz="2400" dirty="0" smtClean="0"/>
          </a:p>
          <a:p>
            <a:r>
              <a:rPr lang="en-GB" sz="2400" dirty="0" smtClean="0"/>
              <a:t>To quote Darren Henley, CEO of Arts Council England, we must ‘shine a light on the arts’</a:t>
            </a:r>
          </a:p>
          <a:p>
            <a:r>
              <a:rPr lang="en-GB" dirty="0" smtClean="0"/>
              <a:t>Cover image. Laura Ford</a:t>
            </a:r>
            <a:endParaRPr lang="en-GB" dirty="0"/>
          </a:p>
        </p:txBody>
      </p:sp>
      <p:sp>
        <p:nvSpPr>
          <p:cNvPr id="11" name="TextBox 10"/>
          <p:cNvSpPr txBox="1"/>
          <p:nvPr/>
        </p:nvSpPr>
        <p:spPr>
          <a:xfrm>
            <a:off x="1001490" y="186267"/>
            <a:ext cx="5972619" cy="523220"/>
          </a:xfrm>
          <a:prstGeom prst="rect">
            <a:avLst/>
          </a:prstGeom>
          <a:noFill/>
        </p:spPr>
        <p:txBody>
          <a:bodyPr wrap="square" rtlCol="0">
            <a:spAutoFit/>
          </a:bodyPr>
          <a:lstStyle/>
          <a:p>
            <a:pPr lvl="0"/>
            <a:r>
              <a:rPr lang="en-GB" sz="2800" b="1" dirty="0" smtClean="0">
                <a:solidFill>
                  <a:schemeClr val="bg1"/>
                </a:solidFill>
              </a:rPr>
              <a:t>NSEAD Policy Watch and Strategic Plan</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8552" y="1557868"/>
            <a:ext cx="3467371" cy="3901394"/>
          </a:xfrm>
          <a:prstGeom prst="rect">
            <a:avLst/>
          </a:prstGeom>
        </p:spPr>
      </p:pic>
    </p:spTree>
    <p:extLst>
      <p:ext uri="{BB962C8B-B14F-4D97-AF65-F5344CB8AC3E}">
        <p14:creationId xmlns:p14="http://schemas.microsoft.com/office/powerpoint/2010/main" val="23657377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ew nsead logo final.jpg"/>
          <p:cNvPicPr>
            <a:picLocks noChangeAspect="1"/>
          </p:cNvPicPr>
          <p:nvPr/>
        </p:nvPicPr>
        <p:blipFill>
          <a:blip r:embed="rId3"/>
          <a:stretch>
            <a:fillRect/>
          </a:stretch>
        </p:blipFill>
        <p:spPr>
          <a:xfrm>
            <a:off x="8077200" y="0"/>
            <a:ext cx="1066800" cy="1066800"/>
          </a:xfrm>
          <a:prstGeom prst="rect">
            <a:avLst/>
          </a:prstGeom>
        </p:spPr>
      </p:pic>
      <p:sp>
        <p:nvSpPr>
          <p:cNvPr id="8" name="Rectangle 7"/>
          <p:cNvSpPr/>
          <p:nvPr/>
        </p:nvSpPr>
        <p:spPr>
          <a:xfrm>
            <a:off x="177797" y="0"/>
            <a:ext cx="9144001" cy="1228745"/>
          </a:xfrm>
          <a:prstGeom prst="rect">
            <a:avLst/>
          </a:prstGeom>
          <a:solidFill>
            <a:schemeClr val="tx2">
              <a:lumMod val="75000"/>
            </a:schemeClr>
          </a:solidFill>
        </p:spPr>
        <p:txBody>
          <a:bodyPr wrap="square">
            <a:noAutofit/>
          </a:bodyPr>
          <a:lstStyle/>
          <a:p>
            <a:pPr lvl="0">
              <a:spcBef>
                <a:spcPct val="20000"/>
              </a:spcBef>
              <a:defRPr/>
            </a:pPr>
            <a:r>
              <a:rPr lang="en-GB" sz="2800" b="1" dirty="0" smtClean="0">
                <a:solidFill>
                  <a:srgbClr val="000090"/>
                </a:solidFill>
                <a:latin typeface="Calibri" charset="0"/>
                <a:ea typeface="Times New Roman" charset="0"/>
              </a:rPr>
              <a:t>		</a:t>
            </a:r>
            <a:endParaRPr lang="en-GB" sz="2800" b="1" dirty="0" smtClean="0">
              <a:solidFill>
                <a:schemeClr val="bg1"/>
              </a:solidFill>
              <a:latin typeface="Calibri" charset="0"/>
              <a:ea typeface="Times New Roman" charset="0"/>
            </a:endParaRPr>
          </a:p>
          <a:p>
            <a:pPr lvl="0">
              <a:spcBef>
                <a:spcPct val="20000"/>
              </a:spcBef>
              <a:defRPr/>
            </a:pPr>
            <a:r>
              <a:rPr lang="en-GB" sz="2800" dirty="0" smtClean="0">
                <a:solidFill>
                  <a:schemeClr val="bg1"/>
                </a:solidFill>
              </a:rPr>
              <a:t/>
            </a:r>
            <a:br>
              <a:rPr lang="en-GB" sz="2800" dirty="0" smtClean="0">
                <a:solidFill>
                  <a:schemeClr val="bg1"/>
                </a:solidFill>
              </a:rPr>
            </a:br>
            <a:endParaRPr lang="en-GB" sz="2800" dirty="0">
              <a:solidFill>
                <a:schemeClr val="bg1"/>
              </a:solidFill>
            </a:endParaRPr>
          </a:p>
        </p:txBody>
      </p:sp>
      <p:sp>
        <p:nvSpPr>
          <p:cNvPr id="10" name="TextBox 9"/>
          <p:cNvSpPr txBox="1"/>
          <p:nvPr/>
        </p:nvSpPr>
        <p:spPr>
          <a:xfrm>
            <a:off x="406400" y="1557868"/>
            <a:ext cx="4181929" cy="4431983"/>
          </a:xfrm>
          <a:prstGeom prst="rect">
            <a:avLst/>
          </a:prstGeom>
          <a:solidFill>
            <a:schemeClr val="bg1">
              <a:lumMod val="85000"/>
            </a:schemeClr>
          </a:solidFill>
        </p:spPr>
        <p:txBody>
          <a:bodyPr wrap="square" rtlCol="0">
            <a:spAutoFit/>
          </a:bodyPr>
          <a:lstStyle/>
          <a:p>
            <a:pPr lvl="0"/>
            <a:r>
              <a:rPr lang="en-GB" sz="2400" dirty="0" smtClean="0"/>
              <a:t>Design </a:t>
            </a:r>
            <a:r>
              <a:rPr lang="en-GB" sz="2400" dirty="0"/>
              <a:t>is what links creativity and innovation. It shapes ideas to become practical and attractive propositions for users and customers. Design may be defined as creativity deployed to a specific </a:t>
            </a:r>
            <a:r>
              <a:rPr lang="en-GB" sz="2400" dirty="0" smtClean="0"/>
              <a:t>end</a:t>
            </a:r>
          </a:p>
          <a:p>
            <a:pPr lvl="0"/>
            <a:endParaRPr lang="en-GB" sz="2400" dirty="0" smtClean="0"/>
          </a:p>
          <a:p>
            <a:pPr lvl="0"/>
            <a:r>
              <a:rPr lang="en-GB" dirty="0" smtClean="0"/>
              <a:t>Sir George Cox, Design Council</a:t>
            </a:r>
            <a:endParaRPr lang="en-GB" dirty="0"/>
          </a:p>
          <a:p>
            <a:pPr lvl="0"/>
            <a:r>
              <a:rPr lang="en-GB" dirty="0" smtClean="0"/>
              <a:t>Image. Thomas Heatherwick</a:t>
            </a:r>
            <a:endParaRPr lang="en-GB" dirty="0"/>
          </a:p>
          <a:p>
            <a:endParaRPr lang="en-GB" sz="2400" dirty="0"/>
          </a:p>
          <a:p>
            <a:pPr lvl="0"/>
            <a:endParaRPr lang="en-US" sz="2400" dirty="0">
              <a:solidFill>
                <a:schemeClr val="tx2">
                  <a:lumMod val="75000"/>
                </a:schemeClr>
              </a:solidFill>
            </a:endParaRPr>
          </a:p>
        </p:txBody>
      </p:sp>
      <p:sp>
        <p:nvSpPr>
          <p:cNvPr id="11" name="TextBox 10"/>
          <p:cNvSpPr txBox="1"/>
          <p:nvPr/>
        </p:nvSpPr>
        <p:spPr>
          <a:xfrm>
            <a:off x="661204" y="186267"/>
            <a:ext cx="5972619" cy="3016211"/>
          </a:xfrm>
          <a:prstGeom prst="rect">
            <a:avLst/>
          </a:prstGeom>
          <a:noFill/>
        </p:spPr>
        <p:txBody>
          <a:bodyPr wrap="square" rtlCol="0">
            <a:spAutoFit/>
          </a:bodyPr>
          <a:lstStyle/>
          <a:p>
            <a:pPr lvl="0"/>
            <a:r>
              <a:rPr lang="en-GB" sz="2800" dirty="0" smtClean="0">
                <a:solidFill>
                  <a:schemeClr val="bg1"/>
                </a:solidFill>
              </a:rPr>
              <a:t>Art,</a:t>
            </a:r>
            <a:r>
              <a:rPr lang="en-GB" sz="2800" b="1" dirty="0" smtClean="0">
                <a:solidFill>
                  <a:schemeClr val="bg1"/>
                </a:solidFill>
              </a:rPr>
              <a:t> </a:t>
            </a:r>
            <a:r>
              <a:rPr lang="en-GB" sz="2800" dirty="0" smtClean="0">
                <a:solidFill>
                  <a:schemeClr val="bg1"/>
                </a:solidFill>
              </a:rPr>
              <a:t>Craft</a:t>
            </a:r>
            <a:r>
              <a:rPr lang="en-GB" sz="2800" b="1" dirty="0" smtClean="0">
                <a:solidFill>
                  <a:schemeClr val="bg1"/>
                </a:solidFill>
              </a:rPr>
              <a:t> </a:t>
            </a:r>
            <a:r>
              <a:rPr lang="en-GB" sz="2800" dirty="0" smtClean="0">
                <a:solidFill>
                  <a:schemeClr val="bg1"/>
                </a:solidFill>
              </a:rPr>
              <a:t>and</a:t>
            </a:r>
            <a:r>
              <a:rPr lang="en-GB" sz="2800" b="1" dirty="0" smtClean="0">
                <a:solidFill>
                  <a:schemeClr val="bg1"/>
                </a:solidFill>
              </a:rPr>
              <a:t> Design</a:t>
            </a:r>
          </a:p>
          <a:p>
            <a:pPr lvl="0"/>
            <a:endParaRPr lang="en-GB" sz="2400" dirty="0" smtClean="0">
              <a:solidFill>
                <a:schemeClr val="bg1"/>
              </a:solidFill>
            </a:endParaRPr>
          </a:p>
          <a:p>
            <a:endParaRPr lang="en-GB" sz="2400" b="1" dirty="0" smtClean="0">
              <a:solidFill>
                <a:schemeClr val="bg1"/>
              </a:solidFill>
            </a:endParaRPr>
          </a:p>
          <a:p>
            <a:endParaRPr lang="en-GB" sz="2400" b="1" dirty="0" smtClean="0"/>
          </a:p>
          <a:p>
            <a:endParaRPr lang="en-GB" sz="2400" b="1" dirty="0" smtClean="0"/>
          </a:p>
          <a:p>
            <a:endParaRPr lang="en-US" sz="2400" dirty="0" smtClean="0"/>
          </a:p>
          <a:p>
            <a:endParaRPr lang="en-GB" sz="2400" b="1" dirty="0" smtClean="0">
              <a:solidFill>
                <a:schemeClr val="tx2"/>
              </a:solidFill>
            </a:endParaRPr>
          </a:p>
          <a:p>
            <a:endParaRPr lang="en-US" dirty="0"/>
          </a:p>
        </p:txBody>
      </p:sp>
      <p:pic>
        <p:nvPicPr>
          <p:cNvPr id="9" name="Content Placeholder 4" descr="K_Sitooterie day_high.JPG"/>
          <p:cNvPicPr>
            <a:picLocks noGrp="1" noChangeAspect="1"/>
          </p:cNvPicPr>
          <p:nvPr/>
        </p:nvPicPr>
        <p:blipFill>
          <a:blip r:embed="rId4" cstate="print"/>
          <a:srcRect/>
          <a:stretch>
            <a:fillRect/>
          </a:stretch>
        </p:blipFill>
        <p:spPr bwMode="auto">
          <a:xfrm>
            <a:off x="4764690" y="1557868"/>
            <a:ext cx="3960440" cy="4349080"/>
          </a:xfrm>
          <a:prstGeom prst="rect">
            <a:avLst/>
          </a:prstGeom>
          <a:noFill/>
          <a:ln w="9525">
            <a:noFill/>
            <a:miter lim="800000"/>
            <a:headEnd/>
            <a:tailEnd/>
          </a:ln>
        </p:spPr>
      </p:pic>
    </p:spTree>
    <p:extLst>
      <p:ext uri="{BB962C8B-B14F-4D97-AF65-F5344CB8AC3E}">
        <p14:creationId xmlns:p14="http://schemas.microsoft.com/office/powerpoint/2010/main" val="19776411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ew nsead logo final.jpg"/>
          <p:cNvPicPr>
            <a:picLocks noChangeAspect="1"/>
          </p:cNvPicPr>
          <p:nvPr/>
        </p:nvPicPr>
        <p:blipFill>
          <a:blip r:embed="rId3"/>
          <a:stretch>
            <a:fillRect/>
          </a:stretch>
        </p:blipFill>
        <p:spPr>
          <a:xfrm>
            <a:off x="8077200" y="0"/>
            <a:ext cx="1066800" cy="1066800"/>
          </a:xfrm>
          <a:prstGeom prst="rect">
            <a:avLst/>
          </a:prstGeom>
        </p:spPr>
      </p:pic>
      <p:sp>
        <p:nvSpPr>
          <p:cNvPr id="8" name="Rectangle 7"/>
          <p:cNvSpPr/>
          <p:nvPr/>
        </p:nvSpPr>
        <p:spPr>
          <a:xfrm>
            <a:off x="-2" y="0"/>
            <a:ext cx="9144001" cy="1228745"/>
          </a:xfrm>
          <a:prstGeom prst="rect">
            <a:avLst/>
          </a:prstGeom>
          <a:solidFill>
            <a:schemeClr val="tx2">
              <a:lumMod val="75000"/>
            </a:schemeClr>
          </a:solidFill>
        </p:spPr>
        <p:txBody>
          <a:bodyPr wrap="square">
            <a:noAutofit/>
          </a:bodyPr>
          <a:lstStyle/>
          <a:p>
            <a:pPr lvl="0">
              <a:spcBef>
                <a:spcPct val="20000"/>
              </a:spcBef>
              <a:defRPr/>
            </a:pPr>
            <a:r>
              <a:rPr lang="en-GB" sz="2800" b="1" dirty="0" smtClean="0">
                <a:solidFill>
                  <a:srgbClr val="000090"/>
                </a:solidFill>
                <a:latin typeface="Calibri" charset="0"/>
                <a:ea typeface="Times New Roman" charset="0"/>
              </a:rPr>
              <a:t>		</a:t>
            </a:r>
            <a:endParaRPr lang="en-GB" sz="2800" b="1" dirty="0" smtClean="0">
              <a:solidFill>
                <a:schemeClr val="bg1"/>
              </a:solidFill>
              <a:latin typeface="Calibri" charset="0"/>
              <a:ea typeface="Times New Roman" charset="0"/>
            </a:endParaRPr>
          </a:p>
          <a:p>
            <a:pPr lvl="0">
              <a:spcBef>
                <a:spcPct val="20000"/>
              </a:spcBef>
              <a:defRPr/>
            </a:pPr>
            <a:r>
              <a:rPr lang="en-GB" sz="2800" dirty="0" smtClean="0">
                <a:solidFill>
                  <a:schemeClr val="bg1"/>
                </a:solidFill>
              </a:rPr>
              <a:t/>
            </a:r>
            <a:br>
              <a:rPr lang="en-GB" sz="2800" dirty="0" smtClean="0">
                <a:solidFill>
                  <a:schemeClr val="bg1"/>
                </a:solidFill>
              </a:rPr>
            </a:br>
            <a:endParaRPr lang="en-GB" sz="2800" dirty="0">
              <a:solidFill>
                <a:schemeClr val="bg1"/>
              </a:solidFill>
            </a:endParaRPr>
          </a:p>
        </p:txBody>
      </p:sp>
      <p:sp>
        <p:nvSpPr>
          <p:cNvPr id="10" name="TextBox 9"/>
          <p:cNvSpPr txBox="1"/>
          <p:nvPr/>
        </p:nvSpPr>
        <p:spPr>
          <a:xfrm>
            <a:off x="406400" y="1557868"/>
            <a:ext cx="4263571" cy="4985980"/>
          </a:xfrm>
          <a:prstGeom prst="rect">
            <a:avLst/>
          </a:prstGeom>
          <a:solidFill>
            <a:schemeClr val="bg1">
              <a:lumMod val="85000"/>
            </a:schemeClr>
          </a:solidFill>
        </p:spPr>
        <p:txBody>
          <a:bodyPr wrap="square" rtlCol="0">
            <a:spAutoFit/>
          </a:bodyPr>
          <a:lstStyle/>
          <a:p>
            <a:r>
              <a:rPr lang="en-GB" sz="2400" dirty="0"/>
              <a:t>Craft can be defined as the designing and making of individual artefacts, encouraging the development of intelligent making, intellectual, creative and practical skills, visual sensitivity and a working knowledge of tools, materials and </a:t>
            </a:r>
            <a:r>
              <a:rPr lang="en-GB" sz="2400" dirty="0" smtClean="0"/>
              <a:t>systems</a:t>
            </a:r>
          </a:p>
          <a:p>
            <a:endParaRPr lang="en-GB" dirty="0"/>
          </a:p>
          <a:p>
            <a:r>
              <a:rPr lang="en-GB" dirty="0" smtClean="0"/>
              <a:t>NSEAD 2000</a:t>
            </a:r>
          </a:p>
          <a:p>
            <a:r>
              <a:rPr lang="en-GB" dirty="0" smtClean="0"/>
              <a:t>Image: Joanna Stillman</a:t>
            </a:r>
            <a:endParaRPr lang="en-GB" dirty="0"/>
          </a:p>
          <a:p>
            <a:pPr lvl="0"/>
            <a:endParaRPr lang="en-GB" sz="2400" dirty="0" smtClean="0">
              <a:solidFill>
                <a:schemeClr val="tx2">
                  <a:lumMod val="75000"/>
                </a:schemeClr>
              </a:solidFill>
            </a:endParaRPr>
          </a:p>
          <a:p>
            <a:pPr lvl="0"/>
            <a:r>
              <a:rPr lang="en-US" sz="2400" dirty="0" smtClean="0">
                <a:solidFill>
                  <a:schemeClr val="tx2">
                    <a:lumMod val="75000"/>
                  </a:schemeClr>
                </a:solidFill>
              </a:rPr>
              <a:t> </a:t>
            </a:r>
            <a:endParaRPr lang="en-US" sz="2400" dirty="0">
              <a:solidFill>
                <a:schemeClr val="tx2">
                  <a:lumMod val="75000"/>
                </a:schemeClr>
              </a:solidFill>
            </a:endParaRPr>
          </a:p>
        </p:txBody>
      </p:sp>
      <p:sp>
        <p:nvSpPr>
          <p:cNvPr id="11" name="TextBox 10"/>
          <p:cNvSpPr txBox="1"/>
          <p:nvPr/>
        </p:nvSpPr>
        <p:spPr>
          <a:xfrm>
            <a:off x="1001490" y="186267"/>
            <a:ext cx="5972619" cy="1538883"/>
          </a:xfrm>
          <a:prstGeom prst="rect">
            <a:avLst/>
          </a:prstGeom>
          <a:noFill/>
        </p:spPr>
        <p:txBody>
          <a:bodyPr wrap="square" rtlCol="0">
            <a:spAutoFit/>
          </a:bodyPr>
          <a:lstStyle/>
          <a:p>
            <a:pPr lvl="0"/>
            <a:r>
              <a:rPr lang="en-GB" sz="2800" dirty="0" smtClean="0">
                <a:solidFill>
                  <a:schemeClr val="bg1"/>
                </a:solidFill>
              </a:rPr>
              <a:t>Art,</a:t>
            </a:r>
            <a:r>
              <a:rPr lang="en-GB" sz="2800" b="1" dirty="0" smtClean="0">
                <a:solidFill>
                  <a:schemeClr val="bg1"/>
                </a:solidFill>
              </a:rPr>
              <a:t> Craft </a:t>
            </a:r>
            <a:r>
              <a:rPr lang="en-GB" sz="2800" dirty="0" smtClean="0">
                <a:solidFill>
                  <a:schemeClr val="bg1"/>
                </a:solidFill>
              </a:rPr>
              <a:t>and Design</a:t>
            </a:r>
            <a:endParaRPr lang="en-GB" sz="2400" b="1" dirty="0" smtClean="0"/>
          </a:p>
          <a:p>
            <a:endParaRPr lang="en-US" sz="2400" dirty="0" smtClean="0"/>
          </a:p>
          <a:p>
            <a:endParaRPr lang="en-GB" sz="2400" b="1" dirty="0" smtClean="0">
              <a:solidFill>
                <a:schemeClr val="tx2"/>
              </a:solidFill>
            </a:endParaRPr>
          </a:p>
          <a:p>
            <a:endParaRPr lang="en-US" dirty="0"/>
          </a:p>
        </p:txBody>
      </p:sp>
      <p:pic>
        <p:nvPicPr>
          <p:cNvPr id="13" name="Picture 12" descr="J:\Museum\Workgroups\Making It Work\Phase 1\publications\htoE composite.jpeg"/>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1304" y="1557868"/>
            <a:ext cx="4038600" cy="413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32216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ew nsead logo final.jpg"/>
          <p:cNvPicPr>
            <a:picLocks noChangeAspect="1"/>
          </p:cNvPicPr>
          <p:nvPr/>
        </p:nvPicPr>
        <p:blipFill>
          <a:blip r:embed="rId3"/>
          <a:stretch>
            <a:fillRect/>
          </a:stretch>
        </p:blipFill>
        <p:spPr>
          <a:xfrm>
            <a:off x="8077200" y="0"/>
            <a:ext cx="1066800" cy="1066800"/>
          </a:xfrm>
          <a:prstGeom prst="rect">
            <a:avLst/>
          </a:prstGeom>
        </p:spPr>
      </p:pic>
      <p:sp>
        <p:nvSpPr>
          <p:cNvPr id="8" name="Rectangle 7"/>
          <p:cNvSpPr/>
          <p:nvPr/>
        </p:nvSpPr>
        <p:spPr>
          <a:xfrm>
            <a:off x="-2" y="0"/>
            <a:ext cx="9144001" cy="1228745"/>
          </a:xfrm>
          <a:prstGeom prst="rect">
            <a:avLst/>
          </a:prstGeom>
          <a:solidFill>
            <a:schemeClr val="tx2">
              <a:lumMod val="75000"/>
            </a:schemeClr>
          </a:solidFill>
        </p:spPr>
        <p:txBody>
          <a:bodyPr wrap="square">
            <a:noAutofit/>
          </a:bodyPr>
          <a:lstStyle/>
          <a:p>
            <a:pPr lvl="0">
              <a:spcBef>
                <a:spcPct val="20000"/>
              </a:spcBef>
              <a:defRPr/>
            </a:pPr>
            <a:r>
              <a:rPr lang="en-GB" sz="2800" b="1" dirty="0" smtClean="0">
                <a:solidFill>
                  <a:srgbClr val="000090"/>
                </a:solidFill>
                <a:latin typeface="Calibri" charset="0"/>
                <a:ea typeface="Times New Roman" charset="0"/>
              </a:rPr>
              <a:t>		</a:t>
            </a:r>
            <a:endParaRPr lang="en-GB" sz="2800" b="1" dirty="0" smtClean="0">
              <a:solidFill>
                <a:schemeClr val="bg1"/>
              </a:solidFill>
              <a:latin typeface="Calibri" charset="0"/>
              <a:ea typeface="Times New Roman" charset="0"/>
            </a:endParaRPr>
          </a:p>
          <a:p>
            <a:pPr lvl="0">
              <a:spcBef>
                <a:spcPct val="20000"/>
              </a:spcBef>
              <a:defRPr/>
            </a:pPr>
            <a:r>
              <a:rPr lang="en-GB" sz="2800" dirty="0" smtClean="0">
                <a:solidFill>
                  <a:schemeClr val="bg1"/>
                </a:solidFill>
              </a:rPr>
              <a:t/>
            </a:r>
            <a:br>
              <a:rPr lang="en-GB" sz="2800" dirty="0" smtClean="0">
                <a:solidFill>
                  <a:schemeClr val="bg1"/>
                </a:solidFill>
              </a:rPr>
            </a:br>
            <a:endParaRPr lang="en-GB" sz="2800" dirty="0">
              <a:solidFill>
                <a:schemeClr val="bg1"/>
              </a:solidFill>
            </a:endParaRPr>
          </a:p>
        </p:txBody>
      </p:sp>
      <p:sp>
        <p:nvSpPr>
          <p:cNvPr id="10" name="TextBox 9"/>
          <p:cNvSpPr txBox="1"/>
          <p:nvPr/>
        </p:nvSpPr>
        <p:spPr>
          <a:xfrm>
            <a:off x="406400" y="1557868"/>
            <a:ext cx="5164665" cy="5016758"/>
          </a:xfrm>
          <a:prstGeom prst="rect">
            <a:avLst/>
          </a:prstGeom>
          <a:solidFill>
            <a:schemeClr val="bg1">
              <a:lumMod val="85000"/>
            </a:schemeClr>
          </a:solidFill>
        </p:spPr>
        <p:txBody>
          <a:bodyPr wrap="square" rtlCol="0">
            <a:spAutoFit/>
          </a:bodyPr>
          <a:lstStyle/>
          <a:p>
            <a:pPr lvl="0"/>
            <a:endParaRPr lang="en-GB" sz="1600" dirty="0" smtClean="0">
              <a:solidFill>
                <a:schemeClr val="tx2">
                  <a:lumMod val="75000"/>
                </a:schemeClr>
              </a:solidFill>
            </a:endParaRPr>
          </a:p>
          <a:p>
            <a:pPr lvl="0"/>
            <a:r>
              <a:rPr lang="en-GB" sz="1600" dirty="0" smtClean="0"/>
              <a:t>The </a:t>
            </a:r>
            <a:r>
              <a:rPr lang="en-GB" sz="1600" dirty="0"/>
              <a:t>NSEAD believe that a world class art, craft and design education provides and inspires personal expression, cultural understanding, creative and practical responses, promoting imaginative risk taking to provide solutions to our material, emotional, social and virtual worlds. A world class art, craft and design education will engage, inspire and challenge pupils, equipping them with the knowledge and skills to participate in, experiment with, invent and create their own works of art, craft and design. Pupils should be able to think creatively and critically. They should investigate and evaluate a wide range of creative outcomes from past and present to develop rigorous understanding of the many disciplines within art, craft and design and how they shape our history and our future. This will enable pupils to contribute as confident citizens and future professionals to the culture, creativity, economic success, leisure, material and emotional well being of our society within both national and global </a:t>
            </a:r>
            <a:r>
              <a:rPr lang="en-GB" sz="1600" dirty="0" smtClean="0"/>
              <a:t>contexts.</a:t>
            </a:r>
          </a:p>
          <a:p>
            <a:pPr lvl="0"/>
            <a:r>
              <a:rPr lang="en-GB" sz="1600" dirty="0" smtClean="0"/>
              <a:t>Image. Victor </a:t>
            </a:r>
            <a:r>
              <a:rPr lang="en-GB" sz="1600" dirty="0"/>
              <a:t>G</a:t>
            </a:r>
            <a:r>
              <a:rPr lang="en-GB" sz="1600" dirty="0" smtClean="0"/>
              <a:t>ama</a:t>
            </a:r>
            <a:endParaRPr lang="en-US" sz="1600" dirty="0"/>
          </a:p>
        </p:txBody>
      </p:sp>
      <p:sp>
        <p:nvSpPr>
          <p:cNvPr id="11" name="TextBox 10"/>
          <p:cNvSpPr txBox="1"/>
          <p:nvPr/>
        </p:nvSpPr>
        <p:spPr>
          <a:xfrm>
            <a:off x="1001490" y="186267"/>
            <a:ext cx="5972619" cy="3016211"/>
          </a:xfrm>
          <a:prstGeom prst="rect">
            <a:avLst/>
          </a:prstGeom>
          <a:noFill/>
        </p:spPr>
        <p:txBody>
          <a:bodyPr wrap="square" rtlCol="0">
            <a:spAutoFit/>
          </a:bodyPr>
          <a:lstStyle/>
          <a:p>
            <a:pPr lvl="0"/>
            <a:r>
              <a:rPr lang="en-GB" sz="2800" b="1" dirty="0" smtClean="0">
                <a:solidFill>
                  <a:schemeClr val="bg1"/>
                </a:solidFill>
              </a:rPr>
              <a:t>Art, Craft and Design  </a:t>
            </a:r>
          </a:p>
          <a:p>
            <a:pPr lvl="0"/>
            <a:endParaRPr lang="en-GB" sz="2400" dirty="0" smtClean="0">
              <a:solidFill>
                <a:schemeClr val="bg1"/>
              </a:solidFill>
            </a:endParaRPr>
          </a:p>
          <a:p>
            <a:endParaRPr lang="en-GB" sz="2400" b="1" dirty="0" smtClean="0">
              <a:solidFill>
                <a:schemeClr val="bg1"/>
              </a:solidFill>
            </a:endParaRPr>
          </a:p>
          <a:p>
            <a:endParaRPr lang="en-GB" sz="2400" b="1" dirty="0" smtClean="0"/>
          </a:p>
          <a:p>
            <a:endParaRPr lang="en-GB" sz="2400" b="1" dirty="0" smtClean="0"/>
          </a:p>
          <a:p>
            <a:endParaRPr lang="en-US" sz="2400" dirty="0" smtClean="0"/>
          </a:p>
          <a:p>
            <a:endParaRPr lang="en-GB" sz="2400" b="1" dirty="0" smtClean="0">
              <a:solidFill>
                <a:schemeClr val="tx2"/>
              </a:solidFill>
            </a:endParaRPr>
          </a:p>
          <a:p>
            <a:endParaRPr lang="en-US" dirty="0"/>
          </a:p>
        </p:txBody>
      </p:sp>
      <p:pic>
        <p:nvPicPr>
          <p:cNvPr id="13" name="Picture 12" descr="J:\Museum\Workgroups\Making It Work\Phase 2\Publications\Images\Ara frente.jpg"/>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9667" y="1390690"/>
            <a:ext cx="2997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85255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144001" cy="3810000"/>
          </a:xfrm>
          <a:prstGeom prst="rect">
            <a:avLst/>
          </a:prstGeom>
          <a:solidFill>
            <a:schemeClr val="tx2">
              <a:lumMod val="75000"/>
            </a:schemeClr>
          </a:solidFill>
        </p:spPr>
        <p:txBody>
          <a:bodyPr wrap="none">
            <a:noAutofit/>
          </a:bodyPr>
          <a:lstStyle/>
          <a:p>
            <a:pPr lvl="0">
              <a:spcBef>
                <a:spcPct val="20000"/>
              </a:spcBef>
              <a:defRPr/>
            </a:pPr>
            <a:r>
              <a:rPr lang="en-GB" sz="3200" b="1" dirty="0" smtClean="0">
                <a:solidFill>
                  <a:srgbClr val="000090"/>
                </a:solidFill>
                <a:latin typeface="Calibri" charset="0"/>
                <a:ea typeface="Times New Roman" charset="0"/>
              </a:rPr>
              <a:t>		</a:t>
            </a:r>
          </a:p>
          <a:p>
            <a:pPr lvl="0">
              <a:spcBef>
                <a:spcPct val="20000"/>
              </a:spcBef>
              <a:defRPr/>
            </a:pPr>
            <a:r>
              <a:rPr lang="en-GB" sz="3200" b="1" dirty="0" smtClean="0">
                <a:solidFill>
                  <a:srgbClr val="000090"/>
                </a:solidFill>
                <a:latin typeface="Calibri" charset="0"/>
                <a:ea typeface="Times New Roman" charset="0"/>
              </a:rPr>
              <a:t>	</a:t>
            </a:r>
            <a:r>
              <a:rPr lang="en-GB" sz="3600" b="1" dirty="0" smtClean="0">
                <a:solidFill>
                  <a:schemeClr val="bg1"/>
                </a:solidFill>
                <a:latin typeface="Calibri" charset="0"/>
                <a:ea typeface="Times New Roman" charset="0"/>
              </a:rPr>
              <a:t>The NSEAD Survey Report 2015-16</a:t>
            </a:r>
          </a:p>
          <a:p>
            <a:pPr lvl="0">
              <a:spcBef>
                <a:spcPct val="20000"/>
              </a:spcBef>
              <a:defRPr/>
            </a:pPr>
            <a:endParaRPr lang="en-GB" sz="3200" b="1" dirty="0" smtClean="0">
              <a:solidFill>
                <a:schemeClr val="bg1"/>
              </a:solidFill>
              <a:latin typeface="Calibri" charset="0"/>
              <a:ea typeface="Times New Roman" charset="0"/>
            </a:endParaRPr>
          </a:p>
          <a:p>
            <a:pPr lvl="0">
              <a:spcBef>
                <a:spcPct val="20000"/>
              </a:spcBef>
              <a:defRPr/>
            </a:pPr>
            <a:r>
              <a:rPr lang="en-GB" sz="3200" b="1" dirty="0" smtClean="0">
                <a:solidFill>
                  <a:schemeClr val="bg1"/>
                </a:solidFill>
                <a:latin typeface="Calibri" charset="0"/>
                <a:ea typeface="Times New Roman" charset="0"/>
              </a:rPr>
              <a:t>	nsead.org/downloads/survey.pdf</a:t>
            </a:r>
          </a:p>
          <a:p>
            <a:pPr lvl="0">
              <a:spcBef>
                <a:spcPct val="20000"/>
              </a:spcBef>
              <a:defRPr/>
            </a:pPr>
            <a:r>
              <a:rPr lang="en-GB" sz="3200" b="1" dirty="0" smtClean="0">
                <a:solidFill>
                  <a:schemeClr val="bg1"/>
                </a:solidFill>
                <a:latin typeface="Calibri" charset="0"/>
                <a:ea typeface="Times New Roman" charset="0"/>
              </a:rPr>
              <a:t>	</a:t>
            </a:r>
            <a:endParaRPr lang="en-GB" sz="1400" b="1" dirty="0" smtClean="0">
              <a:solidFill>
                <a:schemeClr val="bg1"/>
              </a:solidFill>
              <a:latin typeface="Calibri" charset="0"/>
              <a:ea typeface="Times New Roman" charset="0"/>
            </a:endParaRPr>
          </a:p>
          <a:p>
            <a:pPr lvl="0">
              <a:spcBef>
                <a:spcPct val="20000"/>
              </a:spcBef>
              <a:defRPr/>
            </a:pPr>
            <a:r>
              <a:rPr lang="en-GB" sz="1400" b="1" dirty="0" smtClean="0">
                <a:solidFill>
                  <a:schemeClr val="bg1"/>
                </a:solidFill>
                <a:latin typeface="Calibri" charset="0"/>
                <a:ea typeface="Times New Roman" charset="0"/>
              </a:rPr>
              <a:t>	</a:t>
            </a:r>
            <a:r>
              <a:rPr lang="en-GB" sz="3200" b="1" dirty="0" smtClean="0">
                <a:solidFill>
                  <a:schemeClr val="bg1"/>
                </a:solidFill>
                <a:latin typeface="Calibri" charset="0"/>
                <a:ea typeface="Times New Roman" charset="0"/>
              </a:rPr>
              <a:t>#nseadsurvey</a:t>
            </a:r>
          </a:p>
          <a:p>
            <a:pPr lvl="0">
              <a:spcBef>
                <a:spcPct val="20000"/>
              </a:spcBef>
              <a:defRPr/>
            </a:pPr>
            <a:endParaRPr lang="en-GB" sz="3200" b="1" dirty="0" smtClean="0">
              <a:solidFill>
                <a:schemeClr val="bg1"/>
              </a:solidFill>
              <a:latin typeface="Calibri" charset="0"/>
              <a:ea typeface="Times New Roman" charset="0"/>
            </a:endParaRPr>
          </a:p>
          <a:p>
            <a:pPr lvl="0">
              <a:spcBef>
                <a:spcPct val="20000"/>
              </a:spcBef>
              <a:defRPr/>
            </a:pPr>
            <a:r>
              <a:rPr lang="en-GB" sz="2800" b="1" dirty="0" smtClean="0">
                <a:solidFill>
                  <a:schemeClr val="bg1"/>
                </a:solidFill>
                <a:latin typeface="Calibri" charset="0"/>
                <a:ea typeface="Times New Roman" charset="0"/>
              </a:rPr>
              <a:t>		</a:t>
            </a:r>
          </a:p>
          <a:p>
            <a:pPr lvl="0">
              <a:spcBef>
                <a:spcPct val="20000"/>
              </a:spcBef>
              <a:defRPr/>
            </a:pPr>
            <a:r>
              <a:rPr lang="en-GB" sz="2800" dirty="0" smtClean="0">
                <a:solidFill>
                  <a:schemeClr val="bg1"/>
                </a:solidFill>
              </a:rPr>
              <a:t/>
            </a:r>
            <a:br>
              <a:rPr lang="en-GB" sz="2800" dirty="0" smtClean="0">
                <a:solidFill>
                  <a:schemeClr val="bg1"/>
                </a:solidFill>
              </a:rPr>
            </a:br>
            <a:endParaRPr lang="en-GB" sz="2800" dirty="0">
              <a:solidFill>
                <a:schemeClr val="bg1"/>
              </a:solidFill>
            </a:endParaRPr>
          </a:p>
        </p:txBody>
      </p:sp>
      <p:pic>
        <p:nvPicPr>
          <p:cNvPr id="20" name="Picture 19" descr="new nsead logo final.jpg"/>
          <p:cNvPicPr>
            <a:picLocks noChangeAspect="1"/>
          </p:cNvPicPr>
          <p:nvPr/>
        </p:nvPicPr>
        <p:blipFill>
          <a:blip r:embed="rId3"/>
          <a:stretch>
            <a:fillRect/>
          </a:stretch>
        </p:blipFill>
        <p:spPr>
          <a:xfrm>
            <a:off x="8077200" y="5791200"/>
            <a:ext cx="1066800" cy="1066800"/>
          </a:xfrm>
          <a:prstGeom prst="rect">
            <a:avLst/>
          </a:prstGeom>
        </p:spPr>
      </p:pic>
      <p:pic>
        <p:nvPicPr>
          <p:cNvPr id="6" name="Picture 5" descr="Screen shot 2016-02-05 at 10.53.48.png"/>
          <p:cNvPicPr>
            <a:picLocks noChangeAspect="1"/>
          </p:cNvPicPr>
          <p:nvPr/>
        </p:nvPicPr>
        <p:blipFill>
          <a:blip r:embed="rId4"/>
          <a:stretch>
            <a:fillRect/>
          </a:stretch>
        </p:blipFill>
        <p:spPr>
          <a:xfrm>
            <a:off x="4329732" y="2720820"/>
            <a:ext cx="3020307" cy="3933980"/>
          </a:xfrm>
          <a:prstGeom prst="rect">
            <a:avLst/>
          </a:prstGeom>
          <a:ln>
            <a:solidFill>
              <a:schemeClr val="tx2">
                <a:lumMod val="20000"/>
                <a:lumOff val="80000"/>
              </a:schemeClr>
            </a:solidFill>
          </a:ln>
          <a:effectLst>
            <a:outerShdw blurRad="50800" dist="38100" dir="2700000">
              <a:srgbClr val="000000">
                <a:alpha val="43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659202" y="1381759"/>
            <a:ext cx="8052998" cy="1077218"/>
          </a:xfrm>
          <a:prstGeom prst="rect">
            <a:avLst/>
          </a:prstGeom>
          <a:noFill/>
        </p:spPr>
        <p:txBody>
          <a:bodyPr wrap="square" rtlCol="0">
            <a:spAutoFit/>
          </a:bodyPr>
          <a:lstStyle/>
          <a:p>
            <a:r>
              <a:rPr lang="en-GB" sz="2400" b="1" dirty="0" smtClean="0"/>
              <a:t>Why? </a:t>
            </a:r>
          </a:p>
          <a:p>
            <a:r>
              <a:rPr lang="en-GB" sz="2000" dirty="0" smtClean="0"/>
              <a:t>In the last five years how has government policy impacted on art, craft and design education?</a:t>
            </a:r>
            <a:endParaRPr lang="en-US" sz="2000" dirty="0"/>
          </a:p>
        </p:txBody>
      </p:sp>
      <p:pic>
        <p:nvPicPr>
          <p:cNvPr id="20" name="Picture 19" descr="new nsead logo final.jpg"/>
          <p:cNvPicPr>
            <a:picLocks noChangeAspect="1"/>
          </p:cNvPicPr>
          <p:nvPr/>
        </p:nvPicPr>
        <p:blipFill>
          <a:blip r:embed="rId3"/>
          <a:stretch>
            <a:fillRect/>
          </a:stretch>
        </p:blipFill>
        <p:spPr>
          <a:xfrm>
            <a:off x="8077200" y="5791200"/>
            <a:ext cx="1066800" cy="1066800"/>
          </a:xfrm>
          <a:prstGeom prst="rect">
            <a:avLst/>
          </a:prstGeom>
        </p:spPr>
      </p:pic>
      <p:sp>
        <p:nvSpPr>
          <p:cNvPr id="10" name="Rectangle 9"/>
          <p:cNvSpPr/>
          <p:nvPr/>
        </p:nvSpPr>
        <p:spPr>
          <a:xfrm>
            <a:off x="0" y="0"/>
            <a:ext cx="9144001" cy="1228745"/>
          </a:xfrm>
          <a:prstGeom prst="rect">
            <a:avLst/>
          </a:prstGeom>
          <a:solidFill>
            <a:schemeClr val="tx2">
              <a:lumMod val="75000"/>
            </a:schemeClr>
          </a:solidFill>
        </p:spPr>
        <p:txBody>
          <a:bodyPr wrap="square">
            <a:noAutofit/>
          </a:bodyPr>
          <a:lstStyle/>
          <a:p>
            <a:pPr lvl="0">
              <a:spcBef>
                <a:spcPct val="20000"/>
              </a:spcBef>
              <a:defRPr/>
            </a:pPr>
            <a:r>
              <a:rPr lang="en-GB" sz="2800" b="1" dirty="0" smtClean="0">
                <a:solidFill>
                  <a:srgbClr val="000090"/>
                </a:solidFill>
                <a:latin typeface="Calibri" charset="0"/>
                <a:ea typeface="Times New Roman" charset="0"/>
              </a:rPr>
              <a:t>		</a:t>
            </a:r>
            <a:r>
              <a:rPr lang="en-GB" sz="2800" b="1" dirty="0" smtClean="0">
                <a:solidFill>
                  <a:schemeClr val="bg1"/>
                </a:solidFill>
                <a:latin typeface="Calibri" charset="0"/>
                <a:ea typeface="Times New Roman" charset="0"/>
              </a:rPr>
              <a:t>The NSEAD Survey Report 2015-16</a:t>
            </a:r>
          </a:p>
          <a:p>
            <a:pPr>
              <a:spcBef>
                <a:spcPct val="20000"/>
              </a:spcBef>
              <a:defRPr/>
            </a:pPr>
            <a:r>
              <a:rPr lang="en-GB" sz="2800" b="1" dirty="0" smtClean="0">
                <a:solidFill>
                  <a:schemeClr val="bg1"/>
                </a:solidFill>
                <a:latin typeface="Calibri" charset="0"/>
                <a:ea typeface="Times New Roman" charset="0"/>
              </a:rPr>
              <a:t>		nsead.org/downloads/survey.pdf     #nseadsurvey</a:t>
            </a:r>
          </a:p>
          <a:p>
            <a:pPr lvl="0">
              <a:spcBef>
                <a:spcPct val="20000"/>
              </a:spcBef>
              <a:defRPr/>
            </a:pPr>
            <a:r>
              <a:rPr lang="en-GB" sz="2800" dirty="0" smtClean="0">
                <a:solidFill>
                  <a:schemeClr val="bg1"/>
                </a:solidFill>
              </a:rPr>
              <a:t/>
            </a:r>
            <a:br>
              <a:rPr lang="en-GB" sz="2800" dirty="0" smtClean="0">
                <a:solidFill>
                  <a:schemeClr val="bg1"/>
                </a:solidFill>
              </a:rPr>
            </a:br>
            <a:endParaRPr lang="en-GB" sz="2800" dirty="0">
              <a:solidFill>
                <a:schemeClr val="bg1"/>
              </a:solidFill>
            </a:endParaRPr>
          </a:p>
        </p:txBody>
      </p:sp>
      <p:pic>
        <p:nvPicPr>
          <p:cNvPr id="7" name="Picture 6" descr="Screen shot 2016-02-05 at 17.46.02.png"/>
          <p:cNvPicPr>
            <a:picLocks noChangeAspect="1"/>
          </p:cNvPicPr>
          <p:nvPr/>
        </p:nvPicPr>
        <p:blipFill>
          <a:blip r:embed="rId4"/>
          <a:stretch>
            <a:fillRect/>
          </a:stretch>
        </p:blipFill>
        <p:spPr>
          <a:xfrm>
            <a:off x="1264212" y="2458977"/>
            <a:ext cx="6660588" cy="4129228"/>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3225800"/>
          </a:xfrm>
          <a:prstGeom prst="rect">
            <a:avLst/>
          </a:prstGeom>
          <a:solidFill>
            <a:schemeClr val="accent5">
              <a:lumMod val="40000"/>
              <a:lumOff val="60000"/>
            </a:schemeClr>
          </a:solidFill>
        </p:spPr>
        <p:txBody>
          <a:bodyPr wrap="square">
            <a:noAutofit/>
          </a:bodyPr>
          <a:lstStyle/>
          <a:p>
            <a:pPr>
              <a:spcBef>
                <a:spcPct val="20000"/>
              </a:spcBef>
              <a:defRPr/>
            </a:pPr>
            <a:r>
              <a:rPr lang="en-GB" sz="2800" b="1" dirty="0" smtClean="0">
                <a:solidFill>
                  <a:srgbClr val="000090"/>
                </a:solidFill>
                <a:latin typeface="Calibri" charset="0"/>
                <a:ea typeface="Times New Roman" charset="0"/>
              </a:rPr>
              <a:t>	</a:t>
            </a:r>
            <a:r>
              <a:rPr lang="en-GB" sz="2800" b="1" dirty="0" smtClean="0">
                <a:solidFill>
                  <a:srgbClr val="A6A6A6"/>
                </a:solidFill>
                <a:latin typeface="Calibri" charset="0"/>
                <a:ea typeface="Times New Roman" charset="0"/>
              </a:rPr>
              <a:t>Q: </a:t>
            </a:r>
            <a:r>
              <a:rPr lang="en-GB" sz="2800" b="1" dirty="0" smtClean="0">
                <a:solidFill>
                  <a:schemeClr val="tx2">
                    <a:lumMod val="50000"/>
                  </a:schemeClr>
                </a:solidFill>
                <a:latin typeface="Calibri" charset="0"/>
                <a:ea typeface="Times New Roman" charset="0"/>
              </a:rPr>
              <a:t>How has government policy impacted on curriculum 	provision in art and design? </a:t>
            </a:r>
          </a:p>
          <a:p>
            <a:pPr>
              <a:spcBef>
                <a:spcPct val="20000"/>
              </a:spcBef>
              <a:defRPr/>
            </a:pPr>
            <a:r>
              <a:rPr lang="en-US" sz="2800" b="1" dirty="0" smtClean="0">
                <a:solidFill>
                  <a:srgbClr val="162B37"/>
                </a:solidFill>
              </a:rPr>
              <a:t>	</a:t>
            </a:r>
          </a:p>
          <a:p>
            <a:pPr>
              <a:spcBef>
                <a:spcPct val="20000"/>
              </a:spcBef>
              <a:defRPr/>
            </a:pPr>
            <a:r>
              <a:rPr lang="en-US" sz="2800" b="1" dirty="0" smtClean="0">
                <a:solidFill>
                  <a:srgbClr val="162B37"/>
                </a:solidFill>
              </a:rPr>
              <a:t>	</a:t>
            </a:r>
            <a:r>
              <a:rPr lang="en-GB" sz="2800" b="1" dirty="0" smtClean="0">
                <a:solidFill>
                  <a:srgbClr val="A6A6A6"/>
                </a:solidFill>
                <a:latin typeface="Calibri" charset="0"/>
                <a:ea typeface="Times New Roman" charset="0"/>
              </a:rPr>
              <a:t>KEY FINDING: </a:t>
            </a:r>
            <a:r>
              <a:rPr lang="en-US" sz="2800" b="1" dirty="0" smtClean="0">
                <a:solidFill>
                  <a:srgbClr val="162B37"/>
                </a:solidFill>
              </a:rPr>
              <a:t>Learning opportunities in art, craft and 	design across all key stages have reduced significantly.</a:t>
            </a:r>
            <a:endParaRPr lang="en-GB" sz="2800" b="1" dirty="0" smtClean="0">
              <a:solidFill>
                <a:srgbClr val="162B37"/>
              </a:solidFill>
            </a:endParaRPr>
          </a:p>
          <a:p>
            <a:pPr lvl="0">
              <a:spcBef>
                <a:spcPct val="20000"/>
              </a:spcBef>
              <a:defRPr/>
            </a:pPr>
            <a:r>
              <a:rPr lang="en-GB" sz="2800" dirty="0" smtClean="0">
                <a:solidFill>
                  <a:schemeClr val="bg1"/>
                </a:solidFill>
              </a:rPr>
              <a:t/>
            </a:r>
            <a:br>
              <a:rPr lang="en-GB" sz="2800" dirty="0" smtClean="0">
                <a:solidFill>
                  <a:schemeClr val="bg1"/>
                </a:solidFill>
              </a:rPr>
            </a:br>
            <a:endParaRPr lang="en-GB" sz="2800" dirty="0">
              <a:solidFill>
                <a:schemeClr val="bg1"/>
              </a:solidFill>
            </a:endParaRPr>
          </a:p>
        </p:txBody>
      </p:sp>
      <p:pic>
        <p:nvPicPr>
          <p:cNvPr id="12" name="Picture 11" descr="Screen shot 2016-01-11 at 11.16.45.png"/>
          <p:cNvPicPr>
            <a:picLocks noChangeAspect="1"/>
          </p:cNvPicPr>
          <p:nvPr/>
        </p:nvPicPr>
        <p:blipFill>
          <a:blip r:embed="rId3"/>
          <a:stretch>
            <a:fillRect/>
          </a:stretch>
        </p:blipFill>
        <p:spPr>
          <a:xfrm>
            <a:off x="4648200" y="2705100"/>
            <a:ext cx="2683565" cy="2921000"/>
          </a:xfrm>
          <a:prstGeom prst="rect">
            <a:avLst/>
          </a:prstGeom>
          <a:solidFill>
            <a:schemeClr val="tx2">
              <a:lumMod val="60000"/>
              <a:lumOff val="40000"/>
            </a:schemeClr>
          </a:solidFill>
          <a:ln>
            <a:solidFill>
              <a:schemeClr val="accent5">
                <a:lumMod val="40000"/>
                <a:lumOff val="60000"/>
              </a:schemeClr>
            </a:solidFill>
          </a:ln>
        </p:spPr>
      </p:pic>
      <p:pic>
        <p:nvPicPr>
          <p:cNvPr id="4" name="Picture 3" descr="new nsead logo final.jpg"/>
          <p:cNvPicPr>
            <a:picLocks noChangeAspect="1"/>
          </p:cNvPicPr>
          <p:nvPr/>
        </p:nvPicPr>
        <p:blipFill>
          <a:blip r:embed="rId4"/>
          <a:stretch>
            <a:fillRect/>
          </a:stretch>
        </p:blipFill>
        <p:spPr>
          <a:xfrm>
            <a:off x="8106116" y="5791200"/>
            <a:ext cx="1066800" cy="10668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new nsead logo final.jpg"/>
          <p:cNvPicPr>
            <a:picLocks noChangeAspect="1"/>
          </p:cNvPicPr>
          <p:nvPr/>
        </p:nvPicPr>
        <p:blipFill>
          <a:blip r:embed="rId3"/>
          <a:stretch>
            <a:fillRect/>
          </a:stretch>
        </p:blipFill>
        <p:spPr>
          <a:xfrm>
            <a:off x="8077200" y="5791200"/>
            <a:ext cx="1066800" cy="1066800"/>
          </a:xfrm>
          <a:prstGeom prst="rect">
            <a:avLst/>
          </a:prstGeom>
        </p:spPr>
      </p:pic>
      <p:sp>
        <p:nvSpPr>
          <p:cNvPr id="10" name="Rectangle 9"/>
          <p:cNvSpPr/>
          <p:nvPr/>
        </p:nvSpPr>
        <p:spPr>
          <a:xfrm>
            <a:off x="0" y="0"/>
            <a:ext cx="9144000" cy="1320800"/>
          </a:xfrm>
          <a:prstGeom prst="rect">
            <a:avLst/>
          </a:prstGeom>
          <a:solidFill>
            <a:srgbClr val="E8DB7B"/>
          </a:solidFill>
        </p:spPr>
        <p:txBody>
          <a:bodyPr wrap="square">
            <a:noAutofit/>
          </a:bodyPr>
          <a:lstStyle/>
          <a:p>
            <a:pPr lvl="0">
              <a:spcBef>
                <a:spcPct val="20000"/>
              </a:spcBef>
              <a:defRPr/>
            </a:pPr>
            <a:r>
              <a:rPr lang="en-GB" sz="2800" b="1" dirty="0" smtClean="0">
                <a:solidFill>
                  <a:srgbClr val="000090"/>
                </a:solidFill>
                <a:latin typeface="Calibri" charset="0"/>
                <a:ea typeface="Times New Roman" charset="0"/>
              </a:rPr>
              <a:t>	</a:t>
            </a:r>
            <a:r>
              <a:rPr lang="en-GB" sz="2800" b="1" dirty="0" smtClean="0">
                <a:solidFill>
                  <a:schemeClr val="bg1"/>
                </a:solidFill>
                <a:latin typeface="Calibri" charset="0"/>
                <a:ea typeface="Times New Roman" charset="0"/>
              </a:rPr>
              <a:t>Q: </a:t>
            </a:r>
            <a:r>
              <a:rPr lang="en-GB" sz="2800" dirty="0" smtClean="0">
                <a:solidFill>
                  <a:schemeClr val="tx2">
                    <a:lumMod val="50000"/>
                  </a:schemeClr>
                </a:solidFill>
                <a:latin typeface="Calibri" charset="0"/>
                <a:ea typeface="Times New Roman" charset="0"/>
              </a:rPr>
              <a:t>How has government policy impacted on </a:t>
            </a:r>
            <a:r>
              <a:rPr lang="en-GB" sz="2800" dirty="0" smtClean="0"/>
              <a:t>the </a:t>
            </a:r>
            <a:r>
              <a:rPr lang="en-GB" sz="2800" b="1" dirty="0" smtClean="0"/>
              <a:t>value 	given to art and design in schools or colleges? </a:t>
            </a:r>
            <a:r>
              <a:rPr lang="en-GB" sz="2800" dirty="0" smtClean="0">
                <a:solidFill>
                  <a:schemeClr val="bg1"/>
                </a:solidFill>
              </a:rPr>
              <a:t/>
            </a:r>
            <a:br>
              <a:rPr lang="en-GB" sz="2800" dirty="0" smtClean="0">
                <a:solidFill>
                  <a:schemeClr val="bg1"/>
                </a:solidFill>
              </a:rPr>
            </a:br>
            <a:endParaRPr lang="en-GB" sz="2800" dirty="0">
              <a:solidFill>
                <a:schemeClr val="bg1"/>
              </a:solidFill>
            </a:endParaRPr>
          </a:p>
        </p:txBody>
      </p:sp>
      <p:sp>
        <p:nvSpPr>
          <p:cNvPr id="12" name="TextBox 11"/>
          <p:cNvSpPr txBox="1"/>
          <p:nvPr/>
        </p:nvSpPr>
        <p:spPr>
          <a:xfrm>
            <a:off x="0" y="1574800"/>
            <a:ext cx="9144000" cy="2369880"/>
          </a:xfrm>
          <a:prstGeom prst="rect">
            <a:avLst/>
          </a:prstGeom>
          <a:solidFill>
            <a:srgbClr val="F4E785"/>
          </a:solidFill>
          <a:ln>
            <a:noFill/>
          </a:ln>
        </p:spPr>
        <p:txBody>
          <a:bodyPr wrap="square" rtlCol="0">
            <a:spAutoFit/>
          </a:bodyPr>
          <a:lstStyle/>
          <a:p>
            <a:r>
              <a:rPr lang="en-GB" dirty="0" smtClean="0">
                <a:solidFill>
                  <a:schemeClr val="tx2"/>
                </a:solidFill>
              </a:rPr>
              <a:t> </a:t>
            </a:r>
          </a:p>
          <a:p>
            <a:r>
              <a:rPr lang="en-GB" sz="2800" b="1" dirty="0" smtClean="0">
                <a:solidFill>
                  <a:schemeClr val="bg1"/>
                </a:solidFill>
                <a:latin typeface="Calibri" charset="0"/>
                <a:ea typeface="Times New Roman" charset="0"/>
              </a:rPr>
              <a:t>	</a:t>
            </a:r>
            <a:r>
              <a:rPr lang="en-GB" sz="2800" b="1" dirty="0" smtClean="0">
                <a:solidFill>
                  <a:schemeClr val="bg1">
                    <a:lumMod val="65000"/>
                  </a:schemeClr>
                </a:solidFill>
                <a:latin typeface="Calibri" charset="0"/>
                <a:ea typeface="Times New Roman" charset="0"/>
              </a:rPr>
              <a:t>KEY FINDINGS: </a:t>
            </a:r>
            <a:r>
              <a:rPr lang="en-GB" sz="2800" b="1" dirty="0" smtClean="0">
                <a:solidFill>
                  <a:srgbClr val="203B72"/>
                </a:solidFill>
              </a:rPr>
              <a:t>The value given to art and design has 	impacted on choice and provision of art and design 	qualifications offered for both higher and lower ability 	students. </a:t>
            </a:r>
          </a:p>
          <a:p>
            <a:endParaRPr lang="en-US" dirty="0">
              <a:solidFill>
                <a:schemeClr val="tx2"/>
              </a:solidFill>
            </a:endParaRPr>
          </a:p>
        </p:txBody>
      </p:sp>
      <p:pic>
        <p:nvPicPr>
          <p:cNvPr id="5" name="Picture 4" descr="Screen shot 2016-01-29 at 13.53.54.png"/>
          <p:cNvPicPr>
            <a:picLocks noChangeAspect="1"/>
          </p:cNvPicPr>
          <p:nvPr/>
        </p:nvPicPr>
        <p:blipFill>
          <a:blip r:embed="rId4"/>
          <a:stretch>
            <a:fillRect/>
          </a:stretch>
        </p:blipFill>
        <p:spPr>
          <a:xfrm>
            <a:off x="4737720" y="3352800"/>
            <a:ext cx="2816508" cy="3505200"/>
          </a:xfrm>
          <a:prstGeom prst="rect">
            <a:avLst/>
          </a:prstGeom>
          <a:ln>
            <a:solidFill>
              <a:schemeClr val="accent1">
                <a:lumMod val="60000"/>
                <a:lumOff val="40000"/>
              </a:schemeClr>
            </a:solidFill>
          </a:ln>
        </p:spPr>
      </p:pic>
    </p:spTree>
    <p:extLst>
      <p:ext uri="{BB962C8B-B14F-4D97-AF65-F5344CB8AC3E}">
        <p14:creationId xmlns:p14="http://schemas.microsoft.com/office/powerpoint/2010/main" val="22668629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9144000" cy="1498600"/>
          </a:xfrm>
          <a:prstGeom prst="rect">
            <a:avLst/>
          </a:prstGeom>
          <a:solidFill>
            <a:srgbClr val="A4C46A"/>
          </a:solidFill>
          <a:ln>
            <a:noFill/>
          </a:ln>
        </p:spPr>
        <p:txBody>
          <a:bodyPr wrap="square">
            <a:noAutofit/>
          </a:bodyPr>
          <a:lstStyle/>
          <a:p>
            <a:pPr lvl="0">
              <a:spcBef>
                <a:spcPct val="20000"/>
              </a:spcBef>
              <a:defRPr/>
            </a:pPr>
            <a:r>
              <a:rPr lang="en-GB" sz="2800" b="1" dirty="0" smtClean="0">
                <a:solidFill>
                  <a:srgbClr val="000090"/>
                </a:solidFill>
                <a:latin typeface="Calibri" charset="0"/>
                <a:ea typeface="Times New Roman" charset="0"/>
              </a:rPr>
              <a:t>	</a:t>
            </a:r>
            <a:r>
              <a:rPr lang="en-GB" sz="2800" b="1" dirty="0" smtClean="0">
                <a:solidFill>
                  <a:schemeClr val="bg1"/>
                </a:solidFill>
                <a:latin typeface="Calibri" charset="0"/>
                <a:ea typeface="Times New Roman" charset="0"/>
              </a:rPr>
              <a:t>Q</a:t>
            </a:r>
            <a:r>
              <a:rPr lang="en-GB" sz="2800" dirty="0" smtClean="0">
                <a:solidFill>
                  <a:schemeClr val="bg1"/>
                </a:solidFill>
                <a:latin typeface="Calibri" charset="0"/>
                <a:ea typeface="Times New Roman" charset="0"/>
              </a:rPr>
              <a:t>: </a:t>
            </a:r>
            <a:r>
              <a:rPr lang="en-GB" sz="2800" b="1" dirty="0" smtClean="0">
                <a:solidFill>
                  <a:srgbClr val="000000"/>
                </a:solidFill>
                <a:latin typeface="Calibri" charset="0"/>
                <a:ea typeface="Times New Roman" charset="0"/>
              </a:rPr>
              <a:t>How has government policy impacted on </a:t>
            </a:r>
            <a:r>
              <a:rPr lang="en-US" sz="2800" b="1" dirty="0" smtClean="0">
                <a:solidFill>
                  <a:srgbClr val="000000"/>
                </a:solidFill>
              </a:rPr>
              <a:t>continuing </a:t>
            </a:r>
            <a:r>
              <a:rPr lang="en-GB" sz="2800" b="1" dirty="0" smtClean="0">
                <a:solidFill>
                  <a:srgbClr val="000000"/>
                </a:solidFill>
                <a:latin typeface="Calibri" charset="0"/>
                <a:ea typeface="Times New Roman" charset="0"/>
              </a:rPr>
              <a:t> 	</a:t>
            </a:r>
            <a:r>
              <a:rPr lang="en-GB" sz="2800" b="1" dirty="0" smtClean="0">
                <a:solidFill>
                  <a:srgbClr val="000000"/>
                </a:solidFill>
              </a:rPr>
              <a:t>professional	 development opportunities in art and 	design?</a:t>
            </a:r>
            <a:r>
              <a:rPr lang="en-GB" sz="2800" dirty="0" smtClean="0">
                <a:solidFill>
                  <a:schemeClr val="bg1"/>
                </a:solidFill>
              </a:rPr>
              <a:t/>
            </a:r>
            <a:br>
              <a:rPr lang="en-GB" sz="2800" dirty="0" smtClean="0">
                <a:solidFill>
                  <a:schemeClr val="bg1"/>
                </a:solidFill>
              </a:rPr>
            </a:br>
            <a:endParaRPr lang="en-GB" sz="2800" dirty="0">
              <a:solidFill>
                <a:schemeClr val="bg1"/>
              </a:solidFill>
            </a:endParaRPr>
          </a:p>
        </p:txBody>
      </p:sp>
      <p:sp>
        <p:nvSpPr>
          <p:cNvPr id="11" name="TextBox 10"/>
          <p:cNvSpPr txBox="1"/>
          <p:nvPr/>
        </p:nvSpPr>
        <p:spPr>
          <a:xfrm>
            <a:off x="0" y="1689100"/>
            <a:ext cx="9144000" cy="3970318"/>
          </a:xfrm>
          <a:prstGeom prst="rect">
            <a:avLst/>
          </a:prstGeom>
          <a:solidFill>
            <a:srgbClr val="D7E4BD"/>
          </a:solidFill>
          <a:ln>
            <a:noFill/>
          </a:ln>
        </p:spPr>
        <p:txBody>
          <a:bodyPr wrap="square" rtlCol="0">
            <a:spAutoFit/>
          </a:bodyPr>
          <a:lstStyle/>
          <a:p>
            <a:r>
              <a:rPr lang="en-US" sz="2800" b="1" dirty="0" smtClean="0">
                <a:solidFill>
                  <a:schemeClr val="tx2"/>
                </a:solidFill>
              </a:rPr>
              <a:t>	</a:t>
            </a:r>
            <a:r>
              <a:rPr lang="en-US" sz="2800" b="1" dirty="0" smtClean="0">
                <a:solidFill>
                  <a:srgbClr val="A6A6A6"/>
                </a:solidFill>
              </a:rPr>
              <a:t>KEY FINDING: </a:t>
            </a:r>
            <a:r>
              <a:rPr lang="en-US" sz="2800" b="1" dirty="0" smtClean="0">
                <a:solidFill>
                  <a:schemeClr val="accent1">
                    <a:lumMod val="50000"/>
                  </a:schemeClr>
                </a:solidFill>
              </a:rPr>
              <a:t>Access to relevant </a:t>
            </a:r>
            <a:r>
              <a:rPr lang="en-GB" sz="2800" b="1" dirty="0" smtClean="0">
                <a:solidFill>
                  <a:schemeClr val="accent1">
                    <a:lumMod val="50000"/>
                  </a:schemeClr>
                </a:solidFill>
              </a:rPr>
              <a:t>CPD (</a:t>
            </a:r>
            <a:r>
              <a:rPr lang="en-US" sz="2800" b="1" dirty="0" smtClean="0">
                <a:solidFill>
                  <a:schemeClr val="accent1">
                    <a:lumMod val="50000"/>
                  </a:schemeClr>
                </a:solidFill>
              </a:rPr>
              <a:t>continuing 	</a:t>
            </a:r>
            <a:r>
              <a:rPr lang="en-GB" sz="2800" b="1" dirty="0" smtClean="0">
                <a:solidFill>
                  <a:schemeClr val="accent1">
                    <a:lumMod val="50000"/>
                  </a:schemeClr>
                </a:solidFill>
              </a:rPr>
              <a:t>professional development) </a:t>
            </a:r>
            <a:r>
              <a:rPr lang="en-US" sz="2800" b="1" dirty="0" smtClean="0">
                <a:solidFill>
                  <a:schemeClr val="accent1">
                    <a:lumMod val="50000"/>
                  </a:schemeClr>
                </a:solidFill>
              </a:rPr>
              <a:t>in art and design is limited 	and for some teachers subject-specific training is non-	existent. 	</a:t>
            </a:r>
          </a:p>
          <a:p>
            <a:r>
              <a:rPr lang="en-US" sz="2800" b="1" dirty="0" smtClean="0">
                <a:solidFill>
                  <a:schemeClr val="accent1">
                    <a:lumMod val="50000"/>
                  </a:schemeClr>
                </a:solidFill>
              </a:rPr>
              <a:t>	</a:t>
            </a:r>
            <a:r>
              <a:rPr lang="en-US" sz="2800" b="1" dirty="0" smtClean="0">
                <a:solidFill>
                  <a:schemeClr val="bg1">
                    <a:lumMod val="65000"/>
                  </a:schemeClr>
                </a:solidFill>
              </a:rPr>
              <a:t>AND</a:t>
            </a:r>
          </a:p>
          <a:p>
            <a:r>
              <a:rPr lang="en-US" sz="2800" b="1" dirty="0" smtClean="0">
                <a:solidFill>
                  <a:schemeClr val="accent1">
                    <a:lumMod val="50000"/>
                  </a:schemeClr>
                </a:solidFill>
              </a:rPr>
              <a:t>	</a:t>
            </a:r>
            <a:r>
              <a:rPr lang="en-GB" sz="2800" b="1" dirty="0" smtClean="0">
                <a:solidFill>
                  <a:schemeClr val="accent1">
                    <a:lumMod val="50000"/>
                  </a:schemeClr>
                </a:solidFill>
              </a:rPr>
              <a:t>Significant numbers of art and 	design specialists in all 	phases ‘rarely or never’ receive CPD.</a:t>
            </a:r>
          </a:p>
          <a:p>
            <a:endParaRPr lang="en-GB" sz="2800" b="1" dirty="0" smtClean="0">
              <a:solidFill>
                <a:schemeClr val="tx2"/>
              </a:solidFill>
            </a:endParaRPr>
          </a:p>
          <a:p>
            <a:endParaRPr lang="en-US" sz="2800" b="1" dirty="0">
              <a:solidFill>
                <a:schemeClr val="tx2"/>
              </a:solidFill>
            </a:endParaRPr>
          </a:p>
        </p:txBody>
      </p:sp>
      <p:pic>
        <p:nvPicPr>
          <p:cNvPr id="5" name="Picture 4" descr="Screen shot 2016-01-29 at 14.23.27.png"/>
          <p:cNvPicPr>
            <a:picLocks noChangeAspect="1"/>
          </p:cNvPicPr>
          <p:nvPr/>
        </p:nvPicPr>
        <p:blipFill>
          <a:blip r:embed="rId3"/>
          <a:srcRect b="23571"/>
          <a:stretch>
            <a:fillRect/>
          </a:stretch>
        </p:blipFill>
        <p:spPr>
          <a:xfrm>
            <a:off x="6324600" y="4551274"/>
            <a:ext cx="2286000" cy="2306726"/>
          </a:xfrm>
          <a:prstGeom prst="rect">
            <a:avLst/>
          </a:prstGeom>
          <a:ln>
            <a:solidFill>
              <a:srgbClr val="95B3D7"/>
            </a:solid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ew nsead logo final.jpg"/>
          <p:cNvPicPr>
            <a:picLocks noChangeAspect="1"/>
          </p:cNvPicPr>
          <p:nvPr/>
        </p:nvPicPr>
        <p:blipFill>
          <a:blip r:embed="rId3"/>
          <a:stretch>
            <a:fillRect/>
          </a:stretch>
        </p:blipFill>
        <p:spPr>
          <a:xfrm>
            <a:off x="8077200" y="5791200"/>
            <a:ext cx="1066800" cy="1066800"/>
          </a:xfrm>
          <a:prstGeom prst="rect">
            <a:avLst/>
          </a:prstGeom>
        </p:spPr>
      </p:pic>
      <p:sp>
        <p:nvSpPr>
          <p:cNvPr id="9" name="TextBox 8"/>
          <p:cNvSpPr txBox="1"/>
          <p:nvPr/>
        </p:nvSpPr>
        <p:spPr>
          <a:xfrm>
            <a:off x="9156095" y="641048"/>
            <a:ext cx="184666" cy="369332"/>
          </a:xfrm>
          <a:prstGeom prst="rect">
            <a:avLst/>
          </a:prstGeom>
          <a:noFill/>
        </p:spPr>
        <p:txBody>
          <a:bodyPr wrap="none" rtlCol="0">
            <a:spAutoFit/>
          </a:bodyPr>
          <a:lstStyle/>
          <a:p>
            <a:endParaRPr lang="en-US" dirty="0"/>
          </a:p>
        </p:txBody>
      </p:sp>
      <p:sp>
        <p:nvSpPr>
          <p:cNvPr id="8" name="TextBox 7"/>
          <p:cNvSpPr txBox="1"/>
          <p:nvPr/>
        </p:nvSpPr>
        <p:spPr>
          <a:xfrm>
            <a:off x="12095" y="1587500"/>
            <a:ext cx="9144000" cy="3385542"/>
          </a:xfrm>
          <a:prstGeom prst="rect">
            <a:avLst/>
          </a:prstGeom>
          <a:solidFill>
            <a:schemeClr val="accent4">
              <a:lumMod val="20000"/>
              <a:lumOff val="80000"/>
            </a:schemeClr>
          </a:solidFill>
          <a:ln w="19050" cap="flat" cmpd="sng" algn="ctr">
            <a:noFill/>
            <a:prstDash val="solid"/>
            <a:round/>
            <a:headEnd type="none" w="med" len="med"/>
            <a:tailEnd type="none" w="med" len="med"/>
          </a:ln>
        </p:spPr>
        <p:txBody>
          <a:bodyPr wrap="square" rtlCol="0">
            <a:spAutoFit/>
          </a:bodyPr>
          <a:lstStyle/>
          <a:p>
            <a:r>
              <a:rPr lang="en-GB" sz="2800" b="1" dirty="0" smtClean="0">
                <a:solidFill>
                  <a:srgbClr val="203B72"/>
                </a:solidFill>
                <a:latin typeface="Calibri" charset="0"/>
                <a:ea typeface="Times New Roman" charset="0"/>
              </a:rPr>
              <a:t>	</a:t>
            </a:r>
            <a:r>
              <a:rPr lang="en-GB" sz="2800" b="1" dirty="0" smtClean="0">
                <a:solidFill>
                  <a:schemeClr val="bg1">
                    <a:lumMod val="65000"/>
                  </a:schemeClr>
                </a:solidFill>
                <a:latin typeface="Calibri" charset="0"/>
                <a:ea typeface="Times New Roman" charset="0"/>
              </a:rPr>
              <a:t>KEY FINDINGS</a:t>
            </a:r>
            <a:r>
              <a:rPr lang="en-GB" sz="2800" dirty="0" smtClean="0">
                <a:solidFill>
                  <a:schemeClr val="bg1">
                    <a:lumMod val="65000"/>
                  </a:schemeClr>
                </a:solidFill>
                <a:latin typeface="Calibri" charset="0"/>
                <a:ea typeface="Times New Roman" charset="0"/>
              </a:rPr>
              <a:t>: </a:t>
            </a:r>
          </a:p>
          <a:p>
            <a:r>
              <a:rPr lang="en-US" sz="2800" b="1" dirty="0" smtClean="0">
                <a:solidFill>
                  <a:schemeClr val="accent1">
                    <a:lumMod val="50000"/>
                  </a:schemeClr>
                </a:solidFill>
              </a:rPr>
              <a:t>	There has been an erosion of wellbeing and an increase 	in workload. </a:t>
            </a:r>
            <a:endParaRPr lang="en-US" sz="2800" b="1" dirty="0" smtClean="0">
              <a:solidFill>
                <a:srgbClr val="A6A6A6"/>
              </a:solidFill>
            </a:endParaRPr>
          </a:p>
          <a:p>
            <a:r>
              <a:rPr lang="en-US" sz="2800" b="1" dirty="0" smtClean="0">
                <a:solidFill>
                  <a:srgbClr val="A6A6A6"/>
                </a:solidFill>
              </a:rPr>
              <a:t>	AND</a:t>
            </a:r>
          </a:p>
          <a:p>
            <a:r>
              <a:rPr lang="en-US" sz="2800" b="1" dirty="0" smtClean="0">
                <a:solidFill>
                  <a:schemeClr val="accent1">
                    <a:lumMod val="50000"/>
                  </a:schemeClr>
                </a:solidFill>
              </a:rPr>
              <a:t>	The reduced profile and value of the subject have 	contributed to art and design teachers leaving or wanting 	to leave the profession.</a:t>
            </a:r>
            <a:endParaRPr lang="en-GB" sz="2800" b="1" dirty="0" smtClean="0">
              <a:solidFill>
                <a:schemeClr val="accent1">
                  <a:lumMod val="50000"/>
                </a:schemeClr>
              </a:solidFill>
            </a:endParaRPr>
          </a:p>
          <a:p>
            <a:endParaRPr lang="en-US" dirty="0"/>
          </a:p>
        </p:txBody>
      </p:sp>
      <p:pic>
        <p:nvPicPr>
          <p:cNvPr id="6" name="Picture 5" descr="Screen shot 2016-01-29 at 14.23.59.png"/>
          <p:cNvPicPr>
            <a:picLocks noChangeAspect="1"/>
          </p:cNvPicPr>
          <p:nvPr/>
        </p:nvPicPr>
        <p:blipFill>
          <a:blip r:embed="rId4"/>
          <a:srcRect b="28460"/>
          <a:stretch>
            <a:fillRect/>
          </a:stretch>
        </p:blipFill>
        <p:spPr>
          <a:xfrm>
            <a:off x="4558452" y="4572000"/>
            <a:ext cx="2794848" cy="2286000"/>
          </a:xfrm>
          <a:prstGeom prst="rect">
            <a:avLst/>
          </a:prstGeom>
          <a:ln>
            <a:solidFill>
              <a:srgbClr val="95B3D7"/>
            </a:solidFill>
          </a:ln>
        </p:spPr>
      </p:pic>
      <p:sp>
        <p:nvSpPr>
          <p:cNvPr id="7" name="Rectangle 6"/>
          <p:cNvSpPr/>
          <p:nvPr/>
        </p:nvSpPr>
        <p:spPr>
          <a:xfrm>
            <a:off x="0" y="0"/>
            <a:ext cx="9144000" cy="1320800"/>
          </a:xfrm>
          <a:prstGeom prst="rect">
            <a:avLst/>
          </a:prstGeom>
          <a:solidFill>
            <a:schemeClr val="accent4">
              <a:lumMod val="40000"/>
              <a:lumOff val="60000"/>
            </a:schemeClr>
          </a:solidFill>
          <a:ln>
            <a:noFill/>
          </a:ln>
        </p:spPr>
        <p:txBody>
          <a:bodyPr wrap="square">
            <a:noAutofit/>
          </a:bodyPr>
          <a:lstStyle/>
          <a:p>
            <a:pPr lvl="0">
              <a:spcBef>
                <a:spcPct val="20000"/>
              </a:spcBef>
              <a:defRPr/>
            </a:pPr>
            <a:r>
              <a:rPr lang="en-GB" sz="2800" b="1" dirty="0" smtClean="0">
                <a:solidFill>
                  <a:srgbClr val="000090"/>
                </a:solidFill>
                <a:latin typeface="Calibri" charset="0"/>
                <a:ea typeface="Times New Roman" charset="0"/>
              </a:rPr>
              <a:t>	</a:t>
            </a:r>
            <a:r>
              <a:rPr lang="en-GB" sz="2800" b="1" dirty="0" smtClean="0">
                <a:solidFill>
                  <a:schemeClr val="bg1"/>
                </a:solidFill>
                <a:latin typeface="Calibri" charset="0"/>
                <a:ea typeface="Times New Roman" charset="0"/>
              </a:rPr>
              <a:t>Q</a:t>
            </a:r>
            <a:r>
              <a:rPr lang="en-GB" sz="2800" dirty="0" smtClean="0">
                <a:solidFill>
                  <a:schemeClr val="bg1"/>
                </a:solidFill>
                <a:latin typeface="Calibri" charset="0"/>
                <a:ea typeface="Times New Roman" charset="0"/>
              </a:rPr>
              <a:t>: </a:t>
            </a:r>
            <a:r>
              <a:rPr lang="en-GB" sz="2800" b="1" dirty="0" smtClean="0">
                <a:solidFill>
                  <a:schemeClr val="tx2">
                    <a:lumMod val="50000"/>
                  </a:schemeClr>
                </a:solidFill>
                <a:latin typeface="Calibri" charset="0"/>
                <a:ea typeface="Times New Roman" charset="0"/>
              </a:rPr>
              <a:t>How has government policy impacted on </a:t>
            </a:r>
          </a:p>
          <a:p>
            <a:pPr lvl="0">
              <a:spcBef>
                <a:spcPct val="20000"/>
              </a:spcBef>
              <a:defRPr/>
            </a:pPr>
            <a:r>
              <a:rPr lang="en-GB" sz="2800" b="1" dirty="0" smtClean="0">
                <a:solidFill>
                  <a:schemeClr val="tx2">
                    <a:lumMod val="50000"/>
                  </a:schemeClr>
                </a:solidFill>
                <a:latin typeface="Calibri" charset="0"/>
                <a:ea typeface="Times New Roman" charset="0"/>
              </a:rPr>
              <a:t>	</a:t>
            </a:r>
            <a:r>
              <a:rPr lang="en-GB" sz="2800" b="1" dirty="0" smtClean="0"/>
              <a:t>wellbeing and workload of art and design teachers?</a:t>
            </a:r>
            <a:r>
              <a:rPr lang="en-GB" sz="2800" dirty="0" smtClean="0">
                <a:solidFill>
                  <a:schemeClr val="bg1"/>
                </a:solidFill>
              </a:rPr>
              <a:t/>
            </a:r>
            <a:br>
              <a:rPr lang="en-GB" sz="2800" dirty="0" smtClean="0">
                <a:solidFill>
                  <a:schemeClr val="bg1"/>
                </a:solidFill>
              </a:rPr>
            </a:br>
            <a:endParaRPr lang="en-GB" sz="2800"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934368" y="1303287"/>
            <a:ext cx="8065699" cy="2215991"/>
          </a:xfrm>
          <a:prstGeom prst="rect">
            <a:avLst/>
          </a:prstGeom>
          <a:noFill/>
        </p:spPr>
        <p:txBody>
          <a:bodyPr wrap="square" rtlCol="0">
            <a:spAutoFit/>
          </a:bodyPr>
          <a:lstStyle/>
          <a:p>
            <a:r>
              <a:rPr lang="en-GB" sz="2400" b="1" dirty="0" smtClean="0"/>
              <a:t>Recommendations</a:t>
            </a:r>
          </a:p>
          <a:p>
            <a:endParaRPr lang="en-GB" sz="2400" b="1" dirty="0" smtClean="0"/>
          </a:p>
          <a:p>
            <a:endParaRPr lang="en-GB" sz="2400" b="1" dirty="0" smtClean="0"/>
          </a:p>
          <a:p>
            <a:endParaRPr lang="en-US" sz="2400" dirty="0" smtClean="0"/>
          </a:p>
          <a:p>
            <a:endParaRPr lang="en-GB" sz="2400" b="1" dirty="0" smtClean="0">
              <a:solidFill>
                <a:schemeClr val="tx2"/>
              </a:solidFill>
            </a:endParaRPr>
          </a:p>
          <a:p>
            <a:endParaRPr lang="en-US" dirty="0"/>
          </a:p>
        </p:txBody>
      </p:sp>
      <p:pic>
        <p:nvPicPr>
          <p:cNvPr id="10" name="Picture 9" descr="Screen shot 2016-01-26 at 16.08.38.png"/>
          <p:cNvPicPr>
            <a:picLocks noChangeAspect="1"/>
          </p:cNvPicPr>
          <p:nvPr/>
        </p:nvPicPr>
        <p:blipFill>
          <a:blip r:embed="rId3"/>
          <a:srcRect t="11976"/>
          <a:stretch>
            <a:fillRect/>
          </a:stretch>
        </p:blipFill>
        <p:spPr>
          <a:xfrm>
            <a:off x="-2" y="5301518"/>
            <a:ext cx="3605212" cy="1299903"/>
          </a:xfrm>
          <a:prstGeom prst="rect">
            <a:avLst/>
          </a:prstGeom>
        </p:spPr>
      </p:pic>
      <p:pic>
        <p:nvPicPr>
          <p:cNvPr id="11" name="Picture 10" descr="Screen shot 2016-01-26 at 16.08.49.png"/>
          <p:cNvPicPr>
            <a:picLocks noChangeAspect="1"/>
          </p:cNvPicPr>
          <p:nvPr/>
        </p:nvPicPr>
        <p:blipFill>
          <a:blip r:embed="rId4"/>
          <a:srcRect l="7650" t="9804" r="4325"/>
          <a:stretch>
            <a:fillRect/>
          </a:stretch>
        </p:blipFill>
        <p:spPr>
          <a:xfrm>
            <a:off x="2971800" y="1913467"/>
            <a:ext cx="2929467" cy="1642721"/>
          </a:xfrm>
          <a:prstGeom prst="rect">
            <a:avLst/>
          </a:prstGeom>
        </p:spPr>
      </p:pic>
      <p:pic>
        <p:nvPicPr>
          <p:cNvPr id="16" name="Picture 15" descr="Screen shot 2016-01-26 at 16.09.18.png"/>
          <p:cNvPicPr>
            <a:picLocks noChangeAspect="1"/>
          </p:cNvPicPr>
          <p:nvPr/>
        </p:nvPicPr>
        <p:blipFill>
          <a:blip r:embed="rId5"/>
          <a:srcRect l="9163" r="1992" b="9217"/>
          <a:stretch>
            <a:fillRect/>
          </a:stretch>
        </p:blipFill>
        <p:spPr>
          <a:xfrm>
            <a:off x="3073400" y="3444661"/>
            <a:ext cx="3150192" cy="1856857"/>
          </a:xfrm>
          <a:prstGeom prst="rect">
            <a:avLst/>
          </a:prstGeom>
        </p:spPr>
      </p:pic>
      <p:pic>
        <p:nvPicPr>
          <p:cNvPr id="17" name="Picture 16" descr="Screen shot 2016-01-26 at 16.09.30.png"/>
          <p:cNvPicPr>
            <a:picLocks noChangeAspect="1"/>
          </p:cNvPicPr>
          <p:nvPr/>
        </p:nvPicPr>
        <p:blipFill>
          <a:blip r:embed="rId6"/>
          <a:srcRect l="13471" t="12173" r="8271"/>
          <a:stretch>
            <a:fillRect/>
          </a:stretch>
        </p:blipFill>
        <p:spPr>
          <a:xfrm>
            <a:off x="6045200" y="1740248"/>
            <a:ext cx="2954867" cy="1625248"/>
          </a:xfrm>
          <a:prstGeom prst="rect">
            <a:avLst/>
          </a:prstGeom>
        </p:spPr>
      </p:pic>
      <p:pic>
        <p:nvPicPr>
          <p:cNvPr id="18" name="Picture 17" descr="Screen shot 2016-01-26 at 16.10.15.png"/>
          <p:cNvPicPr>
            <a:picLocks noChangeAspect="1"/>
          </p:cNvPicPr>
          <p:nvPr/>
        </p:nvPicPr>
        <p:blipFill>
          <a:blip r:embed="rId7"/>
          <a:srcRect r="3004" b="3004"/>
          <a:stretch>
            <a:fillRect/>
          </a:stretch>
        </p:blipFill>
        <p:spPr>
          <a:xfrm>
            <a:off x="5590419" y="3010515"/>
            <a:ext cx="3553580" cy="3847485"/>
          </a:xfrm>
          <a:prstGeom prst="rect">
            <a:avLst/>
          </a:prstGeom>
        </p:spPr>
      </p:pic>
      <p:pic>
        <p:nvPicPr>
          <p:cNvPr id="19" name="Picture 18" descr="Screen shot 2016-01-27 at 10.13.02.png"/>
          <p:cNvPicPr>
            <a:picLocks noChangeAspect="1"/>
          </p:cNvPicPr>
          <p:nvPr/>
        </p:nvPicPr>
        <p:blipFill>
          <a:blip r:embed="rId8"/>
          <a:srcRect l="4739" t="3809" r="11309"/>
          <a:stretch>
            <a:fillRect/>
          </a:stretch>
        </p:blipFill>
        <p:spPr>
          <a:xfrm>
            <a:off x="279400" y="1913467"/>
            <a:ext cx="2794000" cy="3388051"/>
          </a:xfrm>
          <a:prstGeom prst="rect">
            <a:avLst/>
          </a:prstGeom>
        </p:spPr>
      </p:pic>
      <p:sp>
        <p:nvSpPr>
          <p:cNvPr id="23" name="Rectangle 22"/>
          <p:cNvSpPr/>
          <p:nvPr/>
        </p:nvSpPr>
        <p:spPr>
          <a:xfrm>
            <a:off x="0" y="0"/>
            <a:ext cx="9144001" cy="1228745"/>
          </a:xfrm>
          <a:prstGeom prst="rect">
            <a:avLst/>
          </a:prstGeom>
          <a:solidFill>
            <a:schemeClr val="tx2">
              <a:lumMod val="75000"/>
            </a:schemeClr>
          </a:solidFill>
        </p:spPr>
        <p:txBody>
          <a:bodyPr wrap="square">
            <a:noAutofit/>
          </a:bodyPr>
          <a:lstStyle/>
          <a:p>
            <a:pPr lvl="0">
              <a:spcBef>
                <a:spcPct val="20000"/>
              </a:spcBef>
              <a:defRPr/>
            </a:pPr>
            <a:r>
              <a:rPr lang="en-GB" sz="2800" b="1" dirty="0" smtClean="0">
                <a:solidFill>
                  <a:srgbClr val="000090"/>
                </a:solidFill>
                <a:latin typeface="Calibri" charset="0"/>
                <a:ea typeface="Times New Roman" charset="0"/>
              </a:rPr>
              <a:t>		</a:t>
            </a:r>
            <a:r>
              <a:rPr lang="en-GB" sz="2800" b="1" dirty="0" smtClean="0">
                <a:solidFill>
                  <a:schemeClr val="bg1"/>
                </a:solidFill>
                <a:latin typeface="Calibri" charset="0"/>
                <a:ea typeface="Times New Roman" charset="0"/>
              </a:rPr>
              <a:t>The NSEAD Survey Report 2015-16</a:t>
            </a:r>
          </a:p>
          <a:p>
            <a:pPr>
              <a:spcBef>
                <a:spcPct val="20000"/>
              </a:spcBef>
              <a:defRPr/>
            </a:pPr>
            <a:r>
              <a:rPr lang="en-GB" sz="2800" b="1" dirty="0" smtClean="0">
                <a:solidFill>
                  <a:schemeClr val="bg1"/>
                </a:solidFill>
                <a:latin typeface="Calibri" charset="0"/>
                <a:ea typeface="Times New Roman" charset="0"/>
              </a:rPr>
              <a:t>		nsead.org/downloads/survey.pdf     #nseadsurvey</a:t>
            </a:r>
          </a:p>
          <a:p>
            <a:pPr lvl="0">
              <a:spcBef>
                <a:spcPct val="20000"/>
              </a:spcBef>
              <a:defRPr/>
            </a:pPr>
            <a:r>
              <a:rPr lang="en-GB" sz="2800" dirty="0" smtClean="0">
                <a:solidFill>
                  <a:schemeClr val="bg1"/>
                </a:solidFill>
              </a:rPr>
              <a:t/>
            </a:r>
            <a:br>
              <a:rPr lang="en-GB" sz="2800" dirty="0" smtClean="0">
                <a:solidFill>
                  <a:schemeClr val="bg1"/>
                </a:solidFill>
              </a:rPr>
            </a:br>
            <a:endParaRPr lang="en-GB" sz="2800"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creen shot 2016-01-26 at 16.22.38.png"/>
          <p:cNvPicPr>
            <a:picLocks noChangeAspect="1"/>
          </p:cNvPicPr>
          <p:nvPr/>
        </p:nvPicPr>
        <p:blipFill>
          <a:blip r:embed="rId3">
            <a:alphaModFix amt="19000"/>
          </a:blip>
          <a:stretch>
            <a:fillRect/>
          </a:stretch>
        </p:blipFill>
        <p:spPr>
          <a:xfrm>
            <a:off x="177798" y="1228745"/>
            <a:ext cx="9144000" cy="5210175"/>
          </a:xfrm>
          <a:prstGeom prst="rect">
            <a:avLst/>
          </a:prstGeom>
        </p:spPr>
      </p:pic>
      <p:pic>
        <p:nvPicPr>
          <p:cNvPr id="4" name="Picture 3" descr="new nsead logo final.jpg"/>
          <p:cNvPicPr>
            <a:picLocks noChangeAspect="1"/>
          </p:cNvPicPr>
          <p:nvPr/>
        </p:nvPicPr>
        <p:blipFill>
          <a:blip r:embed="rId4"/>
          <a:stretch>
            <a:fillRect/>
          </a:stretch>
        </p:blipFill>
        <p:spPr>
          <a:xfrm>
            <a:off x="8077200" y="0"/>
            <a:ext cx="1066800" cy="1066800"/>
          </a:xfrm>
          <a:prstGeom prst="rect">
            <a:avLst/>
          </a:prstGeom>
        </p:spPr>
      </p:pic>
      <p:sp>
        <p:nvSpPr>
          <p:cNvPr id="8" name="Rectangle 7"/>
          <p:cNvSpPr/>
          <p:nvPr/>
        </p:nvSpPr>
        <p:spPr>
          <a:xfrm>
            <a:off x="-2" y="0"/>
            <a:ext cx="9144001" cy="1228745"/>
          </a:xfrm>
          <a:prstGeom prst="rect">
            <a:avLst/>
          </a:prstGeom>
          <a:solidFill>
            <a:schemeClr val="tx2">
              <a:lumMod val="75000"/>
            </a:schemeClr>
          </a:solidFill>
        </p:spPr>
        <p:txBody>
          <a:bodyPr wrap="square">
            <a:noAutofit/>
          </a:bodyPr>
          <a:lstStyle/>
          <a:p>
            <a:pPr lvl="0">
              <a:spcBef>
                <a:spcPct val="20000"/>
              </a:spcBef>
              <a:defRPr/>
            </a:pPr>
            <a:endParaRPr lang="en-GB" sz="2800" dirty="0">
              <a:solidFill>
                <a:schemeClr val="bg1"/>
              </a:solidFill>
            </a:endParaRPr>
          </a:p>
        </p:txBody>
      </p:sp>
      <p:sp>
        <p:nvSpPr>
          <p:cNvPr id="15" name="TextBox 14"/>
          <p:cNvSpPr txBox="1"/>
          <p:nvPr/>
        </p:nvSpPr>
        <p:spPr>
          <a:xfrm>
            <a:off x="1001490" y="186267"/>
            <a:ext cx="5972619" cy="3016211"/>
          </a:xfrm>
          <a:prstGeom prst="rect">
            <a:avLst/>
          </a:prstGeom>
          <a:noFill/>
        </p:spPr>
        <p:txBody>
          <a:bodyPr wrap="square" rtlCol="0">
            <a:spAutoFit/>
          </a:bodyPr>
          <a:lstStyle/>
          <a:p>
            <a:pPr lvl="0"/>
            <a:r>
              <a:rPr lang="en-GB" sz="2800" b="1" dirty="0" smtClean="0">
                <a:solidFill>
                  <a:schemeClr val="bg1"/>
                </a:solidFill>
              </a:rPr>
              <a:t>Recommendations </a:t>
            </a:r>
          </a:p>
          <a:p>
            <a:pPr lvl="0"/>
            <a:r>
              <a:rPr lang="en-GB" sz="2400" dirty="0" smtClean="0">
                <a:solidFill>
                  <a:schemeClr val="bg1"/>
                </a:solidFill>
              </a:rPr>
              <a:t>Schools should…</a:t>
            </a:r>
          </a:p>
          <a:p>
            <a:endParaRPr lang="en-GB" sz="2400" b="1" dirty="0" smtClean="0">
              <a:solidFill>
                <a:schemeClr val="bg1"/>
              </a:solidFill>
            </a:endParaRPr>
          </a:p>
          <a:p>
            <a:endParaRPr lang="en-GB" sz="2400" b="1" dirty="0" smtClean="0"/>
          </a:p>
          <a:p>
            <a:endParaRPr lang="en-GB" sz="2400" b="1" dirty="0" smtClean="0"/>
          </a:p>
          <a:p>
            <a:endParaRPr lang="en-US" sz="2400" dirty="0" smtClean="0"/>
          </a:p>
          <a:p>
            <a:endParaRPr lang="en-GB" sz="2400" b="1" dirty="0" smtClean="0">
              <a:solidFill>
                <a:schemeClr val="tx2"/>
              </a:solidFill>
            </a:endParaRPr>
          </a:p>
          <a:p>
            <a:endParaRPr lang="en-US" dirty="0"/>
          </a:p>
        </p:txBody>
      </p:sp>
      <p:pic>
        <p:nvPicPr>
          <p:cNvPr id="16" name="Picture 15" descr="Screen shot 2016-01-26 at 16.09.18.png"/>
          <p:cNvPicPr>
            <a:picLocks noChangeAspect="1"/>
          </p:cNvPicPr>
          <p:nvPr/>
        </p:nvPicPr>
        <p:blipFill>
          <a:blip r:embed="rId5">
            <a:alphaModFix amt="24000"/>
          </a:blip>
          <a:stretch>
            <a:fillRect/>
          </a:stretch>
        </p:blipFill>
        <p:spPr>
          <a:xfrm>
            <a:off x="177798" y="4676997"/>
            <a:ext cx="3187702" cy="1838856"/>
          </a:xfrm>
          <a:prstGeom prst="rect">
            <a:avLst/>
          </a:prstGeom>
        </p:spPr>
      </p:pic>
      <p:pic>
        <p:nvPicPr>
          <p:cNvPr id="20" name="Picture 19" descr="Screen shot 2016-01-27 at 10.13.02.png"/>
          <p:cNvPicPr>
            <a:picLocks noChangeAspect="1"/>
          </p:cNvPicPr>
          <p:nvPr/>
        </p:nvPicPr>
        <p:blipFill>
          <a:blip r:embed="rId6"/>
          <a:stretch>
            <a:fillRect/>
          </a:stretch>
        </p:blipFill>
        <p:spPr>
          <a:xfrm>
            <a:off x="-2" y="1413933"/>
            <a:ext cx="4440000" cy="4699000"/>
          </a:xfrm>
          <a:prstGeom prst="rect">
            <a:avLst/>
          </a:prstGeom>
        </p:spPr>
      </p:pic>
      <p:sp>
        <p:nvSpPr>
          <p:cNvPr id="14" name="Line Callout 1 13"/>
          <p:cNvSpPr/>
          <p:nvPr/>
        </p:nvSpPr>
        <p:spPr>
          <a:xfrm>
            <a:off x="3987800" y="1434265"/>
            <a:ext cx="4936066" cy="2021862"/>
          </a:xfrm>
          <a:prstGeom prst="borderCallout1">
            <a:avLst>
              <a:gd name="adj1" fmla="val 24258"/>
              <a:gd name="adj2" fmla="val -507"/>
              <a:gd name="adj3" fmla="val 48537"/>
              <a:gd name="adj4" fmla="val -45583"/>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extBox 18"/>
          <p:cNvSpPr txBox="1"/>
          <p:nvPr/>
        </p:nvSpPr>
        <p:spPr>
          <a:xfrm>
            <a:off x="4239985" y="1701800"/>
            <a:ext cx="4538133" cy="2031325"/>
          </a:xfrm>
          <a:prstGeom prst="rect">
            <a:avLst/>
          </a:prstGeom>
          <a:noFill/>
        </p:spPr>
        <p:txBody>
          <a:bodyPr wrap="square" rtlCol="0">
            <a:spAutoFit/>
          </a:bodyPr>
          <a:lstStyle/>
          <a:p>
            <a:pPr lvl="0"/>
            <a:r>
              <a:rPr lang="en-GB" dirty="0" smtClean="0"/>
              <a:t>We have been invited to disseminate the evidence of the NSEAD Survey Report at conferences around the country to include the Hampshire Teachers Conference and the first Widening Participation Conference at the University of Brighton</a:t>
            </a:r>
          </a:p>
          <a:p>
            <a:endParaRPr lang="en-US" dirty="0"/>
          </a:p>
        </p:txBody>
      </p:sp>
      <p:sp>
        <p:nvSpPr>
          <p:cNvPr id="22" name="Line Callout 1 21"/>
          <p:cNvSpPr/>
          <p:nvPr/>
        </p:nvSpPr>
        <p:spPr>
          <a:xfrm>
            <a:off x="3987800" y="3723186"/>
            <a:ext cx="4936066" cy="2389747"/>
          </a:xfrm>
          <a:prstGeom prst="borderCallout1">
            <a:avLst>
              <a:gd name="adj1" fmla="val 40972"/>
              <a:gd name="adj2" fmla="val -343"/>
              <a:gd name="adj3" fmla="val 79535"/>
              <a:gd name="adj4" fmla="val -50067"/>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TextBox 22"/>
          <p:cNvSpPr txBox="1"/>
          <p:nvPr/>
        </p:nvSpPr>
        <p:spPr>
          <a:xfrm>
            <a:off x="4195837" y="3951238"/>
            <a:ext cx="4582281" cy="2031325"/>
          </a:xfrm>
          <a:prstGeom prst="rect">
            <a:avLst/>
          </a:prstGeom>
          <a:noFill/>
        </p:spPr>
        <p:txBody>
          <a:bodyPr wrap="square" rtlCol="0">
            <a:spAutoFit/>
          </a:bodyPr>
          <a:lstStyle/>
          <a:p>
            <a:pPr lvl="0"/>
            <a:endParaRPr lang="en-GB" dirty="0" smtClean="0"/>
          </a:p>
          <a:p>
            <a:r>
              <a:rPr lang="en-US" dirty="0" smtClean="0"/>
              <a:t>An article is under preparation for IJADE and will be disseminated at the IJADE International Conference at the University  of Chester </a:t>
            </a:r>
          </a:p>
          <a:p>
            <a:r>
              <a:rPr lang="en-US" dirty="0" smtClean="0"/>
              <a:t>Several Multi Academy Trusts and Teaching School Alliances have invited the Society to deliver subject specific CPD</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23021</TotalTime>
  <Words>814</Words>
  <Application>Microsoft Office PowerPoint</Application>
  <PresentationFormat>On-screen Show (4:3)</PresentationFormat>
  <Paragraphs>189</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NSEAD survey report</dc:title>
  <dc:creator>Sophie Leach</dc:creator>
  <cp:lastModifiedBy>anne</cp:lastModifiedBy>
  <cp:revision>41</cp:revision>
  <cp:lastPrinted>2016-09-14T11:02:35Z</cp:lastPrinted>
  <dcterms:created xsi:type="dcterms:W3CDTF">2016-09-20T10:14:23Z</dcterms:created>
  <dcterms:modified xsi:type="dcterms:W3CDTF">2018-04-16T11:05:44Z</dcterms:modified>
</cp:coreProperties>
</file>