
<file path=[Content_Types].xml><?xml version="1.0" encoding="utf-8"?>
<Types xmlns="http://schemas.openxmlformats.org/package/2006/content-types">
  <Override PartName="/ppt/notesSlides/notesSlide24.xml" ContentType="application/vnd.openxmlformats-officedocument.presentationml.notesSlide+xml"/>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handoutMasters/handoutMaster1.xml" ContentType="application/vnd.openxmlformats-officedocument.presentationml.handoutMaster+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notesSlides/notesSlide38.xml" ContentType="application/vnd.openxmlformats-officedocument.presentationml.notes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notesSlides/notesSlide37.xml" ContentType="application/vnd.openxmlformats-officedocument.presentationml.notes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notesSlides/notesSlide36.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40"/>
  </p:notesMasterIdLst>
  <p:handoutMasterIdLst>
    <p:handoutMasterId r:id="rId41"/>
  </p:handoutMasterIdLst>
  <p:sldIdLst>
    <p:sldId id="257" r:id="rId2"/>
    <p:sldId id="260" r:id="rId3"/>
    <p:sldId id="259" r:id="rId4"/>
    <p:sldId id="261" r:id="rId5"/>
    <p:sldId id="262" r:id="rId6"/>
    <p:sldId id="263" r:id="rId7"/>
    <p:sldId id="264" r:id="rId8"/>
    <p:sldId id="266" r:id="rId9"/>
    <p:sldId id="265" r:id="rId10"/>
    <p:sldId id="267" r:id="rId11"/>
    <p:sldId id="293" r:id="rId12"/>
    <p:sldId id="268" r:id="rId13"/>
    <p:sldId id="269" r:id="rId14"/>
    <p:sldId id="270" r:id="rId15"/>
    <p:sldId id="271" r:id="rId16"/>
    <p:sldId id="272" r:id="rId17"/>
    <p:sldId id="273" r:id="rId18"/>
    <p:sldId id="274" r:id="rId19"/>
    <p:sldId id="292" r:id="rId20"/>
    <p:sldId id="276" r:id="rId21"/>
    <p:sldId id="275" r:id="rId22"/>
    <p:sldId id="277"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6" r:id="rId37"/>
    <p:sldId id="294" r:id="rId38"/>
    <p:sldId id="295" r:id="rId39"/>
  </p:sldIdLst>
  <p:sldSz cx="9144000" cy="6858000" type="screen4x3"/>
  <p:notesSz cx="6858000" cy="9144000"/>
  <p:defaultText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rnWhat="handouts4" clrMode="bw" frameSlides="1"/>
  <p:clrMru>
    <a:srgbClr val="40A2CC"/>
    <a:srgbClr val="B82278"/>
    <a:srgbClr val="E36E61"/>
    <a:srgbClr val="DE2132"/>
    <a:srgbClr val="01A092"/>
    <a:srgbClr val="FFED30"/>
    <a:srgbClr val="EA4410"/>
    <a:srgbClr val="2EA49D"/>
    <a:srgbClr val="599D66"/>
    <a:srgbClr val="D0433F"/>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 uri="{FD5EFAAD-0ECE-453E-9831-46B23BE46B34}">
      <p15:chartTrackingRefBased xmlns:mc="http://schemas.openxmlformats.org/markup-compatibility/2006" xmlns:mv="urn:schemas-microsoft-com:mac:vml" xmlns:p15="http://schemas.microsoft.com/office/powerpoint/2012/main" xmlns:p="http://schemas.openxmlformats.org/presentationml/2006/main" xmlns:r="http://schemas.openxmlformats.org/officeDocument/2006/relationships" xmlns:a="http://schemas.openxmlformats.org/drawingml/2006/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34843" autoAdjust="0"/>
    <p:restoredTop sz="62500" autoAdjust="0"/>
  </p:normalViewPr>
  <p:slideViewPr>
    <p:cSldViewPr snapToGrid="0" snapToObjects="1">
      <p:cViewPr varScale="1">
        <p:scale>
          <a:sx n="99" d="100"/>
          <a:sy n="99" d="100"/>
        </p:scale>
        <p:origin x="-2400"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handoutMaster" Target="handoutMasters/handout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C2D7445-5D5D-A840-9F03-A7F2C5847E0C}" type="datetimeFigureOut">
              <a:rPr lang="en-GB" smtClean="0"/>
              <a:pPr/>
              <a:t>3/10/21</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CD28598-0A68-DD4A-B014-B453AB9D9442}" type="slidenum">
              <a:rPr lang="en-GB" smtClean="0"/>
              <a:pPr/>
              <a:t>‹#›</a:t>
            </a:fld>
            <a:endParaRPr lang="en-GB"/>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1561B4-37E1-7248-934D-7AFFF725EB04}" type="datetimeFigureOut">
              <a:rPr lang="en-GB" smtClean="0"/>
              <a:pPr/>
              <a:t>3/10/21</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E33FE0-97A5-3947-BCE7-BE523A1D8FDF}" type="slidenum">
              <a:rPr lang="en-GB" smtClean="0"/>
              <a:pPr/>
              <a:t>‹#›</a:t>
            </a:fld>
            <a:endParaRPr lang="en-GB" dirty="0"/>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What is AD? AD is the art,</a:t>
            </a:r>
            <a:r>
              <a:rPr lang="en-GB" baseline="0" dirty="0" smtClean="0"/>
              <a:t> craft and design </a:t>
            </a:r>
            <a:r>
              <a:rPr lang="en-GB" baseline="0" dirty="0" smtClean="0"/>
              <a:t>educators’ </a:t>
            </a:r>
            <a:r>
              <a:rPr lang="en-GB" baseline="0" dirty="0" smtClean="0"/>
              <a:t>magazine, published three times a year – delivered to the doors of members and subscribers. If you are a member or subscriber here today, thank you – you make AD possible. </a:t>
            </a:r>
          </a:p>
          <a:p>
            <a:endParaRPr lang="en-GB" baseline="0" dirty="0" smtClean="0"/>
          </a:p>
          <a:p>
            <a:r>
              <a:rPr lang="en-GB" baseline="0" dirty="0" smtClean="0"/>
              <a:t>A shout out also goes to every author (so many I’ve not been able to </a:t>
            </a:r>
            <a:r>
              <a:rPr lang="en-GB" baseline="0" dirty="0" smtClean="0"/>
              <a:t>include until the end two slides) </a:t>
            </a:r>
            <a:r>
              <a:rPr lang="en-GB" baseline="0" dirty="0" smtClean="0"/>
              <a:t>but thank you for your invaluable contributions. You might be an art educator, patron, partner or parliamentarian. I wish I had 30 </a:t>
            </a:r>
            <a:r>
              <a:rPr lang="en-GB" baseline="0" dirty="0" err="1" smtClean="0"/>
              <a:t>mins</a:t>
            </a:r>
            <a:r>
              <a:rPr lang="en-GB" baseline="0" dirty="0" smtClean="0"/>
              <a:t> for 30 </a:t>
            </a:r>
            <a:r>
              <a:rPr lang="en-GB" baseline="0" dirty="0" smtClean="0"/>
              <a:t>issues, </a:t>
            </a:r>
            <a:r>
              <a:rPr lang="en-GB" baseline="0" dirty="0" smtClean="0"/>
              <a:t>not 10 </a:t>
            </a:r>
            <a:r>
              <a:rPr lang="en-GB" baseline="0" dirty="0" err="1" smtClean="0"/>
              <a:t>mins</a:t>
            </a:r>
            <a:r>
              <a:rPr lang="en-GB" baseline="0" dirty="0" smtClean="0"/>
              <a:t> for 10 years. </a:t>
            </a:r>
          </a:p>
          <a:p>
            <a:endParaRPr lang="en-GB" baseline="0" dirty="0" smtClean="0"/>
          </a:p>
          <a:p>
            <a:r>
              <a:rPr lang="en-GB" baseline="0" dirty="0" smtClean="0"/>
              <a:t>This will be a super-fast, whistle-stop tour of </a:t>
            </a:r>
            <a:r>
              <a:rPr lang="en-GB" baseline="0" dirty="0" smtClean="0"/>
              <a:t>AD set within ten years of policy and advocacy driven changes. </a:t>
            </a:r>
            <a:r>
              <a:rPr lang="en-GB" baseline="0" dirty="0" smtClean="0"/>
              <a:t>I hope we can do justice to what you’ve collectively and individually achieved – let’ take a look </a:t>
            </a:r>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0BE33FE0-97A5-3947-BCE7-BE523A1D8FDF}" type="slidenum">
              <a:rPr lang="en-GB" smtClean="0"/>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a:t>
            </a:r>
            <a:r>
              <a:rPr lang="en-GB" baseline="0" dirty="0" smtClean="0"/>
              <a:t> pride ourselves on </a:t>
            </a:r>
            <a:r>
              <a:rPr lang="en-GB" baseline="0" dirty="0" smtClean="0"/>
              <a:t>celebrating </a:t>
            </a:r>
            <a:r>
              <a:rPr lang="en-GB" baseline="0" dirty="0" smtClean="0"/>
              <a:t>the achievements of artists, makers and designers and every magazine comes with an A2 poster. </a:t>
            </a:r>
          </a:p>
          <a:p>
            <a:endParaRPr lang="en-GB" baseline="0" dirty="0" smtClean="0"/>
          </a:p>
          <a:p>
            <a:r>
              <a:rPr lang="en-GB" baseline="0" dirty="0" smtClean="0"/>
              <a:t>This </a:t>
            </a:r>
            <a:r>
              <a:rPr lang="en-GB" baseline="0" dirty="0" smtClean="0"/>
              <a:t>poster </a:t>
            </a:r>
            <a:r>
              <a:rPr lang="en-GB" baseline="0" dirty="0" smtClean="0"/>
              <a:t>shows the work of </a:t>
            </a:r>
            <a:r>
              <a:rPr lang="en-GB" baseline="0" dirty="0" err="1" smtClean="0"/>
              <a:t>Sokari</a:t>
            </a:r>
            <a:r>
              <a:rPr lang="en-GB" baseline="0" dirty="0" smtClean="0"/>
              <a:t> Douglas </a:t>
            </a:r>
            <a:r>
              <a:rPr lang="en-GB" baseline="0" dirty="0" smtClean="0"/>
              <a:t>Camp CBE. </a:t>
            </a:r>
            <a:r>
              <a:rPr lang="en-GB" baseline="0" dirty="0" smtClean="0"/>
              <a:t>Titled</a:t>
            </a:r>
            <a:r>
              <a:rPr lang="en-GB" baseline="0" dirty="0" smtClean="0"/>
              <a:t> ‘All </a:t>
            </a:r>
            <a:r>
              <a:rPr lang="en-GB" baseline="0" dirty="0" smtClean="0"/>
              <a:t>the world is richer </a:t>
            </a:r>
            <a:r>
              <a:rPr lang="en-GB" baseline="0" dirty="0" smtClean="0"/>
              <a:t>now’, </a:t>
            </a:r>
            <a:r>
              <a:rPr lang="en-GB" baseline="0" dirty="0" smtClean="0"/>
              <a:t>the work reminds us that the privileges of today, all that we take for </a:t>
            </a:r>
            <a:r>
              <a:rPr lang="en-GB" baseline="0" dirty="0" smtClean="0"/>
              <a:t>granted, </a:t>
            </a:r>
            <a:r>
              <a:rPr lang="en-GB" baseline="0" dirty="0" smtClean="0"/>
              <a:t>are due to enslavement in the past. </a:t>
            </a:r>
          </a:p>
          <a:p>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 </a:t>
            </a:r>
            <a:r>
              <a:rPr lang="en-GB" sz="1200" kern="1200" dirty="0">
                <a:solidFill>
                  <a:schemeClr val="tx1"/>
                </a:solidFill>
                <a:latin typeface="+mn-lt"/>
                <a:ea typeface="+mn-ea"/>
                <a:cs typeface="+mn-cs"/>
              </a:rPr>
              <a:t>last man is in jeans and a t-shirt and has a little pot-belly because he’s a twenty-first century man, and obviously spends time on his </a:t>
            </a:r>
            <a:r>
              <a:rPr lang="en-GB" sz="1200" kern="1200" dirty="0" err="1">
                <a:solidFill>
                  <a:schemeClr val="tx1"/>
                </a:solidFill>
                <a:latin typeface="+mn-lt"/>
                <a:ea typeface="+mn-ea"/>
                <a:cs typeface="+mn-cs"/>
              </a:rPr>
              <a:t>iPad</a:t>
            </a:r>
            <a:r>
              <a:rPr lang="en-GB" sz="1200" kern="1200" dirty="0">
                <a:solidFill>
                  <a:schemeClr val="tx1"/>
                </a:solidFill>
                <a:latin typeface="+mn-lt"/>
                <a:ea typeface="+mn-ea"/>
                <a:cs typeface="+mn-cs"/>
              </a:rPr>
              <a:t> and computer and doesn’t have to wear suits or a uniform of any kind as he is truly freed from all that sort of thing. …behind the t-shirt man the words are: ‘All the world is now richer’ because you need to remind the world that people of black heritage were used as building blocks for cities like the city of London, Bristol and Liverpool. The greatness of England is an echo of these people’s suffering and the world should recognise that.</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Our freedoms.</a:t>
            </a:r>
            <a:r>
              <a:rPr lang="en-GB" sz="1200" kern="1200" baseline="0" dirty="0">
                <a:solidFill>
                  <a:schemeClr val="tx1"/>
                </a:solidFill>
                <a:latin typeface="+mn-lt"/>
                <a:ea typeface="+mn-ea"/>
                <a:cs typeface="+mn-cs"/>
              </a:rPr>
              <a:t> The freedoms we take for granted were built or possible due to other people’s suffering – people of black heritage were used as the building blocks for cities like London’. This is away of saying: the</a:t>
            </a:r>
            <a:r>
              <a:rPr lang="en-GB" sz="1200" kern="1200" baseline="0" dirty="0" smtClean="0">
                <a:solidFill>
                  <a:schemeClr val="tx1"/>
                </a:solidFill>
                <a:latin typeface="+mn-lt"/>
                <a:ea typeface="+mn-ea"/>
                <a:cs typeface="+mn-cs"/>
              </a:rPr>
              <a:t> privileges </a:t>
            </a:r>
            <a:r>
              <a:rPr lang="en-GB" sz="1200" kern="1200" baseline="0" dirty="0">
                <a:solidFill>
                  <a:schemeClr val="tx1"/>
                </a:solidFill>
                <a:latin typeface="+mn-lt"/>
                <a:ea typeface="+mn-ea"/>
                <a:cs typeface="+mn-cs"/>
              </a:rPr>
              <a:t>we take for granted are due to the enslavement</a:t>
            </a:r>
            <a:r>
              <a:rPr lang="en-GB" sz="1200" kern="1200" baseline="0" dirty="0" smtClean="0">
                <a:solidFill>
                  <a:schemeClr val="tx1"/>
                </a:solidFill>
                <a:latin typeface="+mn-lt"/>
                <a:ea typeface="+mn-ea"/>
                <a:cs typeface="+mn-cs"/>
              </a:rPr>
              <a:t>.]</a:t>
            </a:r>
            <a:endParaRPr lang="en-GB"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10</a:t>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…Then </a:t>
            </a:r>
            <a:r>
              <a:rPr lang="en-GB" dirty="0"/>
              <a:t>Susan</a:t>
            </a:r>
            <a:r>
              <a:rPr lang="en-GB" baseline="0" dirty="0"/>
              <a:t> M Coles met, </a:t>
            </a:r>
            <a:r>
              <a:rPr lang="en-GB" dirty="0"/>
              <a:t>Sharon Hodgson. </a:t>
            </a:r>
            <a:r>
              <a:rPr lang="en-GB" dirty="0" smtClean="0"/>
              <a:t>And, </a:t>
            </a:r>
            <a:r>
              <a:rPr lang="en-GB" dirty="0"/>
              <a:t>the APPG</a:t>
            </a:r>
            <a:r>
              <a:rPr lang="en-GB" baseline="0" dirty="0"/>
              <a:t> was born</a:t>
            </a:r>
            <a:r>
              <a:rPr lang="en-GB" baseline="0" dirty="0" smtClean="0"/>
              <a:t>! We are hugely grateful to the formidable Sharon Hodgson – 8 years of chairing our APPG. </a:t>
            </a:r>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(Notes as </a:t>
            </a:r>
            <a:r>
              <a:rPr lang="en-GB" baseline="0" dirty="0" smtClean="0"/>
              <a:t>above)</a:t>
            </a:r>
            <a:endParaRPr lang="en-GB"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11</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Another art champion is former head teacher Peter </a:t>
            </a:r>
            <a:r>
              <a:rPr lang="en-GB" baseline="0" dirty="0" err="1" smtClean="0"/>
              <a:t>Nutkins</a:t>
            </a:r>
            <a:r>
              <a:rPr lang="en-GB" baseline="0" dirty="0" smtClean="0"/>
              <a:t>. He had </a:t>
            </a:r>
            <a:r>
              <a:rPr lang="en-GB" baseline="0" dirty="0" smtClean="0"/>
              <a:t>noticed </a:t>
            </a:r>
            <a:r>
              <a:rPr lang="en-GB" baseline="0" dirty="0" smtClean="0"/>
              <a:t>that the </a:t>
            </a:r>
            <a:r>
              <a:rPr lang="en-GB" baseline="0" dirty="0" err="1" smtClean="0"/>
              <a:t>Ebacc</a:t>
            </a:r>
            <a:r>
              <a:rPr lang="en-GB" baseline="0" dirty="0" smtClean="0"/>
              <a:t> </a:t>
            </a:r>
            <a:r>
              <a:rPr lang="en-GB" baseline="0" dirty="0" smtClean="0"/>
              <a:t>certificate had be </a:t>
            </a:r>
            <a:r>
              <a:rPr lang="en-GB" baseline="0" dirty="0" err="1" smtClean="0"/>
              <a:t>u’turned</a:t>
            </a:r>
            <a:r>
              <a:rPr lang="en-GB" baseline="0" dirty="0" smtClean="0"/>
              <a:t> but </a:t>
            </a:r>
            <a:r>
              <a:rPr lang="en-GB" sz="1200" kern="1200" baseline="0" dirty="0" smtClean="0">
                <a:solidFill>
                  <a:schemeClr val="tx1"/>
                </a:solidFill>
                <a:latin typeface="+mn-lt"/>
                <a:ea typeface="+mn-ea"/>
                <a:cs typeface="+mn-cs"/>
              </a:rPr>
              <a:t>t</a:t>
            </a:r>
            <a:r>
              <a:rPr lang="en-GB" sz="1200" kern="1200" dirty="0" smtClean="0">
                <a:solidFill>
                  <a:schemeClr val="tx1"/>
                </a:solidFill>
                <a:latin typeface="+mn-lt"/>
                <a:ea typeface="+mn-ea"/>
                <a:cs typeface="+mn-cs"/>
              </a:rPr>
              <a:t>he </a:t>
            </a:r>
            <a:r>
              <a:rPr lang="en-GB" sz="1200" kern="1200" dirty="0" err="1">
                <a:solidFill>
                  <a:schemeClr val="tx1"/>
                </a:solidFill>
                <a:latin typeface="+mn-lt"/>
                <a:ea typeface="+mn-ea"/>
                <a:cs typeface="+mn-cs"/>
              </a:rPr>
              <a:t>Ebacc</a:t>
            </a:r>
            <a:r>
              <a:rPr lang="en-GB" sz="1200" kern="1200" dirty="0">
                <a:solidFill>
                  <a:schemeClr val="tx1"/>
                </a:solidFill>
                <a:latin typeface="+mn-lt"/>
                <a:ea typeface="+mn-ea"/>
                <a:cs typeface="+mn-cs"/>
              </a:rPr>
              <a:t> league table measure</a:t>
            </a:r>
            <a:r>
              <a:rPr lang="en-GB" sz="1200" kern="1200" dirty="0" smtClean="0">
                <a:solidFill>
                  <a:schemeClr val="tx1"/>
                </a:solidFill>
                <a:latin typeface="+mn-lt"/>
                <a:ea typeface="+mn-ea"/>
                <a:cs typeface="+mn-cs"/>
              </a:rPr>
              <a:t> would still be hanging </a:t>
            </a:r>
            <a:r>
              <a:rPr lang="en-GB" sz="1200" kern="1200" dirty="0">
                <a:solidFill>
                  <a:schemeClr val="tx1"/>
                </a:solidFill>
                <a:latin typeface="+mn-lt"/>
                <a:ea typeface="+mn-ea"/>
                <a:cs typeface="+mn-cs"/>
              </a:rPr>
              <a:t>around.</a:t>
            </a:r>
            <a:r>
              <a:rPr lang="en-GB" sz="1200" kern="1200" dirty="0" smtClean="0">
                <a:solidFill>
                  <a:schemeClr val="tx1"/>
                </a:solidFill>
                <a:latin typeface="+mn-lt"/>
                <a:ea typeface="+mn-ea"/>
                <a:cs typeface="+mn-cs"/>
              </a:rPr>
              <a:t> He said ‘This </a:t>
            </a:r>
            <a:r>
              <a:rPr lang="en-GB" sz="1200" kern="1200" dirty="0">
                <a:solidFill>
                  <a:schemeClr val="tx1"/>
                </a:solidFill>
                <a:latin typeface="+mn-lt"/>
                <a:ea typeface="+mn-ea"/>
                <a:cs typeface="+mn-cs"/>
              </a:rPr>
              <a:t>seemingly innocent measure still divides between those subjects that were to be the gold standard and keeps creativity out. If this becomes the standard measure for league tables it will erode the standing of creative subjects in schools</a:t>
            </a:r>
            <a:r>
              <a:rPr lang="en-GB" sz="1200" kern="1200" dirty="0" smtClean="0">
                <a:solidFill>
                  <a:schemeClr val="tx1"/>
                </a:solidFill>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solidFill>
                  <a:schemeClr val="bg2"/>
                </a:solidFill>
              </a:rPr>
              <a:t>More </a:t>
            </a:r>
            <a:r>
              <a:rPr lang="en-GB" sz="1200" dirty="0" smtClean="0">
                <a:solidFill>
                  <a:schemeClr val="bg2"/>
                </a:solidFill>
              </a:rPr>
              <a:t>advocacy was needed: </a:t>
            </a:r>
            <a:r>
              <a:rPr lang="en-GB" sz="1200" dirty="0" smtClean="0">
                <a:solidFill>
                  <a:schemeClr val="bg2"/>
                </a:solidFill>
              </a:rPr>
              <a:t>We are grateful </a:t>
            </a:r>
            <a:r>
              <a:rPr lang="en-GB" sz="1200" dirty="0">
                <a:solidFill>
                  <a:schemeClr val="bg2"/>
                </a:solidFill>
              </a:rPr>
              <a:t>to Bob and Roberta</a:t>
            </a:r>
            <a:r>
              <a:rPr lang="en-GB" sz="1200" baseline="0" dirty="0">
                <a:solidFill>
                  <a:schemeClr val="bg2"/>
                </a:solidFill>
              </a:rPr>
              <a:t> </a:t>
            </a:r>
            <a:r>
              <a:rPr lang="en-GB" sz="1200" baseline="0" dirty="0" smtClean="0">
                <a:solidFill>
                  <a:schemeClr val="bg2"/>
                </a:solidFill>
              </a:rPr>
              <a:t>Smith, NSEAD patron, </a:t>
            </a:r>
            <a:r>
              <a:rPr lang="en-GB" sz="1200" baseline="0" dirty="0">
                <a:solidFill>
                  <a:schemeClr val="bg2"/>
                </a:solidFill>
              </a:rPr>
              <a:t>for his</a:t>
            </a:r>
            <a:r>
              <a:rPr lang="en-GB" sz="1200" baseline="0" dirty="0" smtClean="0">
                <a:solidFill>
                  <a:schemeClr val="bg2"/>
                </a:solidFill>
              </a:rPr>
              <a:t> wry </a:t>
            </a:r>
            <a:r>
              <a:rPr lang="en-GB" sz="1200" baseline="0" dirty="0">
                <a:solidFill>
                  <a:schemeClr val="bg2"/>
                </a:solidFill>
              </a:rPr>
              <a:t>but nailing it Gov Arts </a:t>
            </a:r>
            <a:r>
              <a:rPr lang="en-GB" sz="1200" baseline="0" dirty="0" smtClean="0">
                <a:solidFill>
                  <a:schemeClr val="bg2"/>
                </a:solidFill>
              </a:rPr>
              <a:t>Strategy ‘</a:t>
            </a:r>
            <a:r>
              <a:rPr lang="en-GB" sz="1200" dirty="0" smtClean="0">
                <a:solidFill>
                  <a:schemeClr val="bg2"/>
                </a:solidFill>
              </a:rPr>
              <a:t>Promote </a:t>
            </a:r>
            <a:r>
              <a:rPr lang="en-GB" sz="1200" dirty="0">
                <a:solidFill>
                  <a:schemeClr val="bg2"/>
                </a:solidFill>
              </a:rPr>
              <a:t>austerity economy, austerity everything, austerity design, bring back rationing, Buy a torch</a:t>
            </a:r>
            <a:r>
              <a:rPr lang="en-GB" sz="1200" dirty="0" smtClean="0">
                <a:solidFill>
                  <a:schemeClr val="bg2"/>
                </a:solidFill>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solidFill>
                  <a:srgbClr val="E5E136"/>
                </a:solidFill>
                <a:cs typeface="Lucida Sans"/>
              </a:rPr>
              <a:t>Measurable impact of policies – UK </a:t>
            </a:r>
            <a:r>
              <a:rPr lang="en-GB" sz="1200" dirty="0" smtClean="0">
                <a:solidFill>
                  <a:srgbClr val="E5E136"/>
                </a:solidFill>
                <a:cs typeface="Lucida Sans"/>
              </a:rPr>
              <a:t>wide –</a:t>
            </a:r>
            <a:r>
              <a:rPr lang="en-GB" sz="1200" dirty="0" smtClean="0">
                <a:solidFill>
                  <a:srgbClr val="E5E136"/>
                </a:solidFill>
                <a:cs typeface="Lucida Sans"/>
              </a:rPr>
              <a:t> Dr Rachel </a:t>
            </a:r>
            <a:r>
              <a:rPr lang="en-GB" sz="1200" dirty="0" smtClean="0">
                <a:solidFill>
                  <a:srgbClr val="E5E136"/>
                </a:solidFill>
                <a:cs typeface="Lucida Sans"/>
              </a:rPr>
              <a:t>Payne documented the impact on ITE – her case study showed the impact of</a:t>
            </a:r>
            <a:r>
              <a:rPr lang="en-GB" sz="1200" dirty="0" smtClean="0">
                <a:solidFill>
                  <a:srgbClr val="E5E136"/>
                </a:solidFill>
                <a:cs typeface="Lucida Sans"/>
              </a:rPr>
              <a:t> PGCE art and design</a:t>
            </a:r>
            <a:r>
              <a:rPr lang="en-GB" sz="1200" baseline="0" dirty="0" smtClean="0">
                <a:solidFill>
                  <a:srgbClr val="E5E136"/>
                </a:solidFill>
                <a:cs typeface="Lucida Sans"/>
              </a:rPr>
              <a:t> </a:t>
            </a:r>
            <a:r>
              <a:rPr lang="en-GB" sz="1200" dirty="0" smtClean="0">
                <a:solidFill>
                  <a:srgbClr val="E5E136"/>
                </a:solidFill>
                <a:cs typeface="Lucida Sans"/>
              </a:rPr>
              <a:t>course </a:t>
            </a:r>
            <a:r>
              <a:rPr lang="en-GB" sz="1200" dirty="0" smtClean="0">
                <a:solidFill>
                  <a:srgbClr val="E5E136"/>
                </a:solidFill>
                <a:cs typeface="Lucida Sans"/>
              </a:rPr>
              <a:t>closures</a:t>
            </a:r>
            <a:r>
              <a:rPr lang="en-GB" sz="1200" baseline="0" dirty="0" smtClean="0">
                <a:solidFill>
                  <a:srgbClr val="E5E136"/>
                </a:solidFill>
                <a:cs typeface="Lucida Sans"/>
              </a:rPr>
              <a:t> – on individuals and communities</a:t>
            </a:r>
            <a:r>
              <a:rPr lang="en-GB" sz="1200" dirty="0" smtClean="0">
                <a:solidFill>
                  <a:srgbClr val="E5E136"/>
                </a:solidFill>
                <a:cs typeface="Lucida Sans"/>
              </a:rPr>
              <a:t>. Iain Macdonald that</a:t>
            </a:r>
            <a:r>
              <a:rPr lang="en-GB" sz="1200" baseline="0" dirty="0" smtClean="0">
                <a:solidFill>
                  <a:srgbClr val="E5E136"/>
                </a:solidFill>
                <a:cs typeface="Lucida Sans"/>
              </a:rPr>
              <a:t> </a:t>
            </a:r>
            <a:r>
              <a:rPr lang="en-GB" sz="1200" baseline="0" dirty="0" err="1" smtClean="0">
                <a:solidFill>
                  <a:srgbClr val="E5E136"/>
                </a:solidFill>
                <a:cs typeface="Lucida Sans"/>
              </a:rPr>
              <a:t>CfE</a:t>
            </a:r>
            <a:r>
              <a:rPr lang="en-GB" sz="1200" baseline="0" dirty="0" smtClean="0">
                <a:solidFill>
                  <a:srgbClr val="E5E136"/>
                </a:solidFill>
                <a:cs typeface="Lucida Sans"/>
              </a:rPr>
              <a:t> was embedding well and impacting on the pipeline into Higher Ed.</a:t>
            </a: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Sir Nicholas </a:t>
            </a:r>
            <a:r>
              <a:rPr lang="en-GB" dirty="0" err="1" smtClean="0"/>
              <a:t>Serota</a:t>
            </a:r>
            <a:r>
              <a:rPr lang="en-GB" dirty="0" smtClean="0"/>
              <a:t>, NSEAD Patron, described a playing field for learning and culture that isn’t </a:t>
            </a:r>
            <a:r>
              <a:rPr lang="en-GB" dirty="0" smtClean="0"/>
              <a:t>level.</a:t>
            </a: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Nex</a:t>
            </a:r>
            <a:r>
              <a:rPr lang="en-GB" sz="1200" kern="1200" baseline="0" dirty="0" smtClean="0">
                <a:solidFill>
                  <a:schemeClr val="tx1"/>
                </a:solidFill>
                <a:latin typeface="+mn-lt"/>
                <a:ea typeface="+mn-ea"/>
                <a:cs typeface="+mn-cs"/>
              </a:rPr>
              <a:t>t up, </a:t>
            </a:r>
            <a:r>
              <a:rPr lang="en-GB" sz="1200" kern="1200" dirty="0" smtClean="0">
                <a:solidFill>
                  <a:schemeClr val="tx1"/>
                </a:solidFill>
                <a:latin typeface="+mn-lt"/>
                <a:ea typeface="+mn-ea"/>
                <a:cs typeface="+mn-cs"/>
              </a:rPr>
              <a:t>Patricia </a:t>
            </a:r>
            <a:r>
              <a:rPr lang="en-GB" sz="1200" kern="1200" dirty="0">
                <a:solidFill>
                  <a:schemeClr val="tx1"/>
                </a:solidFill>
                <a:latin typeface="+mn-lt"/>
                <a:ea typeface="+mn-ea"/>
                <a:cs typeface="+mn-cs"/>
              </a:rPr>
              <a:t>Lovett </a:t>
            </a:r>
            <a:r>
              <a:rPr lang="en-GB" sz="1200" kern="1200" dirty="0" smtClean="0">
                <a:solidFill>
                  <a:schemeClr val="tx1"/>
                </a:solidFill>
                <a:latin typeface="+mn-lt"/>
                <a:ea typeface="+mn-ea"/>
                <a:cs typeface="+mn-cs"/>
              </a:rPr>
              <a:t>MBE –</a:t>
            </a:r>
            <a:r>
              <a:rPr lang="en-GB" sz="1200" kern="1200" dirty="0" smtClean="0">
                <a:solidFill>
                  <a:schemeClr val="tx1"/>
                </a:solidFill>
                <a:latin typeface="+mn-lt"/>
                <a:ea typeface="+mn-ea"/>
                <a:cs typeface="+mn-cs"/>
              </a:rPr>
              <a:t> who shared the </a:t>
            </a:r>
            <a:r>
              <a:rPr lang="en-GB" sz="1200" kern="1200" dirty="0" smtClean="0">
                <a:solidFill>
                  <a:schemeClr val="tx1"/>
                </a:solidFill>
                <a:latin typeface="+mn-lt"/>
                <a:ea typeface="+mn-ea"/>
                <a:cs typeface="+mn-cs"/>
              </a:rPr>
              <a:t>importance of heritage crafts for formal and informal</a:t>
            </a:r>
            <a:r>
              <a:rPr lang="en-GB" sz="1200" kern="1200" baseline="0" dirty="0" smtClean="0">
                <a:solidFill>
                  <a:schemeClr val="tx1"/>
                </a:solidFill>
                <a:latin typeface="+mn-lt"/>
                <a:ea typeface="+mn-ea"/>
                <a:cs typeface="+mn-cs"/>
              </a:rPr>
              <a:t> learning</a:t>
            </a:r>
            <a:endParaRPr lang="en-GB"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NSEAD had by now produced a parallel curriculum …Projects, inspirations come in a wide range of forms – we believe despite not because of the </a:t>
            </a:r>
            <a:r>
              <a:rPr lang="en-GB" baseline="0" dirty="0" err="1" smtClean="0"/>
              <a:t>DfE’s</a:t>
            </a:r>
            <a:r>
              <a:rPr lang="en-GB" baseline="0" dirty="0" smtClean="0"/>
              <a:t> (back of an envelop) curriculum.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Sir </a:t>
            </a:r>
            <a:r>
              <a:rPr lang="en-GB" dirty="0" smtClean="0"/>
              <a:t>Nigel Carrington –</a:t>
            </a:r>
            <a:r>
              <a:rPr lang="en-GB" dirty="0" smtClean="0"/>
              <a:t> explained why </a:t>
            </a:r>
            <a:r>
              <a:rPr lang="en-GB" dirty="0" smtClean="0"/>
              <a:t>creativity is a marketable</a:t>
            </a:r>
            <a:r>
              <a:rPr lang="en-GB" baseline="0" dirty="0" smtClean="0"/>
              <a:t> skill</a:t>
            </a: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Eileen Adams</a:t>
            </a:r>
            <a:r>
              <a:rPr lang="en-GB" baseline="0" dirty="0" smtClean="0"/>
              <a:t> -  celebrated 30 years of the National Arts Education Archive</a:t>
            </a: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Our NSEAD </a:t>
            </a:r>
            <a:r>
              <a:rPr lang="en-GB" baseline="0" dirty="0" smtClean="0"/>
              <a:t>publication family, sisters, brothers and parents of AD.</a:t>
            </a:r>
          </a:p>
          <a:p>
            <a:endParaRPr lang="en-GB" baseline="0" dirty="0" smtClean="0"/>
          </a:p>
          <a:p>
            <a:r>
              <a:rPr lang="en-GB" baseline="0" dirty="0" err="1" smtClean="0"/>
              <a:t>Athene</a:t>
            </a:r>
            <a:r>
              <a:rPr lang="en-GB" baseline="0" dirty="0" smtClean="0"/>
              <a:t> magazine 1939-79 </a:t>
            </a:r>
            <a:r>
              <a:rPr lang="en-GB" baseline="0" dirty="0"/>
              <a:t>-  Herbert </a:t>
            </a:r>
            <a:r>
              <a:rPr lang="en-GB" baseline="0" dirty="0" smtClean="0"/>
              <a:t>Read - editor board,</a:t>
            </a:r>
            <a:r>
              <a:rPr lang="en-GB" baseline="0" dirty="0" smtClean="0"/>
              <a:t> and</a:t>
            </a:r>
          </a:p>
          <a:p>
            <a:endParaRPr lang="en-GB" baseline="0" dirty="0" smtClean="0"/>
          </a:p>
          <a:p>
            <a:r>
              <a:rPr lang="en-GB" baseline="0" dirty="0" smtClean="0"/>
              <a:t>Henry </a:t>
            </a:r>
            <a:r>
              <a:rPr lang="en-GB" baseline="0" dirty="0"/>
              <a:t>Moore</a:t>
            </a:r>
            <a:r>
              <a:rPr lang="en-GB" baseline="0" dirty="0" smtClean="0"/>
              <a:t> founding patron</a:t>
            </a:r>
            <a:r>
              <a:rPr lang="en-GB" baseline="0" dirty="0"/>
              <a:t>, of </a:t>
            </a:r>
            <a:r>
              <a:rPr lang="en-GB" baseline="0" dirty="0" err="1"/>
              <a:t>iJADE</a:t>
            </a: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We also celebrate the people, partners and students who are art agents of change:</a:t>
            </a:r>
            <a:endParaRPr lang="en-GB" baseline="0" dirty="0" smtClean="0"/>
          </a:p>
          <a:p>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a:t>Roche Court</a:t>
            </a:r>
            <a:r>
              <a:rPr lang="en-GB" baseline="0" dirty="0"/>
              <a:t> examine the importance of thinking and speaking about art</a:t>
            </a:r>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baseline="0" dirty="0" smtClean="0"/>
          </a:p>
          <a:p>
            <a:r>
              <a:rPr lang="en-GB" baseline="0" dirty="0" smtClean="0"/>
              <a:t>Rachel Payne – </a:t>
            </a:r>
            <a:r>
              <a:rPr lang="en-GB" sz="1200" kern="1200" dirty="0" smtClean="0">
                <a:solidFill>
                  <a:schemeClr val="tx1"/>
                </a:solidFill>
                <a:latin typeface="+mn-lt"/>
                <a:ea typeface="+mn-ea"/>
                <a:cs typeface="+mn-cs"/>
              </a:rPr>
              <a:t>to encourage young</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learners to consider today’s</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political issues, social concepts</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and theoretical questions</a:t>
            </a:r>
          </a:p>
          <a:p>
            <a:endParaRPr lang="en-GB" sz="1200" kern="1200" dirty="0" smtClean="0">
              <a:solidFill>
                <a:schemeClr val="tx1"/>
              </a:solidFill>
              <a:latin typeface="+mn-lt"/>
              <a:ea typeface="+mn-ea"/>
              <a:cs typeface="+mn-cs"/>
            </a:endParaRPr>
          </a:p>
          <a:p>
            <a:r>
              <a:rPr lang="en-GB" sz="1200" kern="1200" dirty="0" err="1" smtClean="0">
                <a:solidFill>
                  <a:schemeClr val="tx1"/>
                </a:solidFill>
                <a:latin typeface="+mn-lt"/>
                <a:ea typeface="+mn-ea"/>
                <a:cs typeface="+mn-cs"/>
              </a:rPr>
              <a:t>Steph</a:t>
            </a:r>
            <a:r>
              <a:rPr lang="en-GB" sz="1200" kern="1200" dirty="0" smtClean="0">
                <a:solidFill>
                  <a:schemeClr val="tx1"/>
                </a:solidFill>
                <a:latin typeface="+mn-lt"/>
                <a:ea typeface="+mn-ea"/>
                <a:cs typeface="+mn-cs"/>
              </a:rPr>
              <a:t> Cubin: ‘Window on the world’</a:t>
            </a:r>
            <a:r>
              <a:rPr lang="en-GB" sz="1200" kern="1200" baseline="0" dirty="0" smtClean="0">
                <a:solidFill>
                  <a:schemeClr val="tx1"/>
                </a:solidFill>
                <a:latin typeface="+mn-lt"/>
                <a:ea typeface="+mn-ea"/>
                <a:cs typeface="+mn-cs"/>
              </a:rPr>
              <a:t> </a:t>
            </a:r>
            <a:r>
              <a:rPr lang="en-GB" dirty="0" smtClean="0"/>
              <a:t>St Marylebone School</a:t>
            </a:r>
            <a:endParaRPr lang="en-GB" sz="1200" kern="1200" dirty="0" smtClean="0">
              <a:solidFill>
                <a:schemeClr val="tx1"/>
              </a:solidFill>
              <a:latin typeface="+mn-lt"/>
              <a:ea typeface="+mn-ea"/>
              <a:cs typeface="+mn-cs"/>
            </a:endParaRPr>
          </a:p>
          <a:p>
            <a:endParaRPr lang="en-GB" sz="1200" kern="1200" dirty="0">
              <a:solidFill>
                <a:schemeClr val="tx1"/>
              </a:solidFill>
              <a:latin typeface="+mn-lt"/>
              <a:ea typeface="+mn-ea"/>
              <a:cs typeface="+mn-cs"/>
            </a:endParaRPr>
          </a:p>
          <a:p>
            <a:endParaRPr lang="en-GB" sz="1200" kern="1200" dirty="0">
              <a:solidFill>
                <a:schemeClr val="tx1"/>
              </a:solidFill>
              <a:latin typeface="+mn-lt"/>
              <a:ea typeface="+mn-ea"/>
              <a:cs typeface="+mn-cs"/>
            </a:endParaRPr>
          </a:p>
          <a:p>
            <a:endParaRPr lang="en-GB" sz="1200" kern="1200" dirty="0">
              <a:solidFill>
                <a:schemeClr val="tx1"/>
              </a:solidFill>
              <a:latin typeface="+mn-lt"/>
              <a:ea typeface="+mn-ea"/>
              <a:cs typeface="+mn-cs"/>
            </a:endParaRPr>
          </a:p>
          <a:p>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WE investigated and evidenced the impact of policy changes on our subject and published the large scale </a:t>
            </a:r>
            <a:r>
              <a:rPr lang="en-GB" dirty="0" smtClean="0"/>
              <a:t>NSEAD </a:t>
            </a:r>
            <a:r>
              <a:rPr lang="en-GB" dirty="0" smtClean="0"/>
              <a:t>survey</a:t>
            </a:r>
            <a:r>
              <a:rPr lang="en-GB" dirty="0" smtClean="0"/>
              <a:t> </a:t>
            </a: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21</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With </a:t>
            </a:r>
            <a:r>
              <a:rPr lang="en-GB" dirty="0" err="1" smtClean="0"/>
              <a:t>Brexit</a:t>
            </a:r>
            <a:r>
              <a:rPr lang="en-GB" dirty="0" smtClean="0"/>
              <a:t> around the corner, set to impact on the next generation</a:t>
            </a:r>
            <a:r>
              <a:rPr lang="en-GB" baseline="0" dirty="0" smtClean="0"/>
              <a:t> – </a:t>
            </a:r>
            <a:r>
              <a:rPr lang="en-GB" baseline="0" dirty="0" smtClean="0"/>
              <a:t>Derby </a:t>
            </a:r>
            <a:r>
              <a:rPr lang="en-GB" baseline="0" dirty="0" smtClean="0"/>
              <a:t>High School share their amazing film – Don’t Steal Our </a:t>
            </a:r>
            <a:r>
              <a:rPr lang="en-GB" baseline="0" dirty="0" err="1" smtClean="0"/>
              <a:t>HeARTs</a:t>
            </a:r>
            <a:r>
              <a:rPr lang="en-GB" baseline="0" dirty="0" smtClean="0"/>
              <a:t> Ms Morgan.</a:t>
            </a: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GB" dirty="0" smtClean="0"/>
              <a:t>We celebrate and share partnerships and connections made through out subject</a:t>
            </a: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solidFill>
                  <a:srgbClr val="CF0C74"/>
                </a:solidFill>
                <a:cs typeface="Lucida Sans"/>
              </a:rPr>
              <a:t>AD </a:t>
            </a:r>
            <a:r>
              <a:rPr lang="en-GB" sz="1200" dirty="0">
                <a:solidFill>
                  <a:srgbClr val="CF0C74"/>
                </a:solidFill>
                <a:cs typeface="Lucida Sans"/>
              </a:rPr>
              <a:t>#</a:t>
            </a:r>
            <a:r>
              <a:rPr lang="en-GB" sz="1200" dirty="0" smtClean="0">
                <a:solidFill>
                  <a:srgbClr val="CF0C74"/>
                </a:solidFill>
                <a:cs typeface="Lucida Sans"/>
              </a:rPr>
              <a:t>19</a:t>
            </a:r>
            <a:r>
              <a:rPr lang="en-GB" sz="1200" baseline="0" dirty="0" smtClean="0">
                <a:solidFill>
                  <a:srgbClr val="CF0C74"/>
                </a:solidFill>
                <a:cs typeface="Lucida Sans"/>
              </a:rPr>
              <a:t> ‘</a:t>
            </a:r>
            <a:r>
              <a:rPr lang="en-GB" sz="1200" dirty="0" smtClean="0">
                <a:solidFill>
                  <a:srgbClr val="CF0C74"/>
                </a:solidFill>
                <a:cs typeface="Lucida Sans"/>
              </a:rPr>
              <a:t>You’re </a:t>
            </a:r>
            <a:r>
              <a:rPr lang="en-GB" sz="1200" dirty="0">
                <a:solidFill>
                  <a:srgbClr val="CF0C74"/>
                </a:solidFill>
                <a:cs typeface="Lucida Sans"/>
              </a:rPr>
              <a:t>a life </a:t>
            </a:r>
            <a:r>
              <a:rPr lang="en-GB" sz="1200" dirty="0" smtClean="0">
                <a:solidFill>
                  <a:srgbClr val="CF0C74"/>
                </a:solidFill>
                <a:cs typeface="Lucida Sans"/>
              </a:rPr>
              <a:t>saver’ and</a:t>
            </a:r>
            <a:r>
              <a:rPr lang="en-GB" sz="1200" baseline="0" dirty="0" smtClean="0">
                <a:solidFill>
                  <a:srgbClr val="CF0C74"/>
                </a:solidFill>
                <a:cs typeface="Lucida Sans"/>
              </a:rPr>
              <a:t> w</a:t>
            </a:r>
            <a:r>
              <a:rPr lang="en-GB" sz="1200" dirty="0" smtClean="0">
                <a:solidFill>
                  <a:srgbClr val="CF0C74"/>
                </a:solidFill>
                <a:cs typeface="Lucida Sans"/>
              </a:rPr>
              <a:t>e</a:t>
            </a:r>
            <a:r>
              <a:rPr lang="en-GB" sz="1200" baseline="0" dirty="0" smtClean="0">
                <a:solidFill>
                  <a:srgbClr val="CF0C74"/>
                </a:solidFill>
                <a:cs typeface="Lucida Sans"/>
              </a:rPr>
              <a:t> </a:t>
            </a:r>
            <a:r>
              <a:rPr lang="en-GB" sz="1200" baseline="0" dirty="0" smtClean="0">
                <a:solidFill>
                  <a:srgbClr val="CF0C74"/>
                </a:solidFill>
                <a:cs typeface="Lucida Sans"/>
              </a:rPr>
              <a:t>saluted the healing power of Art and Design – art rooms and teachers</a:t>
            </a:r>
            <a:r>
              <a:rPr lang="en-GB" sz="1200" dirty="0" smtClean="0">
                <a:cs typeface="Lucida Sans"/>
              </a:rPr>
              <a:t/>
            </a:r>
            <a:br>
              <a:rPr lang="en-GB" sz="1200" dirty="0" smtClean="0">
                <a:cs typeface="Lucida Sans"/>
              </a:rPr>
            </a:b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2017</a:t>
            </a:r>
            <a:r>
              <a:rPr lang="en-GB" baseline="0" dirty="0" smtClean="0"/>
              <a:t> </a:t>
            </a:r>
            <a:r>
              <a:rPr lang="en-GB" baseline="0" dirty="0" smtClean="0"/>
              <a:t>– the year of the ‘snap election’ and </a:t>
            </a:r>
            <a:r>
              <a:rPr lang="en-GB" baseline="0" dirty="0" smtClean="0"/>
              <a:t>we interviewed our </a:t>
            </a:r>
            <a:r>
              <a:rPr lang="en-GB" dirty="0" smtClean="0"/>
              <a:t>patron</a:t>
            </a:r>
            <a:r>
              <a:rPr lang="en-GB" dirty="0"/>
              <a:t>, Cornelia </a:t>
            </a:r>
            <a:r>
              <a:rPr lang="en-GB" dirty="0" smtClean="0"/>
              <a:t>Parker;</a:t>
            </a:r>
            <a:r>
              <a:rPr lang="en-GB" baseline="0" dirty="0" smtClean="0"/>
              <a:t> and </a:t>
            </a:r>
            <a:r>
              <a:rPr lang="en-GB" dirty="0" smtClean="0"/>
              <a:t>Trevor </a:t>
            </a:r>
            <a:r>
              <a:rPr lang="en-GB" dirty="0" err="1" smtClean="0"/>
              <a:t>Horsewood</a:t>
            </a:r>
            <a:r>
              <a:rPr lang="en-GB" dirty="0" smtClean="0"/>
              <a:t> shared the fall and rise of the </a:t>
            </a:r>
            <a:r>
              <a:rPr lang="en-US" sz="1200" kern="1200" dirty="0" smtClean="0">
                <a:solidFill>
                  <a:schemeClr val="tx1"/>
                </a:solidFill>
                <a:latin typeface="+mn-lt"/>
                <a:ea typeface="+mn-ea"/>
                <a:cs typeface="+mn-cs"/>
              </a:rPr>
              <a:t>History </a:t>
            </a:r>
            <a:r>
              <a:rPr lang="en-US" sz="1200" kern="1200" dirty="0">
                <a:solidFill>
                  <a:schemeClr val="tx1"/>
                </a:solidFill>
                <a:latin typeface="+mn-lt"/>
                <a:ea typeface="+mn-ea"/>
                <a:cs typeface="+mn-cs"/>
              </a:rPr>
              <a:t>of Art</a:t>
            </a:r>
            <a:r>
              <a:rPr lang="en-US" sz="1200" kern="1200" dirty="0" smtClean="0">
                <a:solidFill>
                  <a:schemeClr val="tx1"/>
                </a:solidFill>
                <a:latin typeface="+mn-lt"/>
                <a:ea typeface="+mn-ea"/>
                <a:cs typeface="+mn-cs"/>
              </a:rPr>
              <a:t> A level</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0BE33FE0-97A5-3947-BCE7-BE523A1D8FDF}" type="slidenum">
              <a:rPr lang="en-GB" smtClean="0"/>
              <a:pPr/>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In 2018 NSEAD was 180 years old – we dedicated this issue to the next </a:t>
            </a:r>
            <a:r>
              <a:rPr lang="en-GB" baseline="0" dirty="0" smtClean="0"/>
              <a:t>generation </a:t>
            </a:r>
            <a:r>
              <a:rPr lang="en-GB" baseline="0" dirty="0" smtClean="0"/>
              <a:t>of artists, designers and makers.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We shone a light on the need for local </a:t>
            </a:r>
            <a:r>
              <a:rPr lang="en-GB" sz="1200" kern="1200" dirty="0" smtClean="0">
                <a:solidFill>
                  <a:schemeClr val="tx1"/>
                </a:solidFill>
                <a:latin typeface="+mn-lt"/>
                <a:ea typeface="+mn-ea"/>
                <a:cs typeface="+mn-cs"/>
              </a:rPr>
              <a:t>activism.</a:t>
            </a:r>
            <a:r>
              <a:rPr lang="en-GB" sz="1200" kern="1200" baseline="0" dirty="0" smtClean="0">
                <a:solidFill>
                  <a:schemeClr val="tx1"/>
                </a:solidFill>
                <a:latin typeface="+mn-lt"/>
                <a:ea typeface="+mn-ea"/>
                <a:cs typeface="+mn-cs"/>
              </a:rPr>
              <a:t> </a:t>
            </a:r>
          </a:p>
          <a:p>
            <a:endParaRPr lang="en-GB" sz="1200" kern="1200" baseline="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Hilary </a:t>
            </a:r>
            <a:r>
              <a:rPr lang="en-GB" sz="1200" kern="1200" dirty="0" err="1" smtClean="0">
                <a:solidFill>
                  <a:schemeClr val="tx1"/>
                </a:solidFill>
                <a:latin typeface="+mn-lt"/>
                <a:ea typeface="+mn-ea"/>
                <a:cs typeface="+mn-cs"/>
              </a:rPr>
              <a:t>Gresty</a:t>
            </a:r>
            <a:r>
              <a:rPr lang="en-GB" sz="1200" kern="1200" dirty="0" smtClean="0">
                <a:solidFill>
                  <a:schemeClr val="tx1"/>
                </a:solidFill>
                <a:latin typeface="+mn-lt"/>
                <a:ea typeface="+mn-ea"/>
                <a:cs typeface="+mn-cs"/>
              </a:rPr>
              <a:t>:</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In </a:t>
            </a:r>
            <a:r>
              <a:rPr lang="en-GB" sz="1200" kern="1200" dirty="0">
                <a:solidFill>
                  <a:schemeClr val="tx1"/>
                </a:solidFill>
                <a:latin typeface="+mn-lt"/>
                <a:ea typeface="+mn-ea"/>
                <a:cs typeface="+mn-cs"/>
              </a:rPr>
              <a:t>2017, Norwich University of the Arts commissioned a survey to assess the impact of national policies on local art, craft and design </a:t>
            </a:r>
            <a:r>
              <a:rPr lang="en-GB" sz="1200" kern="1200" dirty="0" smtClean="0">
                <a:solidFill>
                  <a:schemeClr val="tx1"/>
                </a:solidFill>
                <a:latin typeface="+mn-lt"/>
                <a:ea typeface="+mn-ea"/>
                <a:cs typeface="+mn-cs"/>
              </a:rPr>
              <a:t>education:</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Pupils </a:t>
            </a:r>
            <a:r>
              <a:rPr lang="en-GB" sz="1200" kern="1200" dirty="0" smtClean="0">
                <a:solidFill>
                  <a:schemeClr val="tx1"/>
                </a:solidFill>
                <a:latin typeface="+mn-lt"/>
                <a:ea typeface="+mn-ea"/>
                <a:cs typeface="+mn-cs"/>
              </a:rPr>
              <a:t>from disadvantaged backgrounds in particular have fewer opportunities to develop the, often extra-curricular, skills that ease the path to higher education’</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We needed advocacy </a:t>
            </a:r>
            <a:r>
              <a:rPr lang="en-GB" baseline="0" dirty="0" smtClean="0"/>
              <a:t>–issue </a:t>
            </a:r>
            <a:r>
              <a:rPr lang="en-GB" baseline="0" dirty="0" smtClean="0"/>
              <a:t>23 is our</a:t>
            </a:r>
            <a:r>
              <a:rPr lang="en-GB" baseline="0" dirty="0" smtClean="0"/>
              <a:t> subject advocacy </a:t>
            </a:r>
            <a:r>
              <a:rPr lang="en-GB" baseline="0" dirty="0" smtClean="0"/>
              <a:t>issue.</a:t>
            </a:r>
            <a:r>
              <a:rPr lang="en-GB" baseline="0" dirty="0" smtClean="0"/>
              <a:t> The pull-out resource and poster are now free for all </a:t>
            </a:r>
            <a:r>
              <a:rPr lang="en-GB" baseline="0" dirty="0" smtClean="0"/>
              <a:t>to download from our website. </a:t>
            </a:r>
            <a:endParaRPr lang="en-GB" baseline="0"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In 2019 Lesley Butterworth had stepped </a:t>
            </a:r>
            <a:r>
              <a:rPr lang="en-GB" baseline="0" dirty="0" smtClean="0"/>
              <a:t>down as NSEAD GS, </a:t>
            </a:r>
            <a:r>
              <a:rPr lang="en-GB" baseline="0" dirty="0" smtClean="0"/>
              <a:t>and Michele </a:t>
            </a:r>
            <a:r>
              <a:rPr lang="en-GB" baseline="0" dirty="0" err="1" smtClean="0"/>
              <a:t>Gregson</a:t>
            </a:r>
            <a:r>
              <a:rPr lang="en-GB" baseline="0" dirty="0" smtClean="0"/>
              <a:t> was appointed as NSEAD </a:t>
            </a:r>
            <a:r>
              <a:rPr lang="en-GB" baseline="0" dirty="0" smtClean="0"/>
              <a:t>GS.</a:t>
            </a:r>
            <a:r>
              <a:rPr lang="en-GB" baseline="0" dirty="0" smtClean="0"/>
              <a:t> #24 </a:t>
            </a:r>
            <a:r>
              <a:rPr lang="en-GB" baseline="0" dirty="0" smtClean="0"/>
              <a:t>is the gender and inclusion issue = we reported on the gender divide in art and design – Susan Coles shared how we can make the subject more gender inclusive. </a:t>
            </a:r>
            <a:endParaRPr lang="en-GB" baseline="0"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political</a:t>
            </a:r>
            <a:r>
              <a:rPr lang="en-GB" baseline="0" dirty="0"/>
              <a:t> landscape, the breakthroughs</a:t>
            </a:r>
            <a:r>
              <a:rPr lang="en-GB" baseline="0" dirty="0" smtClean="0"/>
              <a:t> </a:t>
            </a:r>
          </a:p>
          <a:p>
            <a:endParaRPr lang="en-GB" baseline="0" dirty="0"/>
          </a:p>
          <a:p>
            <a:r>
              <a:rPr lang="en-GB" baseline="0" dirty="0"/>
              <a:t>2008 </a:t>
            </a:r>
            <a:r>
              <a:rPr lang="en-GB" baseline="0" dirty="0" smtClean="0"/>
              <a:t>–the </a:t>
            </a:r>
            <a:r>
              <a:rPr lang="en-GB" baseline="0" dirty="0"/>
              <a:t>launch of the new secondary </a:t>
            </a:r>
            <a:r>
              <a:rPr lang="en-GB" baseline="0" dirty="0" smtClean="0"/>
              <a:t>curriculum; C for E was implemented in Scotland. </a:t>
            </a:r>
            <a:r>
              <a:rPr lang="en-GB" baseline="0" dirty="0"/>
              <a:t>No sooner had</a:t>
            </a:r>
            <a:r>
              <a:rPr lang="en-GB" baseline="0" dirty="0" smtClean="0"/>
              <a:t> the Rose Review </a:t>
            </a:r>
            <a:r>
              <a:rPr lang="en-GB" baseline="0" dirty="0"/>
              <a:t>been </a:t>
            </a:r>
            <a:r>
              <a:rPr lang="en-GB" baseline="0" dirty="0" smtClean="0"/>
              <a:t>launched, the newly formed coalition government published the schools white </a:t>
            </a:r>
            <a:r>
              <a:rPr lang="en-GB" baseline="0" dirty="0"/>
              <a:t>paper for education</a:t>
            </a:r>
            <a:r>
              <a:rPr lang="en-GB" baseline="0" dirty="0" smtClean="0"/>
              <a:t> – it set the scene for what was to </a:t>
            </a:r>
            <a:r>
              <a:rPr lang="en-GB" baseline="0" dirty="0" smtClean="0"/>
              <a:t>follow. </a:t>
            </a:r>
            <a:r>
              <a:rPr lang="en-GB" sz="1200" baseline="0" dirty="0" smtClean="0"/>
              <a:t>The writing was on the wall </a:t>
            </a:r>
            <a:endParaRPr lang="en-GB" baseline="0" dirty="0" smtClean="0"/>
          </a:p>
        </p:txBody>
      </p:sp>
      <p:sp>
        <p:nvSpPr>
          <p:cNvPr id="4" name="Slide Number Placeholder 3"/>
          <p:cNvSpPr>
            <a:spLocks noGrp="1"/>
          </p:cNvSpPr>
          <p:nvPr>
            <p:ph type="sldNum" sz="quarter" idx="10"/>
          </p:nvPr>
        </p:nvSpPr>
        <p:spPr/>
        <p:txBody>
          <a:bodyPr/>
          <a:lstStyle/>
          <a:p>
            <a:fld id="{0BE33FE0-97A5-3947-BCE7-BE523A1D8FDF}" type="slidenum">
              <a:rPr lang="en-GB" smtClean="0"/>
              <a:pPr/>
              <a:t>3</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Young Arts Leaders</a:t>
            </a:r>
            <a:r>
              <a:rPr lang="en-GB" sz="1200" kern="1200" baseline="0" dirty="0" smtClean="0">
                <a:solidFill>
                  <a:schemeClr val="tx1"/>
                </a:solidFill>
                <a:latin typeface="+mn-lt"/>
                <a:ea typeface="+mn-ea"/>
                <a:cs typeface="+mn-cs"/>
              </a:rPr>
              <a:t> interviewed our n</a:t>
            </a:r>
            <a:r>
              <a:rPr lang="en-GB" sz="1200" kern="1200" dirty="0" smtClean="0">
                <a:solidFill>
                  <a:schemeClr val="tx1"/>
                </a:solidFill>
                <a:latin typeface="+mn-lt"/>
                <a:ea typeface="+mn-ea"/>
                <a:cs typeface="+mn-cs"/>
              </a:rPr>
              <a:t>ew </a:t>
            </a:r>
            <a:r>
              <a:rPr lang="en-GB" sz="1200" kern="1200" dirty="0">
                <a:solidFill>
                  <a:schemeClr val="tx1"/>
                </a:solidFill>
                <a:latin typeface="+mn-lt"/>
                <a:ea typeface="+mn-ea"/>
                <a:cs typeface="+mn-cs"/>
              </a:rPr>
              <a:t>patron – Keith </a:t>
            </a:r>
            <a:r>
              <a:rPr lang="en-GB" sz="1200" kern="1200" dirty="0" err="1">
                <a:solidFill>
                  <a:schemeClr val="tx1"/>
                </a:solidFill>
                <a:latin typeface="+mn-lt"/>
                <a:ea typeface="+mn-ea"/>
                <a:cs typeface="+mn-cs"/>
              </a:rPr>
              <a:t>Brymer</a:t>
            </a:r>
            <a:r>
              <a:rPr lang="en-GB" sz="1200" kern="1200" dirty="0">
                <a:solidFill>
                  <a:schemeClr val="tx1"/>
                </a:solidFill>
                <a:latin typeface="+mn-lt"/>
                <a:ea typeface="+mn-ea"/>
                <a:cs typeface="+mn-cs"/>
              </a:rPr>
              <a:t> </a:t>
            </a:r>
            <a:r>
              <a:rPr lang="en-GB" sz="1200" kern="1200" dirty="0" smtClean="0">
                <a:solidFill>
                  <a:schemeClr val="tx1"/>
                </a:solidFill>
                <a:latin typeface="+mn-lt"/>
                <a:ea typeface="+mn-ea"/>
                <a:cs typeface="+mn-cs"/>
              </a:rPr>
              <a:t>Jones</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This issue dug deep into the long</a:t>
            </a:r>
            <a:r>
              <a:rPr lang="en-GB" sz="1200" kern="1200" baseline="0" dirty="0" smtClean="0">
                <a:solidFill>
                  <a:schemeClr val="tx1"/>
                </a:solidFill>
                <a:latin typeface="+mn-lt"/>
                <a:ea typeface="+mn-ea"/>
                <a:cs typeface="+mn-cs"/>
              </a:rPr>
              <a:t> marriage between art and science subjects. </a:t>
            </a:r>
            <a:endParaRPr lang="en-GB" sz="1200" kern="1200" dirty="0" smtClean="0">
              <a:solidFill>
                <a:schemeClr val="tx1"/>
              </a:solidFill>
              <a:latin typeface="+mn-lt"/>
              <a:ea typeface="+mn-ea"/>
              <a:cs typeface="+mn-cs"/>
            </a:endParaRP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Deirdre Robson and </a:t>
            </a:r>
            <a:r>
              <a:rPr lang="en-GB" sz="1200" kern="1200" dirty="0" err="1">
                <a:solidFill>
                  <a:schemeClr val="tx1"/>
                </a:solidFill>
                <a:latin typeface="+mn-lt"/>
                <a:ea typeface="+mn-ea"/>
                <a:cs typeface="+mn-cs"/>
              </a:rPr>
              <a:t>Ivor</a:t>
            </a:r>
            <a:r>
              <a:rPr lang="en-GB" sz="1200" kern="1200" dirty="0">
                <a:solidFill>
                  <a:schemeClr val="tx1"/>
                </a:solidFill>
                <a:latin typeface="+mn-lt"/>
                <a:ea typeface="+mn-ea"/>
                <a:cs typeface="+mn-cs"/>
              </a:rPr>
              <a:t> Hickey, The Leonardo Effect developers</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Paul Carney,</a:t>
            </a:r>
            <a:r>
              <a:rPr lang="en-GB" dirty="0" smtClean="0"/>
              <a:t> </a:t>
            </a:r>
            <a:r>
              <a:rPr lang="en-GB" sz="1200" kern="1200" dirty="0" smtClean="0">
                <a:solidFill>
                  <a:schemeClr val="tx1"/>
                </a:solidFill>
                <a:latin typeface="+mn-lt"/>
                <a:ea typeface="+mn-ea"/>
                <a:cs typeface="+mn-cs"/>
              </a:rPr>
              <a:t>Put </a:t>
            </a:r>
            <a:r>
              <a:rPr lang="en-GB" sz="1200" kern="1200" dirty="0">
                <a:solidFill>
                  <a:schemeClr val="tx1"/>
                </a:solidFill>
                <a:latin typeface="+mn-lt"/>
                <a:ea typeface="+mn-ea"/>
                <a:cs typeface="+mn-cs"/>
              </a:rPr>
              <a:t>forward</a:t>
            </a:r>
            <a:r>
              <a:rPr lang="en-GB" sz="1200" kern="1200" dirty="0" smtClean="0">
                <a:solidFill>
                  <a:schemeClr val="tx1"/>
                </a:solidFill>
                <a:latin typeface="+mn-lt"/>
                <a:ea typeface="+mn-ea"/>
                <a:cs typeface="+mn-cs"/>
              </a:rPr>
              <a:t> </a:t>
            </a:r>
            <a:r>
              <a:rPr lang="en-GB" sz="1200" kern="1200" dirty="0" err="1" smtClean="0">
                <a:solidFill>
                  <a:schemeClr val="tx1"/>
                </a:solidFill>
                <a:latin typeface="+mn-lt"/>
                <a:ea typeface="+mn-ea"/>
                <a:cs typeface="+mn-cs"/>
              </a:rPr>
              <a:t>theargument</a:t>
            </a:r>
            <a:r>
              <a:rPr lang="en-GB" sz="1200" kern="1200" dirty="0" smtClean="0">
                <a:solidFill>
                  <a:schemeClr val="tx1"/>
                </a:solidFill>
                <a:latin typeface="+mn-lt"/>
                <a:ea typeface="+mn-ea"/>
                <a:cs typeface="+mn-cs"/>
              </a:rPr>
              <a:t> </a:t>
            </a:r>
            <a:r>
              <a:rPr lang="en-GB" sz="1200" kern="1200" dirty="0">
                <a:solidFill>
                  <a:schemeClr val="tx1"/>
                </a:solidFill>
                <a:latin typeface="+mn-lt"/>
                <a:ea typeface="+mn-ea"/>
                <a:cs typeface="+mn-cs"/>
              </a:rPr>
              <a:t>that visual art is intrinsic to innovation, invention and discovery in all STEM subjects</a:t>
            </a:r>
            <a:r>
              <a:rPr lang="en-GB" dirty="0"/>
              <a:t> </a:t>
            </a:r>
            <a:endParaRPr lang="en-GB" baseline="0" dirty="0"/>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Fay Penrose, senior lecturer in veterinary anatomy - argues that the false division between art and science in the UK is detrimental to the acquisition of visual and </a:t>
            </a:r>
            <a:r>
              <a:rPr lang="en-GB" sz="1200" kern="1200" dirty="0" err="1">
                <a:solidFill>
                  <a:schemeClr val="tx1"/>
                </a:solidFill>
                <a:latin typeface="+mn-lt"/>
                <a:ea typeface="+mn-ea"/>
                <a:cs typeface="+mn-cs"/>
              </a:rPr>
              <a:t>haptic</a:t>
            </a:r>
            <a:r>
              <a:rPr lang="en-GB" sz="1200" kern="1200" dirty="0">
                <a:solidFill>
                  <a:schemeClr val="tx1"/>
                </a:solidFill>
                <a:latin typeface="+mn-lt"/>
                <a:ea typeface="+mn-ea"/>
                <a:cs typeface="+mn-cs"/>
              </a:rPr>
              <a:t> skills needed for veterinary science</a:t>
            </a:r>
            <a:r>
              <a:rPr lang="en-GB" dirty="0"/>
              <a:t> </a:t>
            </a:r>
          </a:p>
        </p:txBody>
      </p:sp>
      <p:sp>
        <p:nvSpPr>
          <p:cNvPr id="4" name="Slide Number Placeholder 3"/>
          <p:cNvSpPr>
            <a:spLocks noGrp="1"/>
          </p:cNvSpPr>
          <p:nvPr>
            <p:ph type="sldNum" sz="quarter" idx="10"/>
          </p:nvPr>
        </p:nvSpPr>
        <p:spPr/>
        <p:txBody>
          <a:bodyPr/>
          <a:lstStyle/>
          <a:p>
            <a:fld id="{0BE33FE0-97A5-3947-BCE7-BE523A1D8FDF}" type="slidenum">
              <a:rPr lang="en-GB" smtClean="0"/>
              <a:pPr/>
              <a:t>30</a:t>
            </a:fld>
            <a:endParaRPr 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26 we returned to community as a theme: Where communities make art and art makes communities. </a:t>
            </a:r>
          </a:p>
          <a:p>
            <a:endParaRPr lang="en-GB" baseline="0" dirty="0" smtClean="0"/>
          </a:p>
          <a:p>
            <a:r>
              <a:rPr lang="en-GB" baseline="0" dirty="0" smtClean="0"/>
              <a:t>Peter Gregory interviewed Katie Paterson</a:t>
            </a:r>
          </a:p>
          <a:p>
            <a:endParaRPr lang="en-GB" baseline="0" dirty="0" smtClean="0"/>
          </a:p>
          <a:p>
            <a:r>
              <a:rPr lang="en-GB" baseline="0" dirty="0" smtClean="0"/>
              <a:t>Sarah </a:t>
            </a:r>
            <a:r>
              <a:rPr lang="en-GB" baseline="0" dirty="0"/>
              <a:t>Philips - </a:t>
            </a:r>
            <a:r>
              <a:rPr lang="en-GB" baseline="0" dirty="0" smtClean="0"/>
              <a:t>Japanese </a:t>
            </a:r>
            <a:r>
              <a:rPr lang="en-GB" baseline="0" dirty="0"/>
              <a:t>art – how art shapes communities </a:t>
            </a:r>
          </a:p>
          <a:p>
            <a:endParaRPr lang="en-GB"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a:t>Claire </a:t>
            </a:r>
            <a:r>
              <a:rPr lang="en-GB" baseline="0" dirty="0" err="1"/>
              <a:t>Penketh</a:t>
            </a:r>
            <a:r>
              <a:rPr lang="en-GB" baseline="0" dirty="0"/>
              <a:t> - </a:t>
            </a:r>
            <a:r>
              <a:rPr lang="en-GB" sz="1200" kern="1200" dirty="0">
                <a:solidFill>
                  <a:schemeClr val="tx1"/>
                </a:solidFill>
                <a:latin typeface="+mn-lt"/>
                <a:ea typeface="+mn-ea"/>
                <a:cs typeface="+mn-cs"/>
              </a:rPr>
              <a:t>Above all, the painting and greening show that this place is valued, and that these are visible acts of care’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err="1">
                <a:solidFill>
                  <a:schemeClr val="tx1"/>
                </a:solidFill>
                <a:latin typeface="+mn-lt"/>
                <a:ea typeface="+mn-ea"/>
                <a:cs typeface="+mn-cs"/>
              </a:rPr>
              <a:t>Elinor</a:t>
            </a:r>
            <a:r>
              <a:rPr lang="en-GB" sz="1200" kern="1200" dirty="0">
                <a:solidFill>
                  <a:schemeClr val="tx1"/>
                </a:solidFill>
                <a:latin typeface="+mn-lt"/>
                <a:ea typeface="+mn-ea"/>
                <a:cs typeface="+mn-cs"/>
              </a:rPr>
              <a:t> Brass</a:t>
            </a:r>
            <a:r>
              <a:rPr lang="en-GB" sz="1200" kern="1200" baseline="0" dirty="0">
                <a:solidFill>
                  <a:schemeClr val="tx1"/>
                </a:solidFill>
                <a:latin typeface="+mn-lt"/>
                <a:ea typeface="+mn-ea"/>
                <a:cs typeface="+mn-cs"/>
              </a:rPr>
              <a:t> and Susan Coles </a:t>
            </a:r>
            <a:r>
              <a:rPr lang="en-GB" sz="1200" kern="1200" dirty="0">
                <a:solidFill>
                  <a:schemeClr val="tx1"/>
                </a:solidFill>
                <a:latin typeface="+mn-lt"/>
                <a:ea typeface="+mn-ea"/>
                <a:cs typeface="+mn-cs"/>
              </a:rPr>
              <a:t>Susan Coles, reflects on the Circle’s past and its more recent explorations in Berlin</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Sue </a:t>
            </a:r>
            <a:r>
              <a:rPr lang="en-GB" sz="1200" kern="1200" dirty="0" err="1">
                <a:solidFill>
                  <a:schemeClr val="tx1"/>
                </a:solidFill>
                <a:latin typeface="+mn-lt"/>
                <a:ea typeface="+mn-ea"/>
                <a:cs typeface="+mn-cs"/>
              </a:rPr>
              <a:t>Armitage</a:t>
            </a:r>
            <a:r>
              <a:rPr lang="en-GB" sz="1200" kern="1200" dirty="0">
                <a:solidFill>
                  <a:schemeClr val="tx1"/>
                </a:solidFill>
                <a:latin typeface="+mn-lt"/>
                <a:ea typeface="+mn-ea"/>
                <a:cs typeface="+mn-cs"/>
              </a:rPr>
              <a:t>, devised a system of bringing observational drawing into </a:t>
            </a:r>
            <a:r>
              <a:rPr lang="en-GB" sz="1200" kern="1200" dirty="0" smtClean="0">
                <a:solidFill>
                  <a:schemeClr val="tx1"/>
                </a:solidFill>
                <a:latin typeface="+mn-lt"/>
                <a:ea typeface="+mn-ea"/>
                <a:cs typeface="+mn-cs"/>
              </a:rPr>
              <a:t>the whole school community - the </a:t>
            </a:r>
            <a:r>
              <a:rPr lang="en-GB" sz="1200" kern="1200" dirty="0">
                <a:solidFill>
                  <a:schemeClr val="tx1"/>
                </a:solidFill>
                <a:latin typeface="+mn-lt"/>
                <a:ea typeface="+mn-ea"/>
                <a:cs typeface="+mn-cs"/>
              </a:rPr>
              <a:t>assembly hall</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endParaRPr lang="en-GB" baseline="0"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31</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baseline="0" dirty="0" smtClean="0">
                <a:solidFill>
                  <a:schemeClr val="tx1"/>
                </a:solidFill>
                <a:latin typeface="+mn-lt"/>
                <a:ea typeface="+mn-ea"/>
                <a:cs typeface="+mn-cs"/>
              </a:rPr>
              <a:t>In 2020 – pre pandemic at least here in the UK - </a:t>
            </a:r>
            <a:r>
              <a:rPr lang="en-GB" sz="1200" kern="1200" dirty="0" smtClean="0">
                <a:solidFill>
                  <a:schemeClr val="tx1"/>
                </a:solidFill>
                <a:latin typeface="+mn-lt"/>
                <a:ea typeface="+mn-ea"/>
                <a:cs typeface="+mn-cs"/>
              </a:rPr>
              <a:t>we </a:t>
            </a:r>
            <a:r>
              <a:rPr lang="en-GB" sz="1200" kern="1200" dirty="0">
                <a:solidFill>
                  <a:schemeClr val="tx1"/>
                </a:solidFill>
                <a:latin typeface="+mn-lt"/>
                <a:ea typeface="+mn-ea"/>
                <a:cs typeface="+mn-cs"/>
              </a:rPr>
              <a:t>are </a:t>
            </a:r>
            <a:r>
              <a:rPr lang="en-GB" sz="1200" kern="1200" dirty="0" smtClean="0">
                <a:solidFill>
                  <a:schemeClr val="tx1"/>
                </a:solidFill>
                <a:latin typeface="+mn-lt"/>
                <a:ea typeface="+mn-ea"/>
                <a:cs typeface="+mn-cs"/>
              </a:rPr>
              <a:t>celebrated </a:t>
            </a:r>
            <a:r>
              <a:rPr lang="en-GB" sz="1200" kern="1200" dirty="0">
                <a:solidFill>
                  <a:schemeClr val="tx1"/>
                </a:solidFill>
                <a:latin typeface="+mn-lt"/>
                <a:ea typeface="+mn-ea"/>
                <a:cs typeface="+mn-cs"/>
              </a:rPr>
              <a:t>the </a:t>
            </a:r>
            <a:r>
              <a:rPr lang="en-GB" sz="1200" b="1" kern="1200" dirty="0">
                <a:solidFill>
                  <a:schemeClr val="tx1"/>
                </a:solidFill>
                <a:latin typeface="+mn-lt"/>
                <a:ea typeface="+mn-ea"/>
                <a:cs typeface="+mn-cs"/>
              </a:rPr>
              <a:t>distinctness </a:t>
            </a:r>
            <a:r>
              <a:rPr lang="en-GB" sz="1200" kern="1200" dirty="0">
                <a:solidFill>
                  <a:schemeClr val="tx1"/>
                </a:solidFill>
                <a:latin typeface="+mn-lt"/>
                <a:ea typeface="+mn-ea"/>
                <a:cs typeface="+mn-cs"/>
              </a:rPr>
              <a:t>of art, craft and </a:t>
            </a:r>
            <a:r>
              <a:rPr lang="en-GB" sz="1200" kern="1200" dirty="0" smtClean="0">
                <a:solidFill>
                  <a:schemeClr val="tx1"/>
                </a:solidFill>
                <a:latin typeface="+mn-lt"/>
                <a:ea typeface="+mn-ea"/>
                <a:cs typeface="+mn-cs"/>
              </a:rPr>
              <a:t>design</a:t>
            </a:r>
            <a:r>
              <a:rPr lang="en-GB" sz="1200" kern="1200" baseline="0" dirty="0" smtClean="0">
                <a:solidFill>
                  <a:schemeClr val="tx1"/>
                </a:solidFill>
                <a:latin typeface="+mn-lt"/>
                <a:ea typeface="+mn-ea"/>
                <a:cs typeface="+mn-cs"/>
              </a:rPr>
              <a:t> AND D&amp;T,</a:t>
            </a:r>
            <a:r>
              <a:rPr lang="en-GB" sz="1200" kern="1200" dirty="0" smtClean="0">
                <a:solidFill>
                  <a:schemeClr val="tx1"/>
                </a:solidFill>
                <a:latin typeface="+mn-lt"/>
                <a:ea typeface="+mn-ea"/>
                <a:cs typeface="+mn-cs"/>
              </a:rPr>
              <a:t> as</a:t>
            </a:r>
            <a:r>
              <a:rPr lang="en-GB" sz="1200" kern="1200" baseline="0" dirty="0" smtClean="0">
                <a:solidFill>
                  <a:schemeClr val="tx1"/>
                </a:solidFill>
                <a:latin typeface="+mn-lt"/>
                <a:ea typeface="+mn-ea"/>
                <a:cs typeface="+mn-cs"/>
              </a:rPr>
              <a:t> well as </a:t>
            </a:r>
            <a:r>
              <a:rPr lang="en-GB" sz="1200" kern="1200" dirty="0" smtClean="0">
                <a:solidFill>
                  <a:schemeClr val="tx1"/>
                </a:solidFill>
                <a:latin typeface="+mn-lt"/>
                <a:ea typeface="+mn-ea"/>
                <a:cs typeface="+mn-cs"/>
              </a:rPr>
              <a:t>being complementary</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with </a:t>
            </a:r>
            <a:r>
              <a:rPr lang="en-GB" sz="1200" kern="1200" dirty="0">
                <a:solidFill>
                  <a:schemeClr val="tx1"/>
                </a:solidFill>
                <a:latin typeface="+mn-lt"/>
                <a:ea typeface="+mn-ea"/>
                <a:cs typeface="+mn-cs"/>
              </a:rPr>
              <a:t>each other and other subjects</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a:solidFill>
                  <a:schemeClr val="tx1"/>
                </a:solidFill>
                <a:latin typeface="+mn-lt"/>
                <a:ea typeface="+mn-ea"/>
                <a:cs typeface="+mn-cs"/>
              </a:rPr>
              <a:t>Michele </a:t>
            </a:r>
            <a:r>
              <a:rPr lang="en-GB" sz="1200" kern="1200" dirty="0" err="1">
                <a:solidFill>
                  <a:schemeClr val="tx1"/>
                </a:solidFill>
                <a:latin typeface="+mn-lt"/>
                <a:ea typeface="+mn-ea"/>
                <a:cs typeface="+mn-cs"/>
              </a:rPr>
              <a:t>Gregson</a:t>
            </a:r>
            <a:r>
              <a:rPr lang="en-GB" sz="1200" kern="1200" dirty="0">
                <a:solidFill>
                  <a:schemeClr val="tx1"/>
                </a:solidFill>
                <a:latin typeface="+mn-lt"/>
                <a:ea typeface="+mn-ea"/>
                <a:cs typeface="+mn-cs"/>
              </a:rPr>
              <a:t> – art</a:t>
            </a:r>
            <a:r>
              <a:rPr lang="en-GB" sz="1200" kern="1200" baseline="0" dirty="0">
                <a:solidFill>
                  <a:schemeClr val="tx1"/>
                </a:solidFill>
                <a:latin typeface="+mn-lt"/>
                <a:ea typeface="+mn-ea"/>
                <a:cs typeface="+mn-cs"/>
              </a:rPr>
              <a:t> and design and D&amp;T are a distinct </a:t>
            </a:r>
            <a:r>
              <a:rPr lang="en-GB" sz="1200" kern="1200" baseline="0" dirty="0" smtClean="0">
                <a:solidFill>
                  <a:schemeClr val="tx1"/>
                </a:solidFill>
                <a:latin typeface="+mn-lt"/>
                <a:ea typeface="+mn-ea"/>
                <a:cs typeface="+mn-cs"/>
              </a:rPr>
              <a:t>entitlement</a:t>
            </a:r>
            <a:endParaRPr lang="en-GB" sz="1200" kern="1200" dirty="0" smtClean="0">
              <a:solidFill>
                <a:schemeClr val="tx1"/>
              </a:solidFill>
              <a:latin typeface="+mn-lt"/>
              <a:ea typeface="+mn-ea"/>
              <a:cs typeface="+mn-cs"/>
            </a:endParaRPr>
          </a:p>
          <a:p>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After nearly ten years of </a:t>
            </a:r>
            <a:r>
              <a:rPr lang="en-GB" sz="1200" kern="1200" dirty="0" smtClean="0">
                <a:solidFill>
                  <a:schemeClr val="tx1"/>
                </a:solidFill>
                <a:latin typeface="+mn-lt"/>
                <a:ea typeface="+mn-ea"/>
                <a:cs typeface="+mn-cs"/>
              </a:rPr>
              <a:t>social mobility </a:t>
            </a:r>
            <a:r>
              <a:rPr lang="en-GB" sz="1200" kern="1200" dirty="0">
                <a:solidFill>
                  <a:schemeClr val="tx1"/>
                </a:solidFill>
                <a:latin typeface="+mn-lt"/>
                <a:ea typeface="+mn-ea"/>
                <a:cs typeface="+mn-cs"/>
              </a:rPr>
              <a:t>focussed policies, social inequalities have in fact widened. Dr Rachel Payne </a:t>
            </a:r>
            <a:r>
              <a:rPr lang="en-GB" sz="1200" kern="1200" dirty="0" smtClean="0">
                <a:solidFill>
                  <a:schemeClr val="tx1"/>
                </a:solidFill>
                <a:latin typeface="+mn-lt"/>
                <a:ea typeface="+mn-ea"/>
                <a:cs typeface="+mn-cs"/>
              </a:rPr>
              <a:t>argued </a:t>
            </a:r>
            <a:r>
              <a:rPr lang="en-GB" sz="1200" kern="1200" dirty="0">
                <a:solidFill>
                  <a:schemeClr val="tx1"/>
                </a:solidFill>
                <a:latin typeface="+mn-lt"/>
                <a:ea typeface="+mn-ea"/>
                <a:cs typeface="+mn-cs"/>
              </a:rPr>
              <a:t>that our subject can help reduce such inequalities and that access to art, craft &amp; design education is not an issue of social mobility, but of social justice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2020 – the start of our regular</a:t>
            </a:r>
            <a:r>
              <a:rPr lang="en-GB" sz="1200" kern="1200" baseline="0" dirty="0">
                <a:solidFill>
                  <a:schemeClr val="tx1"/>
                </a:solidFill>
                <a:latin typeface="+mn-lt"/>
                <a:ea typeface="+mn-ea"/>
                <a:cs typeface="+mn-cs"/>
              </a:rPr>
              <a:t> series – Therehold Concepts in art and </a:t>
            </a:r>
            <a:r>
              <a:rPr lang="en-GB" sz="1200" kern="1200" baseline="0" dirty="0" smtClean="0">
                <a:solidFill>
                  <a:schemeClr val="tx1"/>
                </a:solidFill>
                <a:latin typeface="+mn-lt"/>
                <a:ea typeface="+mn-ea"/>
                <a:cs typeface="+mn-cs"/>
              </a:rPr>
              <a:t>design – </a:t>
            </a:r>
            <a:r>
              <a:rPr lang="en-GB" sz="1200" kern="1200" baseline="0" dirty="0">
                <a:solidFill>
                  <a:schemeClr val="tx1"/>
                </a:solidFill>
                <a:latin typeface="+mn-lt"/>
                <a:ea typeface="+mn-ea"/>
                <a:cs typeface="+mn-cs"/>
              </a:rPr>
              <a:t>Chris Francis explores each threshold concept</a:t>
            </a:r>
            <a:r>
              <a:rPr lang="en-GB" sz="1200" kern="1200" baseline="0" dirty="0" smtClean="0">
                <a:solidFill>
                  <a:schemeClr val="tx1"/>
                </a:solidFill>
                <a:latin typeface="+mn-lt"/>
                <a:ea typeface="+mn-ea"/>
                <a:cs typeface="+mn-cs"/>
              </a:rPr>
              <a:t> , always in his </a:t>
            </a:r>
            <a:r>
              <a:rPr lang="en-GB" sz="1200" kern="1200" baseline="0" dirty="0">
                <a:solidFill>
                  <a:schemeClr val="tx1"/>
                </a:solidFill>
                <a:latin typeface="+mn-lt"/>
                <a:ea typeface="+mn-ea"/>
                <a:cs typeface="+mn-cs"/>
              </a:rPr>
              <a:t>creative and mischievous way </a:t>
            </a:r>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32</a:t>
            </a:fld>
            <a:endParaRPr lang="en-GB"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Unsurprisingly, the authors in this issue were commissioned to write their features before the Covid-19 outbreak, having responded to the issue’s proposed themes of art, environment and </a:t>
            </a:r>
            <a:r>
              <a:rPr lang="en-GB" sz="1200" kern="1200" dirty="0" smtClean="0">
                <a:solidFill>
                  <a:schemeClr val="tx1"/>
                </a:solidFill>
                <a:latin typeface="+mn-lt"/>
                <a:ea typeface="+mn-ea"/>
                <a:cs typeface="+mn-cs"/>
              </a:rPr>
              <a:t>sustainability.</a:t>
            </a:r>
            <a:r>
              <a:rPr lang="en-GB" sz="1200" kern="1200" baseline="0" dirty="0" smtClean="0">
                <a:solidFill>
                  <a:schemeClr val="tx1"/>
                </a:solidFill>
                <a:latin typeface="+mn-lt"/>
                <a:ea typeface="+mn-ea"/>
                <a:cs typeface="+mn-cs"/>
              </a:rPr>
              <a:t> Thank you for your writing and ALL your rewrites. This included Dr </a:t>
            </a:r>
            <a:r>
              <a:rPr lang="en-GB" sz="1200" kern="1200" baseline="0" dirty="0" err="1" smtClean="0">
                <a:solidFill>
                  <a:schemeClr val="tx1"/>
                </a:solidFill>
                <a:latin typeface="+mn-lt"/>
                <a:ea typeface="+mn-ea"/>
                <a:cs typeface="+mn-cs"/>
              </a:rPr>
              <a:t>Janina</a:t>
            </a:r>
            <a:r>
              <a:rPr lang="en-GB" sz="1200" kern="1200" baseline="0" dirty="0" smtClean="0">
                <a:solidFill>
                  <a:schemeClr val="tx1"/>
                </a:solidFill>
                <a:latin typeface="+mn-lt"/>
                <a:ea typeface="+mn-ea"/>
                <a:cs typeface="+mn-cs"/>
              </a:rPr>
              <a:t> Ramirez, our most recent patron</a:t>
            </a:r>
            <a:r>
              <a:rPr lang="en-GB" sz="1200" kern="1200" baseline="0" dirty="0" smtClean="0">
                <a:solidFill>
                  <a:schemeClr val="tx1"/>
                </a:solidFill>
                <a:latin typeface="+mn-lt"/>
                <a:ea typeface="+mn-ea"/>
                <a:cs typeface="+mn-cs"/>
              </a:rPr>
              <a:t> who has joined </a:t>
            </a:r>
            <a:r>
              <a:rPr lang="en-GB" sz="1200" kern="1200" baseline="0" dirty="0" smtClean="0">
                <a:solidFill>
                  <a:schemeClr val="tx1"/>
                </a:solidFill>
                <a:latin typeface="+mn-lt"/>
                <a:ea typeface="+mn-ea"/>
                <a:cs typeface="+mn-cs"/>
              </a:rPr>
              <a:t>our amazing</a:t>
            </a:r>
            <a:r>
              <a:rPr lang="en-GB" sz="1200" kern="1200" baseline="0" dirty="0" smtClean="0">
                <a:solidFill>
                  <a:schemeClr val="tx1"/>
                </a:solidFill>
                <a:latin typeface="+mn-lt"/>
                <a:ea typeface="+mn-ea"/>
                <a:cs typeface="+mn-cs"/>
              </a:rPr>
              <a:t> NSEAD family of patrons.</a:t>
            </a:r>
          </a:p>
          <a:p>
            <a:endParaRPr lang="en-GB" sz="1200" kern="1200" baseline="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BE33FE0-97A5-3947-BCE7-BE523A1D8FDF}" type="slidenum">
              <a:rPr lang="en-GB" smtClean="0"/>
              <a:pPr/>
              <a:t>33</a:t>
            </a:fld>
            <a:endParaRPr lang="en-GB"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aseline="0" dirty="0" smtClean="0"/>
              <a:t>By Sept 2020 everything had </a:t>
            </a:r>
            <a:r>
              <a:rPr lang="en-GB" baseline="0" dirty="0" smtClean="0"/>
              <a:t>changed. </a:t>
            </a:r>
            <a:r>
              <a:rPr lang="en-GB" baseline="0" dirty="0" smtClean="0"/>
              <a:t>We ere able to share our community responses to the pandemic – stories of resilience, of will, how </a:t>
            </a:r>
            <a:r>
              <a:rPr lang="en-GB" baseline="0" dirty="0" smtClean="0"/>
              <a:t>gallery </a:t>
            </a:r>
            <a:r>
              <a:rPr lang="en-GB" baseline="0" dirty="0" smtClean="0"/>
              <a:t>and museum learning departments had</a:t>
            </a:r>
            <a:r>
              <a:rPr lang="en-GB" baseline="0" dirty="0" smtClean="0"/>
              <a:t> (moved online, </a:t>
            </a:r>
            <a:r>
              <a:rPr lang="en-GB" baseline="0" dirty="0" smtClean="0"/>
              <a:t>how they along with schools were adapting to online and blended learning – how teachers were painting portraits of NHS staff and making PPE equipment. It includes an article on teacher and learner wellbeing which I’d encourage everyone to read. </a:t>
            </a:r>
          </a:p>
          <a:p>
            <a:endParaRPr lang="en-GB" baseline="0"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34</a:t>
            </a:fld>
            <a:endParaRPr lang="en-GB"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Then comes our birthday issue. Whilst this issue celebrates 10 years of AD, it also celebrates the artists and educators whose actions make our subject more inclusive – this issue, indeed every issue, shows the positive impact our subject has on individuals and communities everywhere. </a:t>
            </a:r>
          </a:p>
        </p:txBody>
      </p:sp>
      <p:sp>
        <p:nvSpPr>
          <p:cNvPr id="4" name="Slide Number Placeholder 3"/>
          <p:cNvSpPr>
            <a:spLocks noGrp="1"/>
          </p:cNvSpPr>
          <p:nvPr>
            <p:ph type="sldNum" sz="quarter" idx="10"/>
          </p:nvPr>
        </p:nvSpPr>
        <p:spPr/>
        <p:txBody>
          <a:bodyPr/>
          <a:lstStyle/>
          <a:p>
            <a:fld id="{0BE33FE0-97A5-3947-BCE7-BE523A1D8FDF}" type="slidenum">
              <a:rPr lang="en-GB" smtClean="0"/>
              <a:pPr/>
              <a:t>35</a:t>
            </a:fld>
            <a:endParaRPr lang="en-GB"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Before we end,</a:t>
            </a:r>
            <a:r>
              <a:rPr lang="en-GB" baseline="0" dirty="0" smtClean="0"/>
              <a:t> please bear with </a:t>
            </a:r>
            <a:r>
              <a:rPr lang="en-GB" baseline="0" dirty="0" smtClean="0"/>
              <a:t>me, </a:t>
            </a:r>
            <a:r>
              <a:rPr lang="en-GB" baseline="0" dirty="0" smtClean="0"/>
              <a:t>I want to give a brief shout out the our amazing back stage team – the brilliant designers at Steers </a:t>
            </a:r>
            <a:r>
              <a:rPr lang="en-GB" baseline="0" dirty="0" err="1" smtClean="0"/>
              <a:t>McGillan</a:t>
            </a:r>
            <a:r>
              <a:rPr lang="en-GB" baseline="0" dirty="0" smtClean="0"/>
              <a:t> Eves; Forum and Council for your ideas and themes, Helen Adkins for your excellent production and copy editing; NSEAD officers and staff for helping </a:t>
            </a:r>
            <a:r>
              <a:rPr lang="en-GB" baseline="0" dirty="0" smtClean="0"/>
              <a:t>with, well </a:t>
            </a:r>
            <a:r>
              <a:rPr lang="en-GB" baseline="0" dirty="0" smtClean="0"/>
              <a:t>everything…and John Bowden, who helped edit AD in the first few issues,</a:t>
            </a:r>
            <a:r>
              <a:rPr lang="en-GB" baseline="0" dirty="0" smtClean="0"/>
              <a:t> but who passed away very suddenly in 2012.</a:t>
            </a: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36</a:t>
            </a:fld>
            <a:endParaRPr lang="en-GB"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My last shout out is to the hundreds of authors,</a:t>
            </a:r>
            <a:r>
              <a:rPr lang="en-GB" baseline="0" dirty="0" smtClean="0"/>
              <a:t> who along with their day jobs, write for AD. Many are </a:t>
            </a:r>
            <a:r>
              <a:rPr lang="en-GB" baseline="0" dirty="0" smtClean="0"/>
              <a:t>authors are writing </a:t>
            </a:r>
            <a:r>
              <a:rPr lang="en-GB" baseline="0" dirty="0" smtClean="0"/>
              <a:t>for the very first time, all are taking the time to share their ideas, provocations and evidence, knowing that our amazing subject can and will change lives.</a:t>
            </a:r>
            <a:r>
              <a:rPr lang="en-GB" baseline="0" dirty="0" smtClean="0"/>
              <a:t> </a:t>
            </a: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37</a:t>
            </a:fld>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smtClean="0"/>
              <a:t>Thank you one and all. </a:t>
            </a: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38</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In issue</a:t>
            </a:r>
            <a:r>
              <a:rPr lang="en-GB" sz="1200" baseline="0" dirty="0" smtClean="0"/>
              <a:t> one…</a:t>
            </a:r>
          </a:p>
          <a:p>
            <a:endParaRPr lang="en-GB" sz="1200" dirty="0" smtClean="0"/>
          </a:p>
          <a:p>
            <a:r>
              <a:rPr lang="en-GB" sz="1200" dirty="0" smtClean="0"/>
              <a:t>Sir Christopher</a:t>
            </a:r>
            <a:r>
              <a:rPr lang="en-GB" sz="1200" baseline="0" dirty="0" smtClean="0"/>
              <a:t> </a:t>
            </a:r>
            <a:r>
              <a:rPr lang="en-GB" sz="1200" baseline="0" dirty="0" err="1" smtClean="0"/>
              <a:t>Frayling</a:t>
            </a:r>
            <a:r>
              <a:rPr lang="en-GB" sz="1200" baseline="0" dirty="0" smtClean="0"/>
              <a:t> mentioned that China was building </a:t>
            </a:r>
            <a:r>
              <a:rPr lang="en-GB" sz="1200" dirty="0" smtClean="0"/>
              <a:t>1200 </a:t>
            </a:r>
            <a:r>
              <a:rPr lang="en-GB" sz="1200" dirty="0"/>
              <a:t>art colleges </a:t>
            </a:r>
            <a:r>
              <a:rPr lang="en-GB" sz="1200" dirty="0" smtClean="0"/>
              <a:t>– whilst John</a:t>
            </a:r>
            <a:r>
              <a:rPr lang="en-GB" sz="1200" baseline="0" dirty="0" smtClean="0"/>
              <a:t> Steers mentioned the </a:t>
            </a:r>
            <a:r>
              <a:rPr lang="en-GB" sz="1200" baseline="0" dirty="0" err="1" smtClean="0"/>
              <a:t>Ebacc</a:t>
            </a:r>
            <a:r>
              <a:rPr lang="en-GB" sz="1200" baseline="0" dirty="0" smtClean="0"/>
              <a:t> - </a:t>
            </a:r>
            <a:r>
              <a:rPr lang="en-GB" sz="1200" baseline="0" dirty="0" smtClean="0"/>
              <a:t>a performance measure that excluded arts subjects.</a:t>
            </a:r>
            <a:r>
              <a:rPr lang="en-GB" sz="1200" baseline="0" dirty="0" smtClean="0"/>
              <a:t> </a:t>
            </a:r>
            <a:endParaRPr lang="en-GB" sz="1200"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smtClean="0"/>
              <a:t>We needed</a:t>
            </a:r>
            <a:r>
              <a:rPr lang="en-GB" sz="1200" baseline="0" dirty="0" smtClean="0"/>
              <a:t> advocacy and we needed it in spades: </a:t>
            </a:r>
            <a:r>
              <a:rPr lang="en-GB" sz="1200" dirty="0" smtClean="0"/>
              <a:t>Rosy </a:t>
            </a:r>
            <a:r>
              <a:rPr lang="en-GB" sz="1200" dirty="0" err="1"/>
              <a:t>Greenlees</a:t>
            </a:r>
            <a:r>
              <a:rPr lang="en-GB" sz="1200" dirty="0"/>
              <a:t>, exec director and Katy Bevan, learning manager at the Crafts </a:t>
            </a:r>
            <a:r>
              <a:rPr lang="en-GB" sz="1200" dirty="0" smtClean="0"/>
              <a:t>Council examined the importance of teaching,</a:t>
            </a:r>
            <a:r>
              <a:rPr lang="en-GB" sz="1200" dirty="0" smtClean="0"/>
              <a:t> Ian Middleton, then HMI for art and design, </a:t>
            </a:r>
            <a:r>
              <a:rPr lang="en-GB" sz="1200" dirty="0" smtClean="0"/>
              <a:t>the importance</a:t>
            </a:r>
            <a:r>
              <a:rPr lang="en-GB" sz="1200" baseline="0" dirty="0" smtClean="0"/>
              <a:t> of looking.</a:t>
            </a:r>
            <a:r>
              <a:rPr lang="en-GB" sz="1200" baseline="0" dirty="0" smtClean="0"/>
              <a:t> </a:t>
            </a:r>
            <a:endParaRPr lang="en-GB" sz="1200" dirty="0" smtClean="0"/>
          </a:p>
        </p:txBody>
      </p:sp>
      <p:sp>
        <p:nvSpPr>
          <p:cNvPr id="4" name="Slide Number Placeholder 3"/>
          <p:cNvSpPr>
            <a:spLocks noGrp="1"/>
          </p:cNvSpPr>
          <p:nvPr>
            <p:ph type="sldNum" sz="quarter" idx="10"/>
          </p:nvPr>
        </p:nvSpPr>
        <p:spPr/>
        <p:txBody>
          <a:bodyPr/>
          <a:lstStyle/>
          <a:p>
            <a:fld id="{0BE33FE0-97A5-3947-BCE7-BE523A1D8FDF}"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In issue 3 Simon</a:t>
            </a:r>
            <a:r>
              <a:rPr lang="en-GB" baseline="0" dirty="0" smtClean="0"/>
              <a:t> </a:t>
            </a:r>
            <a:r>
              <a:rPr lang="en-GB" baseline="0" dirty="0" err="1" smtClean="0"/>
              <a:t>Olding</a:t>
            </a:r>
            <a:r>
              <a:rPr lang="en-GB" baseline="0" dirty="0" smtClean="0"/>
              <a:t> </a:t>
            </a:r>
            <a:r>
              <a:rPr lang="en-GB" baseline="0" dirty="0" smtClean="0"/>
              <a:t>and our patron </a:t>
            </a:r>
            <a:r>
              <a:rPr lang="en-GB" baseline="0" dirty="0" smtClean="0"/>
              <a:t>Magdalene </a:t>
            </a:r>
            <a:r>
              <a:rPr lang="en-GB" baseline="0" dirty="0" err="1" smtClean="0"/>
              <a:t>Odundo</a:t>
            </a:r>
            <a:r>
              <a:rPr lang="en-GB" baseline="0" dirty="0" smtClean="0"/>
              <a:t> </a:t>
            </a:r>
            <a:r>
              <a:rPr lang="en-GB" baseline="0" dirty="0" smtClean="0"/>
              <a:t>continued to explore the value of making </a:t>
            </a:r>
            <a:r>
              <a:rPr lang="en-GB" baseline="0" dirty="0"/>
              <a:t>– while </a:t>
            </a:r>
            <a:r>
              <a:rPr lang="en-GB" baseline="0" dirty="0" err="1"/>
              <a:t>Ged</a:t>
            </a:r>
            <a:r>
              <a:rPr lang="en-GB" baseline="0" dirty="0"/>
              <a:t> </a:t>
            </a:r>
            <a:r>
              <a:rPr lang="en-GB" baseline="0" dirty="0" err="1"/>
              <a:t>Gast</a:t>
            </a:r>
            <a:r>
              <a:rPr lang="en-GB" baseline="0" dirty="0"/>
              <a:t> reminded us of the importance of</a:t>
            </a:r>
            <a:r>
              <a:rPr lang="en-GB" baseline="0" dirty="0" smtClean="0"/>
              <a:t> The </a:t>
            </a:r>
            <a:r>
              <a:rPr lang="en-GB" baseline="0" dirty="0"/>
              <a:t>D </a:t>
            </a:r>
            <a:r>
              <a:rPr lang="en-GB" baseline="0" dirty="0" smtClean="0"/>
              <a:t>word, the D word for design </a:t>
            </a:r>
          </a:p>
          <a:p>
            <a:endParaRPr lang="en-GB"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Dr John </a:t>
            </a:r>
            <a:r>
              <a:rPr lang="en-GB" baseline="0" dirty="0"/>
              <a:t>Steers retires (after 30 years</a:t>
            </a:r>
            <a:r>
              <a:rPr lang="en-GB" baseline="0" dirty="0" smtClean="0"/>
              <a:t>), but not before sharing and reminding</a:t>
            </a:r>
            <a:r>
              <a:rPr lang="en-GB" baseline="0" dirty="0" smtClean="0"/>
              <a:t> us </a:t>
            </a:r>
            <a:r>
              <a:rPr lang="en-GB" baseline="0" dirty="0" smtClean="0"/>
              <a:t>of the need to have a national and international voice, to influence policy and practice. </a:t>
            </a: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….and every single AD </a:t>
            </a:r>
            <a:r>
              <a:rPr lang="en-GB" baseline="0" dirty="0" smtClean="0"/>
              <a:t>helps us to do just </a:t>
            </a:r>
            <a:r>
              <a:rPr lang="en-GB" baseline="0" dirty="0" smtClean="0"/>
              <a:t>that. Every issue includes a wide </a:t>
            </a:r>
            <a:r>
              <a:rPr lang="en-GB" baseline="0" dirty="0" smtClean="0"/>
              <a:t>range of voices, evidence and definitions of best practice. Teachers, HMIs, heads, head of art…</a:t>
            </a:r>
            <a:r>
              <a:rPr lang="en-GB" baseline="0" dirty="0" smtClean="0"/>
              <a:t>  </a:t>
            </a:r>
            <a:r>
              <a:rPr lang="en-GB" baseline="0" dirty="0" smtClean="0"/>
              <a:t>all </a:t>
            </a:r>
            <a:r>
              <a:rPr lang="en-GB" baseline="0" dirty="0" smtClean="0"/>
              <a:t>sharing </a:t>
            </a:r>
            <a:r>
              <a:rPr lang="en-GB" baseline="0" dirty="0" smtClean="0"/>
              <a:t>the positive impact of our subject in their settings. </a:t>
            </a:r>
          </a:p>
        </p:txBody>
      </p:sp>
      <p:sp>
        <p:nvSpPr>
          <p:cNvPr id="4" name="Slide Number Placeholder 3"/>
          <p:cNvSpPr>
            <a:spLocks noGrp="1"/>
          </p:cNvSpPr>
          <p:nvPr>
            <p:ph type="sldNum" sz="quarter" idx="10"/>
          </p:nvPr>
        </p:nvSpPr>
        <p:spPr/>
        <p:txBody>
          <a:bodyPr/>
          <a:lstStyle/>
          <a:p>
            <a:fld id="{0BE33FE0-97A5-3947-BCE7-BE523A1D8FDF}"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We regularly share our </a:t>
            </a:r>
            <a:r>
              <a:rPr lang="en-GB" baseline="0" dirty="0" smtClean="0"/>
              <a:t>patrons’ </a:t>
            </a:r>
            <a:r>
              <a:rPr lang="en-GB" baseline="0" dirty="0" smtClean="0"/>
              <a:t>views, here Sir John and Lady Frances Sorrell, shared the early seeds of an idea for The Saturday Art Clubs. Lesley Butterworth, celebrated the Artist teacher Scheme –</a:t>
            </a:r>
            <a:r>
              <a:rPr lang="en-GB" baseline="0" dirty="0" smtClean="0"/>
              <a:t> first formed by </a:t>
            </a:r>
            <a:r>
              <a:rPr lang="en-GB" baseline="0" dirty="0" smtClean="0"/>
              <a:t>NSEAD and now firmly rooted into many </a:t>
            </a:r>
            <a:r>
              <a:rPr lang="en-GB" baseline="0" dirty="0" err="1" smtClean="0"/>
              <a:t>HEIs</a:t>
            </a:r>
            <a:r>
              <a:rPr lang="en-GB" baseline="0" dirty="0" smtClean="0"/>
              <a:t>. </a:t>
            </a:r>
          </a:p>
          <a:p>
            <a:endParaRPr lang="en-GB" baseline="0" dirty="0"/>
          </a:p>
          <a:p>
            <a:endParaRPr lang="en-GB"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0BE33FE0-97A5-3947-BCE7-BE523A1D8FDF}"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p>
        </p:txBody>
      </p:sp>
      <p:sp>
        <p:nvSpPr>
          <p:cNvPr id="4" name="Date Placeholder 3"/>
          <p:cNvSpPr>
            <a:spLocks noGrp="1"/>
          </p:cNvSpPr>
          <p:nvPr>
            <p:ph type="dt" sz="half" idx="10"/>
          </p:nvPr>
        </p:nvSpPr>
        <p:spPr/>
        <p:txBody>
          <a:bodyPr/>
          <a:lstStyle/>
          <a:p>
            <a:fld id="{9AA299F3-B786-4D44-A10B-1EB64410C7FA}" type="datetimeFigureOut">
              <a:rPr lang="en-GB" smtClean="0"/>
              <a:pPr/>
              <a:t>3/10/21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B1E99CA-5515-404C-88EC-DEA5B6E8A53F}"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9AA299F3-B786-4D44-A10B-1EB64410C7FA}" type="datetimeFigureOut">
              <a:rPr lang="en-GB" smtClean="0"/>
              <a:pPr/>
              <a:t>3/10/21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B1E99CA-5515-404C-88EC-DEA5B6E8A53F}"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9AA299F3-B786-4D44-A10B-1EB64410C7FA}" type="datetimeFigureOut">
              <a:rPr lang="en-GB" smtClean="0"/>
              <a:pPr/>
              <a:t>3/10/21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B1E99CA-5515-404C-88EC-DEA5B6E8A53F}"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9AA299F3-B786-4D44-A10B-1EB64410C7FA}" type="datetimeFigureOut">
              <a:rPr lang="en-GB" smtClean="0"/>
              <a:pPr/>
              <a:t>3/10/21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B1E99CA-5515-404C-88EC-DEA5B6E8A53F}"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AA299F3-B786-4D44-A10B-1EB64410C7FA}" type="datetimeFigureOut">
              <a:rPr lang="en-GB" smtClean="0"/>
              <a:pPr/>
              <a:t>3/10/21</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B1E99CA-5515-404C-88EC-DEA5B6E8A53F}"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9AA299F3-B786-4D44-A10B-1EB64410C7FA}" type="datetimeFigureOut">
              <a:rPr lang="en-GB" smtClean="0"/>
              <a:pPr/>
              <a:t>3/10/21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B1E99CA-5515-404C-88EC-DEA5B6E8A53F}"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9AA299F3-B786-4D44-A10B-1EB64410C7FA}" type="datetimeFigureOut">
              <a:rPr lang="en-GB" smtClean="0"/>
              <a:pPr/>
              <a:t>3/10/21</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B1E99CA-5515-404C-88EC-DEA5B6E8A53F}"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9AA299F3-B786-4D44-A10B-1EB64410C7FA}" type="datetimeFigureOut">
              <a:rPr lang="en-GB" smtClean="0"/>
              <a:pPr/>
              <a:t>3/10/21</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B1E99CA-5515-404C-88EC-DEA5B6E8A53F}"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A299F3-B786-4D44-A10B-1EB64410C7FA}" type="datetimeFigureOut">
              <a:rPr lang="en-GB" smtClean="0"/>
              <a:pPr/>
              <a:t>3/10/21</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B1E99CA-5515-404C-88EC-DEA5B6E8A53F}"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AA299F3-B786-4D44-A10B-1EB64410C7FA}" type="datetimeFigureOut">
              <a:rPr lang="en-GB" smtClean="0"/>
              <a:pPr/>
              <a:t>3/10/21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B1E99CA-5515-404C-88EC-DEA5B6E8A53F}"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AA299F3-B786-4D44-A10B-1EB64410C7FA}" type="datetimeFigureOut">
              <a:rPr lang="en-GB" smtClean="0"/>
              <a:pPr/>
              <a:t>3/10/21</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B1E99CA-5515-404C-88EC-DEA5B6E8A53F}"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A2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299F3-B786-4D44-A10B-1EB64410C7FA}" type="datetimeFigureOut">
              <a:rPr lang="en-GB" smtClean="0"/>
              <a:pPr/>
              <a:t>3/10/21</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1E99CA-5515-404C-88EC-DEA5B6E8A53F}" type="slidenum">
              <a:rPr lang="en-GB" smtClean="0"/>
              <a:pPr/>
              <a:t>‹#›</a:t>
            </a:fld>
            <a:endParaRPr lang="en-GB"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png"/><Relationship Id="rId7" Type="http://schemas.openxmlformats.org/officeDocument/2006/relationships/image" Target="../media/image95.png"/><Relationship Id="rId8" Type="http://schemas.openxmlformats.org/officeDocument/2006/relationships/image" Target="../media/image96.png"/><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image" Target="../media/image99.png"/><Relationship Id="rId6" Type="http://schemas.openxmlformats.org/officeDocument/2006/relationships/image" Target="../media/image100.png"/><Relationship Id="rId7" Type="http://schemas.openxmlformats.org/officeDocument/2006/relationships/image" Target="../media/image101.png"/><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4" Type="http://schemas.openxmlformats.org/officeDocument/2006/relationships/image" Target="../media/image113.png"/><Relationship Id="rId5" Type="http://schemas.openxmlformats.org/officeDocument/2006/relationships/image" Target="../media/image114.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png"/><Relationship Id="rId9" Type="http://schemas.openxmlformats.org/officeDocument/2006/relationships/image" Target="../media/image121.png"/><Relationship Id="rId10" Type="http://schemas.openxmlformats.org/officeDocument/2006/relationships/image" Target="../media/image122.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36.png"/><Relationship Id="rId6" Type="http://schemas.openxmlformats.org/officeDocument/2006/relationships/image" Target="../media/image137.png"/><Relationship Id="rId7" Type="http://schemas.openxmlformats.org/officeDocument/2006/relationships/image" Target="../media/image138.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39.png"/><Relationship Id="rId4" Type="http://schemas.openxmlformats.org/officeDocument/2006/relationships/image" Target="../media/image140.png"/><Relationship Id="rId5" Type="http://schemas.openxmlformats.org/officeDocument/2006/relationships/image" Target="../media/image141.png"/><Relationship Id="rId6" Type="http://schemas.openxmlformats.org/officeDocument/2006/relationships/image" Target="../media/image142.png"/><Relationship Id="rId7"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99287"/>
            <a:ext cx="8644284" cy="1718733"/>
          </a:xfrm>
        </p:spPr>
        <p:txBody>
          <a:bodyPr>
            <a:normAutofit fontScale="90000"/>
          </a:bodyPr>
          <a:lstStyle/>
          <a:p>
            <a:r>
              <a:rPr lang="en-GB" sz="3200" dirty="0">
                <a:solidFill>
                  <a:srgbClr val="CF0C74"/>
                </a:solidFill>
                <a:cs typeface="Lucida Sans"/>
              </a:rPr>
              <a:t>AD magazine and posters: 10 years, 30 issues </a:t>
            </a:r>
            <a:r>
              <a:rPr lang="en-GB" sz="3200" dirty="0">
                <a:cs typeface="Lucida Sans"/>
              </a:rPr>
              <a:t/>
            </a:r>
            <a:br>
              <a:rPr lang="en-GB" sz="3200" dirty="0">
                <a:cs typeface="Lucida Sans"/>
              </a:rPr>
            </a:br>
            <a:r>
              <a:rPr lang="en-GB" sz="2800" dirty="0">
                <a:solidFill>
                  <a:srgbClr val="2EA49D"/>
                </a:solidFill>
                <a:cs typeface="Lucida Sans"/>
              </a:rPr>
              <a:t>Your collective achievement: Inspiration –  actions  – change</a:t>
            </a:r>
            <a:r>
              <a:rPr lang="en-GB" sz="2400" dirty="0">
                <a:cs typeface="Lucida Sans"/>
              </a:rPr>
              <a:t/>
            </a:r>
            <a:br>
              <a:rPr lang="en-GB" sz="2400" dirty="0">
                <a:cs typeface="Lucida Sans"/>
              </a:rPr>
            </a:br>
            <a:endParaRPr lang="en-GB" sz="2400" dirty="0">
              <a:solidFill>
                <a:srgbClr val="01A092"/>
              </a:solidFill>
              <a:cs typeface="Lucida Sans"/>
            </a:endParaRPr>
          </a:p>
        </p:txBody>
      </p:sp>
      <p:sp>
        <p:nvSpPr>
          <p:cNvPr id="10" name="TextBox 9"/>
          <p:cNvSpPr txBox="1"/>
          <p:nvPr/>
        </p:nvSpPr>
        <p:spPr>
          <a:xfrm rot="10800000" flipV="1">
            <a:off x="0" y="6079960"/>
            <a:ext cx="1316294" cy="707886"/>
          </a:xfrm>
          <a:prstGeom prst="rect">
            <a:avLst/>
          </a:prstGeom>
          <a:noFill/>
        </p:spPr>
        <p:txBody>
          <a:bodyPr wrap="square" rtlCol="0">
            <a:spAutoFit/>
          </a:bodyPr>
          <a:lstStyle/>
          <a:p>
            <a:r>
              <a:rPr lang="en-GB" sz="4000" dirty="0"/>
              <a:t>2011</a:t>
            </a:r>
          </a:p>
        </p:txBody>
      </p:sp>
      <p:sp>
        <p:nvSpPr>
          <p:cNvPr id="11" name="TextBox 10"/>
          <p:cNvSpPr txBox="1"/>
          <p:nvPr/>
        </p:nvSpPr>
        <p:spPr>
          <a:xfrm rot="10800000" flipV="1">
            <a:off x="7992533" y="6092660"/>
            <a:ext cx="1998133" cy="707886"/>
          </a:xfrm>
          <a:prstGeom prst="rect">
            <a:avLst/>
          </a:prstGeom>
          <a:noFill/>
        </p:spPr>
        <p:txBody>
          <a:bodyPr wrap="square" rtlCol="0">
            <a:spAutoFit/>
          </a:bodyPr>
          <a:lstStyle/>
          <a:p>
            <a:r>
              <a:rPr lang="en-GB" sz="4000" dirty="0"/>
              <a:t>2021</a:t>
            </a:r>
          </a:p>
        </p:txBody>
      </p:sp>
      <p:cxnSp>
        <p:nvCxnSpPr>
          <p:cNvPr id="12" name="Straight Connector 11"/>
          <p:cNvCxnSpPr/>
          <p:nvPr/>
        </p:nvCxnSpPr>
        <p:spPr>
          <a:xfrm flipV="1">
            <a:off x="-1" y="6079959"/>
            <a:ext cx="9144001" cy="15877"/>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295399"/>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23" name="Picture 22" descr="Screen Shot 2021-02-19 at 11.46.28.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724142" y="4048575"/>
            <a:ext cx="1611010" cy="2016094"/>
          </a:xfrm>
          <a:prstGeom prst="rect">
            <a:avLst/>
          </a:prstGeom>
        </p:spPr>
      </p:pic>
      <p:pic>
        <p:nvPicPr>
          <p:cNvPr id="22" name="Picture 21" descr="Screen Shot 2021-02-19 at 11.37.42.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3724142" y="1744134"/>
            <a:ext cx="1573047" cy="2089980"/>
          </a:xfrm>
          <a:prstGeom prst="rect">
            <a:avLst/>
          </a:prstGeom>
        </p:spPr>
      </p:pic>
      <p:pic>
        <p:nvPicPr>
          <p:cNvPr id="17" name="Picture 16" descr="Screen Shot 2021-02-19 at 09.43.04.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316295" y="1850589"/>
            <a:ext cx="1570291" cy="1983525"/>
          </a:xfrm>
          <a:prstGeom prst="rect">
            <a:avLst/>
          </a:prstGeom>
        </p:spPr>
      </p:pic>
      <p:pic>
        <p:nvPicPr>
          <p:cNvPr id="18" name="Picture 17" descr="NS338 AD Poster 03.pdf"/>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125858" y="1818020"/>
            <a:ext cx="1573046" cy="1983525"/>
          </a:xfrm>
          <a:prstGeom prst="rect">
            <a:avLst/>
          </a:prstGeom>
        </p:spPr>
      </p:pic>
      <p:pic>
        <p:nvPicPr>
          <p:cNvPr id="19" name="Picture 18" descr="Screen Shot 2021-02-19 at 09.47.23.png"/>
          <p:cNvPicPr>
            <a:picLocks noChangeAspect="1"/>
          </p:cNvPicPr>
          <p:nvPr/>
        </p:nvPicPr>
        <p:blipFill>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125858" y="4068443"/>
            <a:ext cx="1574801" cy="1996226"/>
          </a:xfrm>
          <a:prstGeom prst="rect">
            <a:avLst/>
          </a:prstGeom>
        </p:spPr>
      </p:pic>
      <p:pic>
        <p:nvPicPr>
          <p:cNvPr id="13" name="Picture 12" descr="Screen Shot 2021-03-01 at 12.41.32.png"/>
          <p:cNvPicPr>
            <a:picLocks noChangeAspect="1"/>
          </p:cNvPicPr>
          <p:nvPr/>
        </p:nvPicPr>
        <p:blipFill>
          <a:blip r:embed="rId8"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316295" y="4068443"/>
            <a:ext cx="1562944" cy="19835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#6</a:t>
            </a:r>
            <a:br>
              <a:rPr lang="en-GB" sz="3200" dirty="0">
                <a:solidFill>
                  <a:srgbClr val="CF0C74"/>
                </a:solidFill>
                <a:cs typeface="Lucida Sans"/>
              </a:rPr>
            </a:br>
            <a:r>
              <a:rPr lang="en-GB" sz="3200" dirty="0">
                <a:solidFill>
                  <a:srgbClr val="E5E136"/>
                </a:solidFill>
                <a:cs typeface="Lucida Sans"/>
              </a:rPr>
              <a:t>Voices for equity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24823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508000" y="6095836"/>
            <a:ext cx="1316294" cy="707886"/>
          </a:xfrm>
          <a:prstGeom prst="rect">
            <a:avLst/>
          </a:prstGeom>
          <a:noFill/>
        </p:spPr>
        <p:txBody>
          <a:bodyPr wrap="square" rtlCol="0">
            <a:spAutoFit/>
          </a:bodyPr>
          <a:lstStyle/>
          <a:p>
            <a:r>
              <a:rPr lang="en-GB" sz="4000" dirty="0"/>
              <a:t>2013</a:t>
            </a:r>
          </a:p>
        </p:txBody>
      </p:sp>
      <p:cxnSp>
        <p:nvCxnSpPr>
          <p:cNvPr id="19" name="Straight Connector 18"/>
          <p:cNvCxnSpPr/>
          <p:nvPr/>
        </p:nvCxnSpPr>
        <p:spPr>
          <a:xfrm rot="5400000">
            <a:off x="483320" y="4759625"/>
            <a:ext cx="267719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creen Shot 2021-02-19 at 18.18.31.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5716" y="1086909"/>
            <a:ext cx="1839201" cy="2334121"/>
          </a:xfrm>
          <a:prstGeom prst="rect">
            <a:avLst/>
          </a:prstGeom>
        </p:spPr>
      </p:pic>
      <p:sp>
        <p:nvSpPr>
          <p:cNvPr id="8" name="TextBox 7"/>
          <p:cNvSpPr txBox="1"/>
          <p:nvPr/>
        </p:nvSpPr>
        <p:spPr>
          <a:xfrm>
            <a:off x="5801784" y="1374802"/>
            <a:ext cx="2719916" cy="4216539"/>
          </a:xfrm>
          <a:prstGeom prst="rect">
            <a:avLst/>
          </a:prstGeom>
          <a:noFill/>
        </p:spPr>
        <p:txBody>
          <a:bodyPr wrap="square" rtlCol="0">
            <a:spAutoFit/>
          </a:bodyPr>
          <a:lstStyle/>
          <a:p>
            <a:r>
              <a:rPr lang="en-GB" dirty="0" err="1"/>
              <a:t>Sokari</a:t>
            </a:r>
            <a:r>
              <a:rPr lang="en-GB" dirty="0"/>
              <a:t> Douglas Camp</a:t>
            </a:r>
          </a:p>
          <a:p>
            <a:endParaRPr lang="en-GB" sz="1400" dirty="0"/>
          </a:p>
          <a:p>
            <a:r>
              <a:rPr lang="en-GB" i="1" dirty="0"/>
              <a:t>All the world is now richer</a:t>
            </a:r>
            <a:r>
              <a:rPr lang="en-GB" dirty="0"/>
              <a:t> </a:t>
            </a:r>
            <a:r>
              <a:rPr lang="en-GB" sz="1400" dirty="0"/>
              <a:t>Exhibited in Westminster – </a:t>
            </a:r>
          </a:p>
          <a:p>
            <a:endParaRPr lang="en-GB" sz="1400" dirty="0"/>
          </a:p>
          <a:p>
            <a:endParaRPr lang="en-GB" sz="1400" dirty="0"/>
          </a:p>
          <a:p>
            <a:r>
              <a:rPr lang="en-GB" sz="1600" i="1" dirty="0">
                <a:solidFill>
                  <a:srgbClr val="CCFFCC"/>
                </a:solidFill>
              </a:rPr>
              <a:t>‘</a:t>
            </a:r>
            <a:r>
              <a:rPr lang="en-GB" i="1" dirty="0">
                <a:solidFill>
                  <a:srgbClr val="CCFFCC"/>
                </a:solidFill>
              </a:rPr>
              <a:t>….you need to remind the world that people of black heritage were used as building blocks for cities like the city of London, Bristol and Liverpool. The greatness of England is an echo of these people’s suffering.’</a:t>
            </a:r>
          </a:p>
          <a:p>
            <a:endParaRPr lang="en-GB" sz="1400" dirty="0"/>
          </a:p>
        </p:txBody>
      </p:sp>
      <p:pic>
        <p:nvPicPr>
          <p:cNvPr id="10" name="Picture 9" descr="All the World is Now Richer 2.jp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365081" y="3886551"/>
            <a:ext cx="3053586" cy="2104899"/>
          </a:xfrm>
          <a:prstGeom prst="rect">
            <a:avLst/>
          </a:prstGeom>
        </p:spPr>
      </p:pic>
      <p:pic>
        <p:nvPicPr>
          <p:cNvPr id="14" name="Picture 13" descr="Screen Shot 2021-02-20 at 11.52.58.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365081" y="1374802"/>
            <a:ext cx="3072871" cy="242595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#6</a:t>
            </a:r>
            <a:br>
              <a:rPr lang="en-GB" sz="3200" dirty="0">
                <a:solidFill>
                  <a:srgbClr val="CF0C74"/>
                </a:solidFill>
                <a:cs typeface="Lucida Sans"/>
              </a:rPr>
            </a:br>
            <a:r>
              <a:rPr lang="en-GB" sz="3200" dirty="0">
                <a:solidFill>
                  <a:srgbClr val="CF0C74"/>
                </a:solidFill>
                <a:cs typeface="Lucida Sans"/>
              </a:rPr>
              <a:t>Voices </a:t>
            </a:r>
            <a:r>
              <a:rPr lang="en-GB" sz="3200" dirty="0">
                <a:solidFill>
                  <a:schemeClr val="tx2">
                    <a:lumMod val="75000"/>
                  </a:schemeClr>
                </a:solidFill>
                <a:cs typeface="Lucida Sans"/>
              </a:rPr>
              <a:t>for our subject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24823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508000" y="6095836"/>
            <a:ext cx="1316294" cy="707886"/>
          </a:xfrm>
          <a:prstGeom prst="rect">
            <a:avLst/>
          </a:prstGeom>
          <a:noFill/>
        </p:spPr>
        <p:txBody>
          <a:bodyPr wrap="square" rtlCol="0">
            <a:spAutoFit/>
          </a:bodyPr>
          <a:lstStyle/>
          <a:p>
            <a:r>
              <a:rPr lang="en-GB" sz="4000" dirty="0"/>
              <a:t>2013</a:t>
            </a:r>
          </a:p>
        </p:txBody>
      </p:sp>
      <p:cxnSp>
        <p:nvCxnSpPr>
          <p:cNvPr id="19" name="Straight Connector 18"/>
          <p:cNvCxnSpPr/>
          <p:nvPr/>
        </p:nvCxnSpPr>
        <p:spPr>
          <a:xfrm rot="5400000">
            <a:off x="483320" y="4759625"/>
            <a:ext cx="267719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creen Shot 2021-02-19 at 18.18.31.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5716" y="1086909"/>
            <a:ext cx="1839201" cy="2334121"/>
          </a:xfrm>
          <a:prstGeom prst="rect">
            <a:avLst/>
          </a:prstGeom>
        </p:spPr>
      </p:pic>
      <p:sp>
        <p:nvSpPr>
          <p:cNvPr id="8" name="TextBox 7"/>
          <p:cNvSpPr txBox="1"/>
          <p:nvPr/>
        </p:nvSpPr>
        <p:spPr>
          <a:xfrm>
            <a:off x="4711700" y="2287876"/>
            <a:ext cx="3594100" cy="2554546"/>
          </a:xfrm>
          <a:prstGeom prst="rect">
            <a:avLst/>
          </a:prstGeom>
          <a:noFill/>
        </p:spPr>
        <p:txBody>
          <a:bodyPr wrap="square" rtlCol="0">
            <a:spAutoFit/>
          </a:bodyPr>
          <a:lstStyle/>
          <a:p>
            <a:r>
              <a:rPr lang="en-GB" sz="1400" dirty="0">
                <a:solidFill>
                  <a:srgbClr val="CF0872"/>
                </a:solidFill>
              </a:rPr>
              <a:t>Sharon Hodgson MP, Chair of the APPG for Art, Craft and Design in Education</a:t>
            </a:r>
          </a:p>
          <a:p>
            <a:endParaRPr lang="en-GB" sz="1400" dirty="0"/>
          </a:p>
          <a:p>
            <a:r>
              <a:rPr lang="en-GB" sz="1600" i="1" dirty="0"/>
              <a:t>‘He (Nick Gibb) </a:t>
            </a:r>
            <a:r>
              <a:rPr lang="en-GB" sz="1600" i="1" dirty="0">
                <a:solidFill>
                  <a:srgbClr val="FFFF00"/>
                </a:solidFill>
              </a:rPr>
              <a:t>expects the number of art teachers in schools to decrease by between one and </a:t>
            </a:r>
            <a:r>
              <a:rPr lang="en-GB" sz="1600" i="1" dirty="0">
                <a:solidFill>
                  <a:srgbClr val="D23A8B"/>
                </a:solidFill>
              </a:rPr>
              <a:t>two hundred </a:t>
            </a:r>
            <a:r>
              <a:rPr lang="en-GB" sz="1600" i="1" dirty="0">
                <a:solidFill>
                  <a:srgbClr val="FFFF00"/>
                </a:solidFill>
              </a:rPr>
              <a:t>a year</a:t>
            </a:r>
            <a:r>
              <a:rPr lang="en-GB" sz="1600" i="1" dirty="0"/>
              <a:t>.</a:t>
            </a:r>
            <a:r>
              <a:rPr lang="en-GB" sz="1400" dirty="0"/>
              <a:t>’</a:t>
            </a:r>
          </a:p>
          <a:p>
            <a:endParaRPr lang="en-GB" sz="1400" dirty="0"/>
          </a:p>
          <a:p>
            <a:endParaRPr lang="en-GB" sz="1400" dirty="0"/>
          </a:p>
          <a:p>
            <a:endParaRPr lang="en-GB" sz="1400" dirty="0"/>
          </a:p>
          <a:p>
            <a:endParaRPr lang="en-GB" sz="1400" dirty="0"/>
          </a:p>
          <a:p>
            <a:endParaRPr lang="en-GB" sz="1400" dirty="0"/>
          </a:p>
        </p:txBody>
      </p:sp>
      <p:pic>
        <p:nvPicPr>
          <p:cNvPr id="13" name="Picture 12" descr="Screen Shot 2021-02-20 at 11.58.38.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5716" y="3545498"/>
            <a:ext cx="4022646" cy="2349337"/>
          </a:xfrm>
          <a:prstGeom prst="rect">
            <a:avLst/>
          </a:prstGeom>
        </p:spPr>
      </p:pic>
      <p:sp>
        <p:nvSpPr>
          <p:cNvPr id="10" name="Rectangle 9"/>
          <p:cNvSpPr/>
          <p:nvPr/>
        </p:nvSpPr>
        <p:spPr>
          <a:xfrm>
            <a:off x="4711700" y="1210658"/>
            <a:ext cx="3594100" cy="1077218"/>
          </a:xfrm>
          <a:prstGeom prst="rect">
            <a:avLst/>
          </a:prstGeom>
        </p:spPr>
        <p:txBody>
          <a:bodyPr wrap="square">
            <a:spAutoFit/>
          </a:bodyPr>
          <a:lstStyle/>
          <a:p>
            <a:r>
              <a:rPr lang="en-GB" sz="3200" dirty="0">
                <a:solidFill>
                  <a:srgbClr val="EEECE1">
                    <a:lumMod val="75000"/>
                  </a:srgbClr>
                </a:solidFill>
                <a:ea typeface="+mj-ea"/>
                <a:cs typeface="Lucida Sans"/>
              </a:rPr>
              <a:t>The first </a:t>
            </a:r>
            <a:r>
              <a:rPr lang="en-GB" sz="3200" dirty="0">
                <a:solidFill>
                  <a:srgbClr val="C4BD97"/>
                </a:solidFill>
                <a:ea typeface="+mj-ea"/>
                <a:cs typeface="Lucida Sans"/>
              </a:rPr>
              <a:t>APPG meeting</a:t>
            </a:r>
            <a:endParaRPr lang="en-GB" dirty="0"/>
          </a:p>
        </p:txBody>
      </p:sp>
      <p:sp>
        <p:nvSpPr>
          <p:cNvPr id="14" name="TextBox 13"/>
          <p:cNvSpPr txBox="1"/>
          <p:nvPr/>
        </p:nvSpPr>
        <p:spPr>
          <a:xfrm>
            <a:off x="4711700" y="4702665"/>
            <a:ext cx="3594100" cy="1107996"/>
          </a:xfrm>
          <a:prstGeom prst="rect">
            <a:avLst/>
          </a:prstGeom>
          <a:noFill/>
        </p:spPr>
        <p:txBody>
          <a:bodyPr wrap="square" rtlCol="0">
            <a:spAutoFit/>
          </a:bodyPr>
          <a:lstStyle/>
          <a:p>
            <a:r>
              <a:rPr lang="en-GB" sz="1600" dirty="0" smtClean="0"/>
              <a:t>But, between 2011-17, numbers of art teachers </a:t>
            </a:r>
            <a:r>
              <a:rPr lang="en-GB" sz="1600" dirty="0"/>
              <a:t>fell year on year by </a:t>
            </a:r>
            <a:r>
              <a:rPr lang="en-GB" sz="1600" dirty="0">
                <a:solidFill>
                  <a:srgbClr val="D23A8B"/>
                </a:solidFill>
              </a:rPr>
              <a:t>350 </a:t>
            </a:r>
            <a:r>
              <a:rPr lang="en-GB" sz="1600" dirty="0"/>
              <a:t>and have only just started to pick up again.</a:t>
            </a:r>
          </a:p>
          <a:p>
            <a:endParaRPr lang="en-GB" dirty="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13784"/>
            <a:ext cx="8644284" cy="1746250"/>
          </a:xfrm>
        </p:spPr>
        <p:txBody>
          <a:bodyPr>
            <a:normAutofit fontScale="90000"/>
          </a:bodyPr>
          <a:lstStyle/>
          <a:p>
            <a:r>
              <a:rPr lang="en-GB" sz="3200" dirty="0">
                <a:solidFill>
                  <a:srgbClr val="CF0C74"/>
                </a:solidFill>
                <a:cs typeface="Lucida Sans"/>
              </a:rPr>
              <a:t>AD #7</a:t>
            </a:r>
            <a:br>
              <a:rPr lang="en-GB" sz="3200" dirty="0">
                <a:solidFill>
                  <a:srgbClr val="CF0C74"/>
                </a:solidFill>
                <a:cs typeface="Lucida Sans"/>
              </a:rPr>
            </a:br>
            <a:r>
              <a:rPr lang="en-GB" sz="3556" dirty="0">
                <a:solidFill>
                  <a:srgbClr val="D23A8B"/>
                </a:solidFill>
                <a:cs typeface="Lucida Sans"/>
              </a:rPr>
              <a:t>Voices</a:t>
            </a:r>
            <a:r>
              <a:rPr lang="en-GB" sz="3556" dirty="0">
                <a:solidFill>
                  <a:srgbClr val="E36E61"/>
                </a:solidFill>
                <a:cs typeface="Lucida Sans"/>
              </a:rPr>
              <a:t> for the arts</a:t>
            </a:r>
            <a:r>
              <a:rPr lang="en-GB" sz="3200" dirty="0">
                <a:solidFill>
                  <a:srgbClr val="CF0C74"/>
                </a:solidFill>
                <a:cs typeface="Lucida Sans"/>
              </a:rPr>
              <a:t/>
            </a:r>
            <a:br>
              <a:rPr lang="en-GB" sz="3200" dirty="0">
                <a:solidFill>
                  <a:srgbClr val="CF0C74"/>
                </a:solidFill>
                <a:cs typeface="Lucida Sans"/>
              </a:rPr>
            </a:br>
            <a:r>
              <a:rPr lang="en-GB" sz="3200" dirty="0">
                <a:solidFill>
                  <a:srgbClr val="CF0C74"/>
                </a:solidFill>
                <a:cs typeface="Lucida Sans"/>
              </a:rPr>
              <a:t>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24823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3852334" y="6095836"/>
            <a:ext cx="1316294" cy="707886"/>
          </a:xfrm>
          <a:prstGeom prst="rect">
            <a:avLst/>
          </a:prstGeom>
          <a:noFill/>
        </p:spPr>
        <p:txBody>
          <a:bodyPr wrap="square" rtlCol="0">
            <a:spAutoFit/>
          </a:bodyPr>
          <a:lstStyle/>
          <a:p>
            <a:r>
              <a:rPr lang="en-GB" sz="4000" dirty="0"/>
              <a:t>2013</a:t>
            </a:r>
          </a:p>
        </p:txBody>
      </p:sp>
      <p:cxnSp>
        <p:nvCxnSpPr>
          <p:cNvPr id="19" name="Straight Connector 18"/>
          <p:cNvCxnSpPr/>
          <p:nvPr/>
        </p:nvCxnSpPr>
        <p:spPr>
          <a:xfrm rot="5400000">
            <a:off x="3178436" y="4799907"/>
            <a:ext cx="2596628"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8" name="Picture 7" descr="Screen Shot 2021-02-19 at 18.31.56.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521222" y="1085321"/>
            <a:ext cx="1912643" cy="2414558"/>
          </a:xfrm>
          <a:prstGeom prst="rect">
            <a:avLst/>
          </a:prstGeom>
        </p:spPr>
      </p:pic>
      <p:pic>
        <p:nvPicPr>
          <p:cNvPr id="10" name="Picture 9" descr="Screen Shot 2021-02-20 at 12.11.36.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09085" y="3958139"/>
            <a:ext cx="3418416" cy="2137697"/>
          </a:xfrm>
          <a:prstGeom prst="rect">
            <a:avLst/>
          </a:prstGeom>
        </p:spPr>
      </p:pic>
      <p:sp>
        <p:nvSpPr>
          <p:cNvPr id="13" name="TextBox 12"/>
          <p:cNvSpPr txBox="1"/>
          <p:nvPr/>
        </p:nvSpPr>
        <p:spPr>
          <a:xfrm>
            <a:off x="709085" y="1282700"/>
            <a:ext cx="2812137" cy="1754327"/>
          </a:xfrm>
          <a:prstGeom prst="rect">
            <a:avLst/>
          </a:prstGeom>
          <a:noFill/>
        </p:spPr>
        <p:txBody>
          <a:bodyPr wrap="square" rtlCol="0">
            <a:spAutoFit/>
          </a:bodyPr>
          <a:lstStyle/>
          <a:p>
            <a:r>
              <a:rPr lang="en-GB" dirty="0">
                <a:solidFill>
                  <a:srgbClr val="E36E61"/>
                </a:solidFill>
                <a:cs typeface="Lucida Sans"/>
              </a:rPr>
              <a:t>– Heads for the Arts</a:t>
            </a:r>
            <a:endParaRPr lang="en-GB" dirty="0"/>
          </a:p>
          <a:p>
            <a:endParaRPr lang="en-GB" dirty="0"/>
          </a:p>
          <a:p>
            <a:r>
              <a:rPr lang="en-GB" dirty="0"/>
              <a:t>Peter Nutkins – Head teacher and now photographer</a:t>
            </a:r>
          </a:p>
          <a:p>
            <a:endParaRPr lang="en-GB" dirty="0"/>
          </a:p>
        </p:txBody>
      </p:sp>
      <p:sp>
        <p:nvSpPr>
          <p:cNvPr id="14" name="TextBox 13"/>
          <p:cNvSpPr txBox="1"/>
          <p:nvPr/>
        </p:nvSpPr>
        <p:spPr>
          <a:xfrm>
            <a:off x="5907617" y="1460500"/>
            <a:ext cx="2571750" cy="2308324"/>
          </a:xfrm>
          <a:prstGeom prst="rect">
            <a:avLst/>
          </a:prstGeom>
          <a:noFill/>
        </p:spPr>
        <p:txBody>
          <a:bodyPr wrap="square" rtlCol="0">
            <a:spAutoFit/>
          </a:bodyPr>
          <a:lstStyle/>
          <a:p>
            <a:endParaRPr lang="en-GB" dirty="0"/>
          </a:p>
          <a:p>
            <a:r>
              <a:rPr lang="en-GB" dirty="0"/>
              <a:t>An </a:t>
            </a:r>
            <a:r>
              <a:rPr lang="en-GB" dirty="0" err="1"/>
              <a:t>Ebacc</a:t>
            </a:r>
            <a:r>
              <a:rPr lang="en-GB" dirty="0"/>
              <a:t> </a:t>
            </a:r>
            <a:r>
              <a:rPr lang="en-GB" dirty="0" err="1"/>
              <a:t>u</a:t>
            </a:r>
            <a:r>
              <a:rPr lang="en-GB" dirty="0"/>
              <a:t>-turn: No longer a certificate.</a:t>
            </a:r>
          </a:p>
          <a:p>
            <a:endParaRPr lang="en-GB" dirty="0">
              <a:solidFill>
                <a:srgbClr val="B7DEE8"/>
              </a:solidFill>
            </a:endParaRPr>
          </a:p>
          <a:p>
            <a:r>
              <a:rPr lang="en-GB" dirty="0">
                <a:solidFill>
                  <a:srgbClr val="B7DEE8"/>
                </a:solidFill>
              </a:rPr>
              <a:t>‘…But the </a:t>
            </a:r>
            <a:r>
              <a:rPr lang="en-GB" dirty="0" err="1">
                <a:solidFill>
                  <a:srgbClr val="B7DEE8"/>
                </a:solidFill>
              </a:rPr>
              <a:t>Ebacc</a:t>
            </a:r>
            <a:r>
              <a:rPr lang="en-GB" dirty="0">
                <a:solidFill>
                  <a:srgbClr val="B7DEE8"/>
                </a:solidFill>
              </a:rPr>
              <a:t> league table measure is still hanging around. </a:t>
            </a:r>
          </a:p>
          <a:p>
            <a:endParaRPr lang="en-GB" dirty="0">
              <a:solidFill>
                <a:srgbClr val="B7DEE8"/>
              </a:solidFill>
            </a:endParaRPr>
          </a:p>
        </p:txBody>
      </p:sp>
      <p:cxnSp>
        <p:nvCxnSpPr>
          <p:cNvPr id="11" name="Straight Connector 10"/>
          <p:cNvCxnSpPr/>
          <p:nvPr/>
        </p:nvCxnSpPr>
        <p:spPr>
          <a:xfrm>
            <a:off x="4127501" y="5069417"/>
            <a:ext cx="350043"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#8</a:t>
            </a:r>
            <a:br>
              <a:rPr lang="en-GB" sz="3200" dirty="0">
                <a:solidFill>
                  <a:srgbClr val="CF0C74"/>
                </a:solidFill>
                <a:cs typeface="Lucida Sans"/>
              </a:rPr>
            </a:br>
            <a:r>
              <a:rPr lang="en-GB" sz="3200" dirty="0">
                <a:solidFill>
                  <a:srgbClr val="D23A8B"/>
                </a:solidFill>
                <a:cs typeface="Lucida Sans"/>
              </a:rPr>
              <a:t>‘</a:t>
            </a:r>
            <a:r>
              <a:rPr lang="en-GB" sz="3200" dirty="0">
                <a:cs typeface="Lucida Sans"/>
              </a:rPr>
              <a:t>The Government’s Arts Strategy’</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6887770" y="6095836"/>
            <a:ext cx="1316294" cy="707886"/>
          </a:xfrm>
          <a:prstGeom prst="rect">
            <a:avLst/>
          </a:prstGeom>
          <a:noFill/>
        </p:spPr>
        <p:txBody>
          <a:bodyPr wrap="square" rtlCol="0">
            <a:spAutoFit/>
          </a:bodyPr>
          <a:lstStyle/>
          <a:p>
            <a:r>
              <a:rPr lang="en-GB" sz="4000" dirty="0"/>
              <a:t>2013</a:t>
            </a:r>
          </a:p>
        </p:txBody>
      </p:sp>
      <p:cxnSp>
        <p:nvCxnSpPr>
          <p:cNvPr id="19" name="Straight Connector 18"/>
          <p:cNvCxnSpPr/>
          <p:nvPr/>
        </p:nvCxnSpPr>
        <p:spPr>
          <a:xfrm rot="5400000">
            <a:off x="6184079" y="4737970"/>
            <a:ext cx="2722089"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8.33.41.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714066" y="1617132"/>
            <a:ext cx="3138090" cy="3970868"/>
          </a:xfrm>
          <a:prstGeom prst="rect">
            <a:avLst/>
          </a:prstGeom>
        </p:spPr>
      </p:pic>
      <p:pic>
        <p:nvPicPr>
          <p:cNvPr id="11" name="Picture 10" descr="Screen Shot 2021-02-19 at 18.36.30.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62000" y="1617133"/>
            <a:ext cx="4114800" cy="2593182"/>
          </a:xfrm>
          <a:prstGeom prst="rect">
            <a:avLst/>
          </a:prstGeom>
        </p:spPr>
      </p:pic>
      <p:sp>
        <p:nvSpPr>
          <p:cNvPr id="15" name="TextBox 14"/>
          <p:cNvSpPr txBox="1"/>
          <p:nvPr/>
        </p:nvSpPr>
        <p:spPr>
          <a:xfrm>
            <a:off x="567267" y="4274099"/>
            <a:ext cx="5528733" cy="1477328"/>
          </a:xfrm>
          <a:prstGeom prst="rect">
            <a:avLst/>
          </a:prstGeom>
          <a:noFill/>
        </p:spPr>
        <p:txBody>
          <a:bodyPr wrap="square" rtlCol="0">
            <a:spAutoFit/>
          </a:bodyPr>
          <a:lstStyle/>
          <a:p>
            <a:r>
              <a:rPr lang="en-GB" i="1" dirty="0">
                <a:solidFill>
                  <a:schemeClr val="accent6">
                    <a:lumMod val="60000"/>
                    <a:lumOff val="40000"/>
                  </a:schemeClr>
                </a:solidFill>
              </a:rPr>
              <a:t>‘Promote austerity economy, austerity everything, austerity design, bring back rationing, </a:t>
            </a:r>
          </a:p>
          <a:p>
            <a:endParaRPr lang="en-GB" i="1" dirty="0">
              <a:solidFill>
                <a:schemeClr val="accent6">
                  <a:lumMod val="60000"/>
                  <a:lumOff val="40000"/>
                </a:schemeClr>
              </a:solidFill>
            </a:endParaRPr>
          </a:p>
          <a:p>
            <a:r>
              <a:rPr lang="en-GB" i="1" dirty="0">
                <a:solidFill>
                  <a:schemeClr val="accent6">
                    <a:lumMod val="60000"/>
                    <a:lumOff val="40000"/>
                  </a:schemeClr>
                </a:solidFill>
              </a:rPr>
              <a:t>Turn the lights out,  Buy a torch’</a:t>
            </a:r>
          </a:p>
          <a:p>
            <a:endParaRPr lang="en-GB" dirty="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#9</a:t>
            </a:r>
            <a:br>
              <a:rPr lang="en-GB" sz="3200" dirty="0">
                <a:solidFill>
                  <a:srgbClr val="CF0C74"/>
                </a:solidFill>
                <a:cs typeface="Lucida Sans"/>
              </a:rPr>
            </a:br>
            <a:r>
              <a:rPr lang="en-GB" sz="3200" dirty="0">
                <a:solidFill>
                  <a:srgbClr val="E5E136"/>
                </a:solidFill>
                <a:cs typeface="Lucida Sans"/>
              </a:rPr>
              <a:t>Measurable impact of policies – UK wide</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24823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465668" y="6098221"/>
            <a:ext cx="1316294" cy="707886"/>
          </a:xfrm>
          <a:prstGeom prst="rect">
            <a:avLst/>
          </a:prstGeom>
          <a:noFill/>
        </p:spPr>
        <p:txBody>
          <a:bodyPr wrap="square" rtlCol="0">
            <a:spAutoFit/>
          </a:bodyPr>
          <a:lstStyle/>
          <a:p>
            <a:r>
              <a:rPr lang="en-GB" sz="4000" dirty="0"/>
              <a:t>2014</a:t>
            </a:r>
          </a:p>
        </p:txBody>
      </p:sp>
      <p:cxnSp>
        <p:nvCxnSpPr>
          <p:cNvPr id="19" name="Straight Connector 18"/>
          <p:cNvCxnSpPr/>
          <p:nvPr/>
        </p:nvCxnSpPr>
        <p:spPr>
          <a:xfrm rot="5400000">
            <a:off x="336561" y="5216111"/>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8" name="Picture 7" descr="Screen Shot 2021-02-19 at 18.37.41.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65668" y="1890310"/>
            <a:ext cx="1936978" cy="2445279"/>
          </a:xfrm>
          <a:prstGeom prst="rect">
            <a:avLst/>
          </a:prstGeom>
        </p:spPr>
      </p:pic>
      <p:pic>
        <p:nvPicPr>
          <p:cNvPr id="10" name="Picture 9" descr="Screen Shot 2021-02-20 at 12.40.48.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285179" y="1215886"/>
            <a:ext cx="2863737" cy="2418168"/>
          </a:xfrm>
          <a:prstGeom prst="rect">
            <a:avLst/>
          </a:prstGeom>
        </p:spPr>
      </p:pic>
      <p:sp>
        <p:nvSpPr>
          <p:cNvPr id="11" name="TextBox 10"/>
          <p:cNvSpPr txBox="1"/>
          <p:nvPr/>
        </p:nvSpPr>
        <p:spPr>
          <a:xfrm>
            <a:off x="6942667" y="2074976"/>
            <a:ext cx="1947333" cy="1200329"/>
          </a:xfrm>
          <a:prstGeom prst="rect">
            <a:avLst/>
          </a:prstGeom>
          <a:noFill/>
        </p:spPr>
        <p:txBody>
          <a:bodyPr wrap="square" rtlCol="0">
            <a:spAutoFit/>
          </a:bodyPr>
          <a:lstStyle/>
          <a:p>
            <a:r>
              <a:rPr lang="en-GB" dirty="0"/>
              <a:t>Falling numbers of ITE trainees and closure of PGCE centres</a:t>
            </a:r>
          </a:p>
        </p:txBody>
      </p:sp>
      <p:pic>
        <p:nvPicPr>
          <p:cNvPr id="13" name="Picture 12" descr="Screen Shot 2021-02-20 at 12.41.52.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285180" y="3747976"/>
            <a:ext cx="3472210" cy="2179776"/>
          </a:xfrm>
          <a:prstGeom prst="rect">
            <a:avLst/>
          </a:prstGeom>
        </p:spPr>
      </p:pic>
      <p:sp>
        <p:nvSpPr>
          <p:cNvPr id="14" name="TextBox 13"/>
          <p:cNvSpPr txBox="1"/>
          <p:nvPr/>
        </p:nvSpPr>
        <p:spPr>
          <a:xfrm>
            <a:off x="6942667" y="3937000"/>
            <a:ext cx="1735667" cy="1200329"/>
          </a:xfrm>
          <a:prstGeom prst="rect">
            <a:avLst/>
          </a:prstGeom>
          <a:noFill/>
        </p:spPr>
        <p:txBody>
          <a:bodyPr wrap="square" rtlCol="0">
            <a:spAutoFit/>
          </a:bodyPr>
          <a:lstStyle/>
          <a:p>
            <a:r>
              <a:rPr lang="en-GB" dirty="0"/>
              <a:t>Curriculum for Excellence impacting well on HEI</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#10</a:t>
            </a:r>
            <a:br>
              <a:rPr lang="en-GB" sz="3200" dirty="0">
                <a:solidFill>
                  <a:srgbClr val="CF0C74"/>
                </a:solidFill>
                <a:cs typeface="Lucida Sans"/>
              </a:rPr>
            </a:br>
            <a:r>
              <a:rPr lang="en-GB" sz="3200" dirty="0">
                <a:solidFill>
                  <a:srgbClr val="D0433F"/>
                </a:solidFill>
                <a:cs typeface="Lucida Sans"/>
              </a:rPr>
              <a:t>National Curriculum 2014</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3956186" y="6095836"/>
            <a:ext cx="1316294" cy="707886"/>
          </a:xfrm>
          <a:prstGeom prst="rect">
            <a:avLst/>
          </a:prstGeom>
          <a:noFill/>
        </p:spPr>
        <p:txBody>
          <a:bodyPr wrap="square" rtlCol="0">
            <a:spAutoFit/>
          </a:bodyPr>
          <a:lstStyle/>
          <a:p>
            <a:r>
              <a:rPr lang="en-GB" sz="4000" dirty="0"/>
              <a:t>2014</a:t>
            </a:r>
          </a:p>
        </p:txBody>
      </p:sp>
      <p:cxnSp>
        <p:nvCxnSpPr>
          <p:cNvPr id="19" name="Straight Connector 18"/>
          <p:cNvCxnSpPr/>
          <p:nvPr/>
        </p:nvCxnSpPr>
        <p:spPr>
          <a:xfrm rot="5400000">
            <a:off x="3732223" y="5216111"/>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8.47.32.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227918" y="1453067"/>
            <a:ext cx="2286000" cy="2882522"/>
          </a:xfrm>
          <a:prstGeom prst="rect">
            <a:avLst/>
          </a:prstGeom>
        </p:spPr>
      </p:pic>
      <p:pic>
        <p:nvPicPr>
          <p:cNvPr id="8" name="Picture 7" descr="Screen Shot 2021-02-20 at 13.29.41.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453102" y="1453067"/>
            <a:ext cx="2616065" cy="2882522"/>
          </a:xfrm>
          <a:prstGeom prst="rect">
            <a:avLst/>
          </a:prstGeom>
        </p:spPr>
      </p:pic>
      <p:sp>
        <p:nvSpPr>
          <p:cNvPr id="11" name="TextBox 10"/>
          <p:cNvSpPr txBox="1"/>
          <p:nvPr/>
        </p:nvSpPr>
        <p:spPr>
          <a:xfrm>
            <a:off x="453102" y="4618508"/>
            <a:ext cx="2774816" cy="1200329"/>
          </a:xfrm>
          <a:prstGeom prst="rect">
            <a:avLst/>
          </a:prstGeom>
          <a:noFill/>
        </p:spPr>
        <p:txBody>
          <a:bodyPr wrap="square" rtlCol="0">
            <a:spAutoFit/>
          </a:bodyPr>
          <a:lstStyle/>
          <a:p>
            <a:r>
              <a:rPr lang="en-GB" dirty="0"/>
              <a:t>Sir Nicholas </a:t>
            </a:r>
            <a:r>
              <a:rPr lang="en-GB" dirty="0" err="1"/>
              <a:t>Serota</a:t>
            </a:r>
            <a:r>
              <a:rPr lang="en-GB" dirty="0"/>
              <a:t>, NSEAD Patron, described a playing field for learning and culture that isn’t level</a:t>
            </a:r>
          </a:p>
        </p:txBody>
      </p:sp>
      <p:pic>
        <p:nvPicPr>
          <p:cNvPr id="13" name="Picture 12" descr="Screen Shot 2021-02-20 at 13.33.09.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698187" y="1453066"/>
            <a:ext cx="3451306" cy="225533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#11</a:t>
            </a:r>
            <a:br>
              <a:rPr lang="en-GB" sz="3200" dirty="0">
                <a:solidFill>
                  <a:srgbClr val="CF0C74"/>
                </a:solidFill>
                <a:cs typeface="Lucida Sans"/>
              </a:rPr>
            </a:br>
            <a:r>
              <a:rPr lang="en-GB" sz="3200" dirty="0">
                <a:solidFill>
                  <a:srgbClr val="01A092"/>
                </a:solidFill>
                <a:cs typeface="Lucida Sans"/>
              </a:rPr>
              <a:t>Looking back and looking ahead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24823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7005775" y="6150114"/>
            <a:ext cx="1316294" cy="707886"/>
          </a:xfrm>
          <a:prstGeom prst="rect">
            <a:avLst/>
          </a:prstGeom>
          <a:noFill/>
        </p:spPr>
        <p:txBody>
          <a:bodyPr wrap="square" rtlCol="0">
            <a:spAutoFit/>
          </a:bodyPr>
          <a:lstStyle/>
          <a:p>
            <a:r>
              <a:rPr lang="en-GB" sz="4000" dirty="0"/>
              <a:t>2014</a:t>
            </a:r>
          </a:p>
        </p:txBody>
      </p:sp>
      <p:cxnSp>
        <p:nvCxnSpPr>
          <p:cNvPr id="19" name="Straight Connector 18"/>
          <p:cNvCxnSpPr/>
          <p:nvPr/>
        </p:nvCxnSpPr>
        <p:spPr>
          <a:xfrm rot="5400000">
            <a:off x="5529475" y="5022902"/>
            <a:ext cx="2150638"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8" name="Picture 7" descr="Screen Shot 2021-02-19 at 18.49.01.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902171" y="1538149"/>
            <a:ext cx="2491075" cy="3155848"/>
          </a:xfrm>
          <a:prstGeom prst="rect">
            <a:avLst/>
          </a:prstGeom>
        </p:spPr>
      </p:pic>
      <p:pic>
        <p:nvPicPr>
          <p:cNvPr id="11" name="Picture 10" descr="Screen Shot 2021-02-20 at 13.38.19.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883834" y="1538148"/>
            <a:ext cx="2518835" cy="315584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fontScale="90000"/>
          </a:bodyPr>
          <a:lstStyle/>
          <a:p>
            <a:r>
              <a:rPr lang="en-GB" sz="3200" dirty="0">
                <a:solidFill>
                  <a:srgbClr val="CF0C74"/>
                </a:solidFill>
                <a:cs typeface="Lucida Sans"/>
              </a:rPr>
              <a:t>AD #12</a:t>
            </a:r>
            <a:br>
              <a:rPr lang="en-GB" sz="3200" dirty="0">
                <a:solidFill>
                  <a:srgbClr val="CF0C74"/>
                </a:solidFill>
                <a:cs typeface="Lucida Sans"/>
              </a:rPr>
            </a:br>
            <a:r>
              <a:rPr lang="en-GB" sz="3200" dirty="0">
                <a:solidFill>
                  <a:srgbClr val="CF0C74"/>
                </a:solidFill>
                <a:cs typeface="Lucida Sans"/>
              </a:rPr>
              <a:t>Parallel NSEAD Curriculum:</a:t>
            </a:r>
            <a:br>
              <a:rPr lang="en-GB" sz="3200" dirty="0">
                <a:solidFill>
                  <a:srgbClr val="CF0C74"/>
                </a:solidFill>
                <a:cs typeface="Lucida Sans"/>
              </a:rPr>
            </a:br>
            <a:r>
              <a:rPr lang="en-GB" sz="2667" dirty="0">
                <a:solidFill>
                  <a:srgbClr val="CF0C74"/>
                </a:solidFill>
                <a:cs typeface="Lucida Sans"/>
              </a:rPr>
              <a:t>All </a:t>
            </a:r>
            <a:r>
              <a:rPr lang="en-GB" sz="2667" dirty="0" err="1">
                <a:solidFill>
                  <a:srgbClr val="CF0C74"/>
                </a:solidFill>
                <a:cs typeface="Lucida Sans"/>
              </a:rPr>
              <a:t>ADs</a:t>
            </a:r>
            <a:r>
              <a:rPr lang="en-GB" sz="2667" dirty="0">
                <a:solidFill>
                  <a:srgbClr val="CF0C74"/>
                </a:solidFill>
                <a:cs typeface="Lucida Sans"/>
              </a:rPr>
              <a:t> share showcase: </a:t>
            </a:r>
            <a:r>
              <a:rPr lang="en-GB" sz="2667" dirty="0">
                <a:solidFill>
                  <a:srgbClr val="3366FF"/>
                </a:solidFill>
                <a:cs typeface="Lucida Sans"/>
              </a:rPr>
              <a:t>projects, plans for all phases and sectors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24823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3733"/>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463686" y="6095836"/>
            <a:ext cx="1316294" cy="707886"/>
          </a:xfrm>
          <a:prstGeom prst="rect">
            <a:avLst/>
          </a:prstGeom>
          <a:noFill/>
        </p:spPr>
        <p:txBody>
          <a:bodyPr wrap="square" rtlCol="0">
            <a:spAutoFit/>
          </a:bodyPr>
          <a:lstStyle/>
          <a:p>
            <a:r>
              <a:rPr lang="en-GB" sz="4000" dirty="0"/>
              <a:t>2015</a:t>
            </a:r>
          </a:p>
        </p:txBody>
      </p:sp>
      <p:cxnSp>
        <p:nvCxnSpPr>
          <p:cNvPr id="19" name="Straight Connector 18"/>
          <p:cNvCxnSpPr/>
          <p:nvPr/>
        </p:nvCxnSpPr>
        <p:spPr>
          <a:xfrm rot="5400000">
            <a:off x="336561" y="5213726"/>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8.50.59.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04862" y="1537355"/>
            <a:ext cx="2227618" cy="2795849"/>
          </a:xfrm>
          <a:prstGeom prst="rect">
            <a:avLst/>
          </a:prstGeom>
        </p:spPr>
      </p:pic>
      <p:pic>
        <p:nvPicPr>
          <p:cNvPr id="8" name="Picture 7" descr="Screen Shot 2021-02-20 at 13.42.08.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615672" y="1537355"/>
            <a:ext cx="1268412" cy="1551399"/>
          </a:xfrm>
          <a:prstGeom prst="rect">
            <a:avLst/>
          </a:prstGeom>
        </p:spPr>
      </p:pic>
      <p:pic>
        <p:nvPicPr>
          <p:cNvPr id="11" name="Picture 10" descr="Screen Shot 2021-02-20 at 13.42.20.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761498" y="3285453"/>
            <a:ext cx="3155595" cy="2006213"/>
          </a:xfrm>
          <a:prstGeom prst="rect">
            <a:avLst/>
          </a:prstGeom>
        </p:spPr>
      </p:pic>
      <p:pic>
        <p:nvPicPr>
          <p:cNvPr id="14" name="Picture 13" descr="Screen Shot 2021-02-20 at 13.42.36.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615672" y="3285454"/>
            <a:ext cx="2819996" cy="3572546"/>
          </a:xfrm>
          <a:prstGeom prst="rect">
            <a:avLst/>
          </a:prstGeom>
        </p:spPr>
      </p:pic>
      <p:pic>
        <p:nvPicPr>
          <p:cNvPr id="15" name="Picture 14" descr="Screen Shot 2021-02-20 at 13.42.57.png"/>
          <p:cNvPicPr>
            <a:picLocks noChangeAspect="1"/>
          </p:cNvPicPr>
          <p:nvPr/>
        </p:nvPicPr>
        <p:blipFill>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756306" y="1537356"/>
            <a:ext cx="2491927" cy="1551398"/>
          </a:xfrm>
          <a:prstGeom prst="rect">
            <a:avLst/>
          </a:prstGeom>
        </p:spPr>
      </p:pic>
      <p:pic>
        <p:nvPicPr>
          <p:cNvPr id="17" name="Picture 16" descr="Screen Shot 2021-02-20 at 13.43.16.png"/>
          <p:cNvPicPr>
            <a:picLocks noChangeAspect="1"/>
          </p:cNvPicPr>
          <p:nvPr/>
        </p:nvPicPr>
        <p:blipFill>
          <a:blip r:embed="rId8"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043958" y="1537355"/>
            <a:ext cx="2473992" cy="155139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#13</a:t>
            </a:r>
            <a:br>
              <a:rPr lang="en-GB" sz="3200" dirty="0">
                <a:solidFill>
                  <a:srgbClr val="CF0C74"/>
                </a:solidFill>
                <a:cs typeface="Lucida Sans"/>
              </a:rPr>
            </a:br>
            <a:r>
              <a:rPr lang="en-GB" sz="3200" dirty="0">
                <a:cs typeface="Lucida Sans"/>
              </a:rPr>
              <a:t>Celebrate our subject – marketable skills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3437603" y="6095836"/>
            <a:ext cx="1316294" cy="707886"/>
          </a:xfrm>
          <a:prstGeom prst="rect">
            <a:avLst/>
          </a:prstGeom>
          <a:noFill/>
        </p:spPr>
        <p:txBody>
          <a:bodyPr wrap="square" rtlCol="0">
            <a:spAutoFit/>
          </a:bodyPr>
          <a:lstStyle/>
          <a:p>
            <a:r>
              <a:rPr lang="en-GB" sz="4000" dirty="0"/>
              <a:t>2015</a:t>
            </a:r>
          </a:p>
        </p:txBody>
      </p:sp>
      <p:cxnSp>
        <p:nvCxnSpPr>
          <p:cNvPr id="19" name="Straight Connector 18"/>
          <p:cNvCxnSpPr/>
          <p:nvPr/>
        </p:nvCxnSpPr>
        <p:spPr>
          <a:xfrm rot="5400000">
            <a:off x="3733811" y="5213726"/>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8" name="Picture 7" descr="Screen Shot 2021-02-19 at 18.52.07.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068506" y="1292410"/>
            <a:ext cx="2464805" cy="3118910"/>
          </a:xfrm>
          <a:prstGeom prst="rect">
            <a:avLst/>
          </a:prstGeom>
        </p:spPr>
      </p:pic>
      <p:pic>
        <p:nvPicPr>
          <p:cNvPr id="11" name="Picture 10" descr="Screen Shot 2021-02-20 at 13.54.10.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00395" y="1292410"/>
            <a:ext cx="3273778" cy="395269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25954"/>
            <a:ext cx="8644284" cy="1718733"/>
          </a:xfrm>
        </p:spPr>
        <p:txBody>
          <a:bodyPr>
            <a:normAutofit fontScale="90000"/>
          </a:bodyPr>
          <a:lstStyle/>
          <a:p>
            <a:r>
              <a:rPr lang="en-GB" sz="3200" dirty="0">
                <a:solidFill>
                  <a:srgbClr val="CF0C74"/>
                </a:solidFill>
                <a:cs typeface="Lucida Sans"/>
              </a:rPr>
              <a:t>AD #14</a:t>
            </a:r>
            <a:br>
              <a:rPr lang="en-GB" sz="3200" dirty="0">
                <a:solidFill>
                  <a:srgbClr val="CF0C74"/>
                </a:solidFill>
                <a:cs typeface="Lucida Sans"/>
              </a:rPr>
            </a:br>
            <a:r>
              <a:rPr lang="en-GB" sz="3200" dirty="0">
                <a:solidFill>
                  <a:srgbClr val="D23A8B"/>
                </a:solidFill>
                <a:cs typeface="Lucida Sans"/>
              </a:rPr>
              <a:t>The history of art education and agents of change</a:t>
            </a:r>
            <a:r>
              <a:rPr lang="en-GB" sz="3200" dirty="0">
                <a:solidFill>
                  <a:srgbClr val="CF0C74"/>
                </a:solidFill>
                <a:cs typeface="Lucida Sans"/>
              </a:rPr>
              <a:t/>
            </a:r>
            <a:br>
              <a:rPr lang="en-GB" sz="3200" dirty="0">
                <a:solidFill>
                  <a:srgbClr val="CF0C74"/>
                </a:solidFill>
                <a:cs typeface="Lucida Sans"/>
              </a:rPr>
            </a:br>
            <a:r>
              <a:rPr lang="en-GB" sz="3200" dirty="0">
                <a:solidFill>
                  <a:srgbClr val="CF0C74"/>
                </a:solidFill>
                <a:cs typeface="Lucida Sans"/>
              </a:rPr>
              <a:t>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6707853" y="5947834"/>
            <a:ext cx="1316294" cy="707886"/>
          </a:xfrm>
          <a:prstGeom prst="rect">
            <a:avLst/>
          </a:prstGeom>
          <a:noFill/>
        </p:spPr>
        <p:txBody>
          <a:bodyPr wrap="square" rtlCol="0">
            <a:spAutoFit/>
          </a:bodyPr>
          <a:lstStyle/>
          <a:p>
            <a:r>
              <a:rPr lang="en-GB" sz="4000" dirty="0"/>
              <a:t>2015</a:t>
            </a:r>
          </a:p>
        </p:txBody>
      </p:sp>
      <p:cxnSp>
        <p:nvCxnSpPr>
          <p:cNvPr id="19" name="Straight Connector 18"/>
          <p:cNvCxnSpPr/>
          <p:nvPr/>
        </p:nvCxnSpPr>
        <p:spPr>
          <a:xfrm rot="5400000">
            <a:off x="6485478" y="5213726"/>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8" name="Picture 7" descr="Screen Shot 2021-02-19 at 19.08.25.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780210" y="1944687"/>
            <a:ext cx="2565474" cy="3246295"/>
          </a:xfrm>
          <a:prstGeom prst="rect">
            <a:avLst/>
          </a:prstGeom>
        </p:spPr>
      </p:pic>
      <p:pic>
        <p:nvPicPr>
          <p:cNvPr id="10" name="Picture 9" descr="Screen Shot 2021-02-20 at 14.45.06.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5717" y="1944687"/>
            <a:ext cx="5153986" cy="324629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Pre-AD: </a:t>
            </a:r>
            <a:r>
              <a:rPr lang="en-GB" sz="3200" dirty="0" err="1">
                <a:solidFill>
                  <a:srgbClr val="CF0C74"/>
                </a:solidFill>
                <a:cs typeface="Lucida Sans"/>
              </a:rPr>
              <a:t>NSEAD’s</a:t>
            </a:r>
            <a:r>
              <a:rPr lang="en-GB" sz="3200" dirty="0">
                <a:solidFill>
                  <a:srgbClr val="CF0C74"/>
                </a:solidFill>
                <a:cs typeface="Lucida Sans"/>
              </a:rPr>
              <a:t> publications</a:t>
            </a:r>
            <a:r>
              <a:rPr lang="en-GB" sz="3200" dirty="0">
                <a:cs typeface="Lucida Sans"/>
              </a:rPr>
              <a:t/>
            </a:r>
            <a:br>
              <a:rPr lang="en-GB" sz="3200" dirty="0">
                <a:cs typeface="Lucida Sans"/>
              </a:rPr>
            </a:br>
            <a:endParaRPr lang="en-GB" sz="3200" dirty="0">
              <a:cs typeface="Lucida Sans"/>
            </a:endParaRPr>
          </a:p>
        </p:txBody>
      </p:sp>
      <p:sp>
        <p:nvSpPr>
          <p:cNvPr id="10" name="TextBox 9"/>
          <p:cNvSpPr txBox="1"/>
          <p:nvPr/>
        </p:nvSpPr>
        <p:spPr>
          <a:xfrm rot="10800000" flipV="1">
            <a:off x="7594599" y="6020691"/>
            <a:ext cx="2006600" cy="707886"/>
          </a:xfrm>
          <a:prstGeom prst="rect">
            <a:avLst/>
          </a:prstGeom>
          <a:noFill/>
        </p:spPr>
        <p:txBody>
          <a:bodyPr wrap="square" rtlCol="0">
            <a:spAutoFit/>
          </a:bodyPr>
          <a:lstStyle/>
          <a:p>
            <a:r>
              <a:rPr lang="en-GB" sz="4000" dirty="0"/>
              <a:t>2010</a:t>
            </a:r>
          </a:p>
        </p:txBody>
      </p:sp>
      <p:cxnSp>
        <p:nvCxnSpPr>
          <p:cNvPr id="12" name="Straight Connector 11"/>
          <p:cNvCxnSpPr/>
          <p:nvPr/>
        </p:nvCxnSpPr>
        <p:spPr>
          <a:xfrm>
            <a:off x="0" y="6097249"/>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creen Shot 2021-02-19 at 13.49.03.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759937" y="3728168"/>
            <a:ext cx="1669323" cy="2369079"/>
          </a:xfrm>
          <a:prstGeom prst="rect">
            <a:avLst/>
          </a:prstGeom>
        </p:spPr>
      </p:pic>
      <p:pic>
        <p:nvPicPr>
          <p:cNvPr id="18" name="Picture 17" descr="IMG_2070.jpg"/>
          <p:cNvPicPr>
            <a:picLocks noChangeAspect="1"/>
          </p:cNvPicPr>
          <p:nvPr/>
        </p:nvPicPr>
        <p:blipFill>
          <a:blip r:embed="rId4" cstate="email">
            <a:lum bright="12000" contrast="6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rot="5400000">
            <a:off x="4430731" y="4038338"/>
            <a:ext cx="2369080" cy="1748738"/>
          </a:xfrm>
          <a:prstGeom prst="rect">
            <a:avLst/>
          </a:prstGeom>
        </p:spPr>
      </p:pic>
      <p:pic>
        <p:nvPicPr>
          <p:cNvPr id="20" name="Picture 19" descr="Screen Shot 2021-02-19 at 14.05.55.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0" y="1086909"/>
            <a:ext cx="3164152" cy="2361029"/>
          </a:xfrm>
          <a:prstGeom prst="rect">
            <a:avLst/>
          </a:prstGeom>
        </p:spPr>
      </p:pic>
      <p:pic>
        <p:nvPicPr>
          <p:cNvPr id="17" name="Picture 16" descr="IMG_2072.jpg"/>
          <p:cNvPicPr>
            <a:picLocks noChangeAspect="1"/>
          </p:cNvPicPr>
          <p:nvPr/>
        </p:nvPicPr>
        <p:blipFill>
          <a:blip r:embed="rId6" cstate="email">
            <a:lum bright="12000" contrast="20000"/>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445443" y="1086909"/>
            <a:ext cx="3044197" cy="2361029"/>
          </a:xfrm>
          <a:prstGeom prst="rect">
            <a:avLst/>
          </a:prstGeom>
        </p:spPr>
      </p:pic>
      <p:sp>
        <p:nvSpPr>
          <p:cNvPr id="22" name="TextBox 21"/>
          <p:cNvSpPr txBox="1"/>
          <p:nvPr/>
        </p:nvSpPr>
        <p:spPr>
          <a:xfrm rot="10800000" flipV="1">
            <a:off x="2574561" y="6020691"/>
            <a:ext cx="5020038" cy="707886"/>
          </a:xfrm>
          <a:prstGeom prst="rect">
            <a:avLst/>
          </a:prstGeom>
          <a:noFill/>
        </p:spPr>
        <p:txBody>
          <a:bodyPr wrap="square" rtlCol="0">
            <a:spAutoFit/>
          </a:bodyPr>
          <a:lstStyle/>
          <a:p>
            <a:r>
              <a:rPr lang="en-GB" sz="4000" dirty="0" err="1"/>
              <a:t>iJADE</a:t>
            </a:r>
            <a:r>
              <a:rPr lang="en-GB" sz="4000" dirty="0"/>
              <a:t> 1982-present…</a:t>
            </a:r>
          </a:p>
        </p:txBody>
      </p:sp>
      <p:sp>
        <p:nvSpPr>
          <p:cNvPr id="13" name="TextBox 12"/>
          <p:cNvSpPr txBox="1"/>
          <p:nvPr/>
        </p:nvSpPr>
        <p:spPr>
          <a:xfrm rot="10800000" flipV="1">
            <a:off x="245716" y="6019102"/>
            <a:ext cx="2006600" cy="709476"/>
          </a:xfrm>
          <a:prstGeom prst="rect">
            <a:avLst/>
          </a:prstGeom>
          <a:noFill/>
        </p:spPr>
        <p:txBody>
          <a:bodyPr wrap="square" rtlCol="0">
            <a:spAutoFit/>
          </a:bodyPr>
          <a:lstStyle/>
          <a:p>
            <a:r>
              <a:rPr lang="en-GB" sz="4000" dirty="0" err="1"/>
              <a:t>Athene</a:t>
            </a:r>
            <a:endParaRPr lang="en-GB" sz="4000" dirty="0"/>
          </a:p>
        </p:txBody>
      </p:sp>
      <p:sp>
        <p:nvSpPr>
          <p:cNvPr id="14" name="TextBox 13"/>
          <p:cNvSpPr txBox="1"/>
          <p:nvPr/>
        </p:nvSpPr>
        <p:spPr>
          <a:xfrm>
            <a:off x="245716" y="2857500"/>
            <a:ext cx="990600" cy="369332"/>
          </a:xfrm>
          <a:prstGeom prst="rect">
            <a:avLst/>
          </a:prstGeom>
          <a:solidFill>
            <a:schemeClr val="tx1"/>
          </a:solidFill>
        </p:spPr>
        <p:txBody>
          <a:bodyPr wrap="square" rtlCol="0">
            <a:spAutoFit/>
          </a:bodyPr>
          <a:lstStyle/>
          <a:p>
            <a:r>
              <a:rPr lang="en-GB" dirty="0">
                <a:solidFill>
                  <a:schemeClr val="bg1"/>
                </a:solidFill>
              </a:rPr>
              <a:t>1939-79</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#15 </a:t>
            </a:r>
            <a:br>
              <a:rPr lang="en-GB" sz="3200" dirty="0">
                <a:solidFill>
                  <a:srgbClr val="CF0C74"/>
                </a:solidFill>
                <a:cs typeface="Lucida Sans"/>
              </a:rPr>
            </a:br>
            <a:r>
              <a:rPr lang="en-GB" sz="3200" dirty="0">
                <a:solidFill>
                  <a:srgbClr val="FFED30"/>
                </a:solidFill>
                <a:cs typeface="Lucida Sans"/>
              </a:rPr>
              <a:t>Art agents of change – people, places and projects</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694539" y="6095836"/>
            <a:ext cx="1316294" cy="707886"/>
          </a:xfrm>
          <a:prstGeom prst="rect">
            <a:avLst/>
          </a:prstGeom>
          <a:noFill/>
        </p:spPr>
        <p:txBody>
          <a:bodyPr wrap="square" rtlCol="0">
            <a:spAutoFit/>
          </a:bodyPr>
          <a:lstStyle/>
          <a:p>
            <a:r>
              <a:rPr lang="en-GB" sz="4000" dirty="0"/>
              <a:t>2016</a:t>
            </a:r>
          </a:p>
        </p:txBody>
      </p:sp>
      <p:cxnSp>
        <p:nvCxnSpPr>
          <p:cNvPr id="19" name="Straight Connector 18"/>
          <p:cNvCxnSpPr/>
          <p:nvPr/>
        </p:nvCxnSpPr>
        <p:spPr>
          <a:xfrm rot="5400000">
            <a:off x="474145" y="5215314"/>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8.53.15.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5716" y="1744134"/>
            <a:ext cx="2283073" cy="2862122"/>
          </a:xfrm>
          <a:prstGeom prst="rect">
            <a:avLst/>
          </a:prstGeom>
        </p:spPr>
      </p:pic>
      <p:pic>
        <p:nvPicPr>
          <p:cNvPr id="8" name="Picture 7" descr="Screen Shot 2021-02-20 at 14.47.30.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164416" y="1292459"/>
            <a:ext cx="2648830" cy="1651840"/>
          </a:xfrm>
          <a:prstGeom prst="rect">
            <a:avLst/>
          </a:prstGeom>
        </p:spPr>
      </p:pic>
      <p:pic>
        <p:nvPicPr>
          <p:cNvPr id="11" name="Picture 10" descr="Screen Shot 2021-02-20 at 14.49.16.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164414" y="3124217"/>
            <a:ext cx="2648831" cy="1661957"/>
          </a:xfrm>
          <a:prstGeom prst="rect">
            <a:avLst/>
          </a:prstGeom>
        </p:spPr>
      </p:pic>
      <p:pic>
        <p:nvPicPr>
          <p:cNvPr id="13" name="Picture 12" descr="Screen Shot 2021-02-20 at 14.51.46.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164416" y="4948658"/>
            <a:ext cx="2648830" cy="1670234"/>
          </a:xfrm>
          <a:prstGeom prst="rect">
            <a:avLst/>
          </a:prstGeom>
        </p:spPr>
      </p:pic>
      <p:sp>
        <p:nvSpPr>
          <p:cNvPr id="15" name="TextBox 14"/>
          <p:cNvSpPr txBox="1"/>
          <p:nvPr/>
        </p:nvSpPr>
        <p:spPr>
          <a:xfrm>
            <a:off x="6508750" y="1744134"/>
            <a:ext cx="1301750" cy="923330"/>
          </a:xfrm>
          <a:prstGeom prst="rect">
            <a:avLst/>
          </a:prstGeom>
          <a:noFill/>
        </p:spPr>
        <p:txBody>
          <a:bodyPr wrap="square" rtlCol="0">
            <a:spAutoFit/>
          </a:bodyPr>
          <a:lstStyle/>
          <a:p>
            <a:r>
              <a:rPr lang="en-GB" dirty="0">
                <a:solidFill>
                  <a:srgbClr val="FFED30"/>
                </a:solidFill>
              </a:rPr>
              <a:t>Partners</a:t>
            </a:r>
            <a:r>
              <a:rPr lang="en-GB" dirty="0"/>
              <a:t> – Roche Court</a:t>
            </a:r>
          </a:p>
        </p:txBody>
      </p:sp>
      <p:sp>
        <p:nvSpPr>
          <p:cNvPr id="17" name="TextBox 16"/>
          <p:cNvSpPr txBox="1"/>
          <p:nvPr/>
        </p:nvSpPr>
        <p:spPr>
          <a:xfrm>
            <a:off x="6508750" y="3608917"/>
            <a:ext cx="1301750" cy="646331"/>
          </a:xfrm>
          <a:prstGeom prst="rect">
            <a:avLst/>
          </a:prstGeom>
          <a:noFill/>
        </p:spPr>
        <p:txBody>
          <a:bodyPr wrap="square" rtlCol="0">
            <a:spAutoFit/>
          </a:bodyPr>
          <a:lstStyle/>
          <a:p>
            <a:r>
              <a:rPr lang="en-GB" dirty="0">
                <a:solidFill>
                  <a:srgbClr val="FFED30"/>
                </a:solidFill>
              </a:rPr>
              <a:t>Students</a:t>
            </a:r>
            <a:r>
              <a:rPr lang="en-GB" dirty="0"/>
              <a:t> – OBU</a:t>
            </a:r>
          </a:p>
        </p:txBody>
      </p:sp>
      <p:sp>
        <p:nvSpPr>
          <p:cNvPr id="18" name="TextBox 17"/>
          <p:cNvSpPr txBox="1"/>
          <p:nvPr/>
        </p:nvSpPr>
        <p:spPr>
          <a:xfrm>
            <a:off x="6508750" y="5365750"/>
            <a:ext cx="2051050" cy="923330"/>
          </a:xfrm>
          <a:prstGeom prst="rect">
            <a:avLst/>
          </a:prstGeom>
          <a:noFill/>
        </p:spPr>
        <p:txBody>
          <a:bodyPr wrap="square" rtlCol="0">
            <a:spAutoFit/>
          </a:bodyPr>
          <a:lstStyle/>
          <a:p>
            <a:r>
              <a:rPr lang="en-GB" dirty="0">
                <a:solidFill>
                  <a:srgbClr val="FFED30"/>
                </a:solidFill>
              </a:rPr>
              <a:t>Schools</a:t>
            </a:r>
            <a:r>
              <a:rPr lang="en-GB" dirty="0"/>
              <a:t> – </a:t>
            </a:r>
          </a:p>
          <a:p>
            <a:r>
              <a:rPr lang="en-GB" dirty="0"/>
              <a:t>St Marylebone School</a:t>
            </a: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4" name="Straight Connector 13"/>
          <p:cNvCxnSpPr/>
          <p:nvPr/>
        </p:nvCxnSpPr>
        <p:spPr>
          <a:xfrm rot="5400000">
            <a:off x="954371" y="4313355"/>
            <a:ext cx="238968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urvey report.jp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91727" y="1301750"/>
            <a:ext cx="2737055" cy="1979613"/>
          </a:xfrm>
          <a:prstGeom prst="rect">
            <a:avLst/>
          </a:prstGeom>
        </p:spPr>
      </p:pic>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#16</a:t>
            </a:r>
            <a:br>
              <a:rPr lang="en-GB" sz="3200" dirty="0">
                <a:solidFill>
                  <a:srgbClr val="CF0C74"/>
                </a:solidFill>
                <a:cs typeface="Lucida Sans"/>
              </a:rPr>
            </a:br>
            <a:r>
              <a:rPr lang="en-GB" sz="3200" dirty="0">
                <a:solidFill>
                  <a:srgbClr val="DE2132"/>
                </a:solidFill>
                <a:cs typeface="Lucida Sans"/>
              </a:rPr>
              <a:t>Evidence sharing – past, present and future</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4199603" y="6095836"/>
            <a:ext cx="1316294" cy="707886"/>
          </a:xfrm>
          <a:prstGeom prst="rect">
            <a:avLst/>
          </a:prstGeom>
          <a:noFill/>
        </p:spPr>
        <p:txBody>
          <a:bodyPr wrap="square" rtlCol="0">
            <a:spAutoFit/>
          </a:bodyPr>
          <a:lstStyle/>
          <a:p>
            <a:r>
              <a:rPr lang="en-GB" sz="4000" dirty="0"/>
              <a:t>2016</a:t>
            </a:r>
          </a:p>
        </p:txBody>
      </p:sp>
      <p:cxnSp>
        <p:nvCxnSpPr>
          <p:cNvPr id="19" name="Straight Connector 18"/>
          <p:cNvCxnSpPr>
            <a:stCxn id="13" idx="2"/>
          </p:cNvCxnSpPr>
          <p:nvPr/>
        </p:nvCxnSpPr>
        <p:spPr>
          <a:xfrm rot="5400000">
            <a:off x="3430871" y="4901789"/>
            <a:ext cx="238968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Screen Shot 2021-02-19 at 18.53.36.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672462" y="1301750"/>
            <a:ext cx="1908086" cy="2405993"/>
          </a:xfrm>
          <a:prstGeom prst="rect">
            <a:avLst/>
          </a:prstGeom>
        </p:spPr>
      </p:pic>
      <p:pic>
        <p:nvPicPr>
          <p:cNvPr id="8" name="Picture 7" descr="Screen Shot 2021-02-20 at 14.54.23.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91728" y="3529377"/>
            <a:ext cx="2737054" cy="3228858"/>
          </a:xfrm>
          <a:prstGeom prst="rect">
            <a:avLst/>
          </a:prstGeom>
        </p:spPr>
      </p:pic>
      <p:cxnSp>
        <p:nvCxnSpPr>
          <p:cNvPr id="15" name="Straight Connector 14"/>
          <p:cNvCxnSpPr/>
          <p:nvPr/>
        </p:nvCxnSpPr>
        <p:spPr>
          <a:xfrm>
            <a:off x="3428782" y="4953000"/>
            <a:ext cx="115172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Screen Shot 2021-02-27 at 18.11.22.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940948" y="1301750"/>
            <a:ext cx="2949052" cy="181755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fontScale="90000"/>
          </a:bodyPr>
          <a:lstStyle/>
          <a:p>
            <a:r>
              <a:rPr lang="en-GB" sz="3200" dirty="0">
                <a:solidFill>
                  <a:srgbClr val="CF0C74"/>
                </a:solidFill>
                <a:cs typeface="Lucida Sans"/>
              </a:rPr>
              <a:t>AD #17</a:t>
            </a:r>
            <a:br>
              <a:rPr lang="en-GB" sz="3200" dirty="0">
                <a:solidFill>
                  <a:srgbClr val="CF0C74"/>
                </a:solidFill>
                <a:cs typeface="Lucida Sans"/>
              </a:rPr>
            </a:br>
            <a:r>
              <a:rPr lang="en-GB" sz="3200" dirty="0">
                <a:solidFill>
                  <a:srgbClr val="DFD757"/>
                </a:solidFill>
                <a:cs typeface="Lucida Sans"/>
              </a:rPr>
              <a:t>New ways of working in a landscape of change – </a:t>
            </a:r>
            <a:r>
              <a:rPr lang="en-GB" sz="3200" dirty="0" err="1">
                <a:solidFill>
                  <a:srgbClr val="DFD757"/>
                </a:solidFill>
                <a:cs typeface="Lucida Sans"/>
              </a:rPr>
              <a:t>Brexit</a:t>
            </a:r>
            <a:r>
              <a:rPr lang="en-GB" sz="3200" dirty="0">
                <a:solidFill>
                  <a:srgbClr val="DFD757"/>
                </a:solidFill>
                <a:cs typeface="Lucida Sans"/>
              </a:rPr>
              <a:t>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6951270" y="6095836"/>
            <a:ext cx="1316294" cy="707886"/>
          </a:xfrm>
          <a:prstGeom prst="rect">
            <a:avLst/>
          </a:prstGeom>
          <a:noFill/>
        </p:spPr>
        <p:txBody>
          <a:bodyPr wrap="square" rtlCol="0">
            <a:spAutoFit/>
          </a:bodyPr>
          <a:lstStyle/>
          <a:p>
            <a:r>
              <a:rPr lang="en-GB" sz="4000" dirty="0"/>
              <a:t>2016</a:t>
            </a:r>
          </a:p>
        </p:txBody>
      </p:sp>
      <p:cxnSp>
        <p:nvCxnSpPr>
          <p:cNvPr id="19" name="Straight Connector 18"/>
          <p:cNvCxnSpPr/>
          <p:nvPr/>
        </p:nvCxnSpPr>
        <p:spPr>
          <a:xfrm rot="5400000">
            <a:off x="6728895" y="5213726"/>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8.54.13.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096002" y="1188644"/>
            <a:ext cx="2567898" cy="3146148"/>
          </a:xfrm>
          <a:prstGeom prst="rect">
            <a:avLst/>
          </a:prstGeom>
        </p:spPr>
      </p:pic>
      <p:pic>
        <p:nvPicPr>
          <p:cNvPr id="11" name="Picture 10" descr="Screen Shot 2021-02-20 at 15.26.44.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36082" y="1407054"/>
            <a:ext cx="4666234" cy="292773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#18</a:t>
            </a:r>
            <a:br>
              <a:rPr lang="en-GB" sz="3200" dirty="0">
                <a:solidFill>
                  <a:srgbClr val="CF0C74"/>
                </a:solidFill>
                <a:cs typeface="Lucida Sans"/>
              </a:rPr>
            </a:br>
            <a:r>
              <a:rPr lang="en-GB" sz="3200" dirty="0">
                <a:solidFill>
                  <a:srgbClr val="CF0C74"/>
                </a:solidFill>
                <a:cs typeface="Lucida Sans"/>
              </a:rPr>
              <a:t>Community and collaborations</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04234" y="6094248"/>
            <a:ext cx="924823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530362" y="6150114"/>
            <a:ext cx="1316294" cy="707886"/>
          </a:xfrm>
          <a:prstGeom prst="rect">
            <a:avLst/>
          </a:prstGeom>
          <a:noFill/>
        </p:spPr>
        <p:txBody>
          <a:bodyPr wrap="square" rtlCol="0">
            <a:spAutoFit/>
          </a:bodyPr>
          <a:lstStyle/>
          <a:p>
            <a:r>
              <a:rPr lang="en-GB" sz="4000" dirty="0"/>
              <a:t>2017</a:t>
            </a:r>
          </a:p>
        </p:txBody>
      </p:sp>
      <p:cxnSp>
        <p:nvCxnSpPr>
          <p:cNvPr id="19" name="Straight Connector 18"/>
          <p:cNvCxnSpPr/>
          <p:nvPr/>
        </p:nvCxnSpPr>
        <p:spPr>
          <a:xfrm rot="5400000">
            <a:off x="516478" y="5213726"/>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8.56.20.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5716" y="1349639"/>
            <a:ext cx="2736915" cy="3439055"/>
          </a:xfrm>
          <a:prstGeom prst="rect">
            <a:avLst/>
          </a:prstGeom>
        </p:spPr>
      </p:pic>
      <p:pic>
        <p:nvPicPr>
          <p:cNvPr id="8" name="Picture 7" descr="Screen Shot 2021-02-23 at 19.54.02.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292667" y="1529821"/>
            <a:ext cx="3180484" cy="1996638"/>
          </a:xfrm>
          <a:prstGeom prst="rect">
            <a:avLst/>
          </a:prstGeom>
        </p:spPr>
      </p:pic>
      <p:pic>
        <p:nvPicPr>
          <p:cNvPr id="13" name="Picture 12" descr="Screen Shot 2021-02-23 at 19.53.47.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6774921" y="1529821"/>
            <a:ext cx="2369079" cy="2995083"/>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#19</a:t>
            </a:r>
            <a:br>
              <a:rPr lang="en-GB" sz="3200" dirty="0">
                <a:solidFill>
                  <a:srgbClr val="CF0C74"/>
                </a:solidFill>
                <a:cs typeface="Lucida Sans"/>
              </a:rPr>
            </a:br>
            <a:r>
              <a:rPr lang="en-GB" sz="3200" dirty="0">
                <a:solidFill>
                  <a:srgbClr val="40A2CC"/>
                </a:solidFill>
                <a:cs typeface="Lucida Sans"/>
              </a:rPr>
              <a:t>‘</a:t>
            </a:r>
            <a:r>
              <a:rPr lang="en-GB" sz="3200" dirty="0">
                <a:solidFill>
                  <a:srgbClr val="35C2D5"/>
                </a:solidFill>
                <a:cs typeface="Lucida Sans"/>
              </a:rPr>
              <a:t>You’re a life saver’ – Our subject our teachers</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4009103" y="6095836"/>
            <a:ext cx="1316294" cy="707886"/>
          </a:xfrm>
          <a:prstGeom prst="rect">
            <a:avLst/>
          </a:prstGeom>
          <a:noFill/>
        </p:spPr>
        <p:txBody>
          <a:bodyPr wrap="square" rtlCol="0">
            <a:spAutoFit/>
          </a:bodyPr>
          <a:lstStyle/>
          <a:p>
            <a:r>
              <a:rPr lang="en-GB" sz="4000" dirty="0"/>
              <a:t>2017</a:t>
            </a:r>
          </a:p>
        </p:txBody>
      </p:sp>
      <p:cxnSp>
        <p:nvCxnSpPr>
          <p:cNvPr id="19" name="Straight Connector 18"/>
          <p:cNvCxnSpPr/>
          <p:nvPr/>
        </p:nvCxnSpPr>
        <p:spPr>
          <a:xfrm rot="5400000">
            <a:off x="3786728" y="5213726"/>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8.56.49.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463833" y="1412094"/>
            <a:ext cx="2410009" cy="3024765"/>
          </a:xfrm>
          <a:prstGeom prst="rect">
            <a:avLst/>
          </a:prstGeom>
        </p:spPr>
      </p:pic>
      <p:pic>
        <p:nvPicPr>
          <p:cNvPr id="8" name="Picture 7" descr="Screen Shot 2021-02-23 at 19.58.08.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 y="1412094"/>
            <a:ext cx="3305423" cy="2071628"/>
          </a:xfrm>
          <a:prstGeom prst="rect">
            <a:avLst/>
          </a:prstGeom>
        </p:spPr>
      </p:pic>
      <p:pic>
        <p:nvPicPr>
          <p:cNvPr id="11" name="Picture 10" descr="Screen Shot 2021-02-23 at 19.59.09.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3693583"/>
            <a:ext cx="3305423" cy="2045230"/>
          </a:xfrm>
          <a:prstGeom prst="rect">
            <a:avLst/>
          </a:prstGeom>
        </p:spPr>
      </p:pic>
      <p:pic>
        <p:nvPicPr>
          <p:cNvPr id="13" name="Picture 12" descr="Screen Shot 2021-02-23 at 20.01.37.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6252620" y="1412093"/>
            <a:ext cx="2489213" cy="301719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#20</a:t>
            </a:r>
            <a:br>
              <a:rPr lang="en-GB" sz="3200" dirty="0">
                <a:solidFill>
                  <a:srgbClr val="CF0C74"/>
                </a:solidFill>
                <a:cs typeface="Lucida Sans"/>
              </a:rPr>
            </a:br>
            <a:r>
              <a:rPr lang="en-GB" sz="3200" dirty="0">
                <a:solidFill>
                  <a:srgbClr val="CF0C74"/>
                </a:solidFill>
                <a:cs typeface="Lucida Sans"/>
              </a:rPr>
              <a:t>Snap </a:t>
            </a:r>
            <a:r>
              <a:rPr lang="en-GB" sz="3200" dirty="0">
                <a:solidFill>
                  <a:srgbClr val="FF0000"/>
                </a:solidFill>
                <a:cs typeface="Lucida Sans"/>
              </a:rPr>
              <a:t>Election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24823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7185691" y="6095836"/>
            <a:ext cx="1316294" cy="707886"/>
          </a:xfrm>
          <a:prstGeom prst="rect">
            <a:avLst/>
          </a:prstGeom>
          <a:noFill/>
        </p:spPr>
        <p:txBody>
          <a:bodyPr wrap="square" rtlCol="0">
            <a:spAutoFit/>
          </a:bodyPr>
          <a:lstStyle/>
          <a:p>
            <a:r>
              <a:rPr lang="en-GB" sz="4000" dirty="0"/>
              <a:t>2017</a:t>
            </a:r>
          </a:p>
        </p:txBody>
      </p:sp>
      <p:cxnSp>
        <p:nvCxnSpPr>
          <p:cNvPr id="19" name="Straight Connector 18"/>
          <p:cNvCxnSpPr/>
          <p:nvPr/>
        </p:nvCxnSpPr>
        <p:spPr>
          <a:xfrm rot="5400000">
            <a:off x="6769640" y="5215314"/>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8.58.11.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230425" y="1311805"/>
            <a:ext cx="2659575" cy="3387195"/>
          </a:xfrm>
          <a:prstGeom prst="rect">
            <a:avLst/>
          </a:prstGeom>
        </p:spPr>
      </p:pic>
      <p:pic>
        <p:nvPicPr>
          <p:cNvPr id="13" name="Picture 12" descr="Screen Shot 2021-02-23 at 20.44.29.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15451" y="1311804"/>
            <a:ext cx="3748265" cy="2104495"/>
          </a:xfrm>
          <a:prstGeom prst="rect">
            <a:avLst/>
          </a:prstGeom>
        </p:spPr>
      </p:pic>
      <p:pic>
        <p:nvPicPr>
          <p:cNvPr id="15" name="Picture 14" descr="Screen Shot 2021-02-23 at 20.53.59.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15451" y="3654826"/>
            <a:ext cx="3748266" cy="224635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fontScale="90000"/>
          </a:bodyPr>
          <a:lstStyle/>
          <a:p>
            <a:r>
              <a:rPr lang="en-GB" sz="3200" dirty="0">
                <a:solidFill>
                  <a:srgbClr val="CF0C74"/>
                </a:solidFill>
                <a:cs typeface="Lucida Sans"/>
              </a:rPr>
              <a:t/>
            </a:r>
            <a:br>
              <a:rPr lang="en-GB" sz="3200" dirty="0">
                <a:solidFill>
                  <a:srgbClr val="CF0C74"/>
                </a:solidFill>
                <a:cs typeface="Lucida Sans"/>
              </a:rPr>
            </a:br>
            <a:r>
              <a:rPr lang="en-GB" sz="3200" dirty="0">
                <a:solidFill>
                  <a:srgbClr val="CF0C74"/>
                </a:solidFill>
                <a:cs typeface="Lucida Sans"/>
              </a:rPr>
              <a:t>AD #21</a:t>
            </a:r>
            <a:br>
              <a:rPr lang="en-GB" sz="3200" dirty="0">
                <a:solidFill>
                  <a:srgbClr val="CF0C74"/>
                </a:solidFill>
                <a:cs typeface="Lucida Sans"/>
              </a:rPr>
            </a:br>
            <a:r>
              <a:rPr lang="en-GB" sz="3200" dirty="0">
                <a:solidFill>
                  <a:srgbClr val="008000"/>
                </a:solidFill>
                <a:cs typeface="Lucida Sans"/>
              </a:rPr>
              <a:t>130 years of NSEAD and young people’s voices </a:t>
            </a:r>
            <a:r>
              <a:rPr lang="en-GB" sz="3200" dirty="0">
                <a:cs typeface="Lucida Sans"/>
              </a:rPr>
              <a:t/>
            </a:r>
            <a:br>
              <a:rPr lang="en-GB" sz="3200" dirty="0">
                <a:cs typeface="Lucida Sans"/>
              </a:rPr>
            </a:br>
            <a:r>
              <a:rPr lang="en-GB" sz="3200" dirty="0">
                <a:solidFill>
                  <a:srgbClr val="CF0C74"/>
                </a:solidFill>
                <a:cs typeface="Lucida Sans"/>
              </a:rPr>
              <a:t>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571108" y="6095836"/>
            <a:ext cx="1316294" cy="707886"/>
          </a:xfrm>
          <a:prstGeom prst="rect">
            <a:avLst/>
          </a:prstGeom>
          <a:noFill/>
        </p:spPr>
        <p:txBody>
          <a:bodyPr wrap="square" rtlCol="0">
            <a:spAutoFit/>
          </a:bodyPr>
          <a:lstStyle/>
          <a:p>
            <a:r>
              <a:rPr lang="en-GB" sz="4000" dirty="0"/>
              <a:t>2018</a:t>
            </a:r>
          </a:p>
        </p:txBody>
      </p:sp>
      <p:cxnSp>
        <p:nvCxnSpPr>
          <p:cNvPr id="19" name="Straight Connector 18"/>
          <p:cNvCxnSpPr/>
          <p:nvPr/>
        </p:nvCxnSpPr>
        <p:spPr>
          <a:xfrm rot="5400000">
            <a:off x="347145" y="5213726"/>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8.59.22.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5716" y="1237294"/>
            <a:ext cx="2816620" cy="3566178"/>
          </a:xfrm>
          <a:prstGeom prst="rect">
            <a:avLst/>
          </a:prstGeom>
        </p:spPr>
      </p:pic>
      <p:pic>
        <p:nvPicPr>
          <p:cNvPr id="8" name="Picture 7" descr="Screen Shot 2021-02-23 at 20.13.39.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252836" y="1237294"/>
            <a:ext cx="2961908" cy="3566178"/>
          </a:xfrm>
          <a:prstGeom prst="rect">
            <a:avLst/>
          </a:prstGeom>
        </p:spPr>
      </p:pic>
      <p:pic>
        <p:nvPicPr>
          <p:cNvPr id="14" name="Picture 13" descr="Screen Shot 2021-02-23 at 20.12.35.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6426365" y="1237294"/>
            <a:ext cx="2717635" cy="356617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#22</a:t>
            </a:r>
            <a:br>
              <a:rPr lang="en-GB" sz="3200" dirty="0">
                <a:solidFill>
                  <a:srgbClr val="CF0C74"/>
                </a:solidFill>
                <a:cs typeface="Lucida Sans"/>
              </a:rPr>
            </a:br>
            <a:r>
              <a:rPr lang="en-GB" sz="3200" dirty="0">
                <a:solidFill>
                  <a:srgbClr val="715FD2"/>
                </a:solidFill>
                <a:cs typeface="Lucida Sans"/>
              </a:rPr>
              <a:t>Every author is a champion for our subject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3874696" y="6097424"/>
            <a:ext cx="1316294" cy="707886"/>
          </a:xfrm>
          <a:prstGeom prst="rect">
            <a:avLst/>
          </a:prstGeom>
          <a:noFill/>
        </p:spPr>
        <p:txBody>
          <a:bodyPr wrap="square" rtlCol="0">
            <a:spAutoFit/>
          </a:bodyPr>
          <a:lstStyle/>
          <a:p>
            <a:r>
              <a:rPr lang="en-GB" sz="4000" dirty="0"/>
              <a:t>2018</a:t>
            </a:r>
          </a:p>
        </p:txBody>
      </p:sp>
      <p:cxnSp>
        <p:nvCxnSpPr>
          <p:cNvPr id="19" name="Straight Connector 18"/>
          <p:cNvCxnSpPr/>
          <p:nvPr/>
        </p:nvCxnSpPr>
        <p:spPr>
          <a:xfrm rot="5400000">
            <a:off x="3575061" y="5213726"/>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8.59.46.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248978" y="1472670"/>
            <a:ext cx="2515575" cy="3134255"/>
          </a:xfrm>
          <a:prstGeom prst="rect">
            <a:avLst/>
          </a:prstGeom>
        </p:spPr>
      </p:pic>
      <p:pic>
        <p:nvPicPr>
          <p:cNvPr id="8" name="Picture 7" descr="Screen Shot 2021-02-25 at 15.56.24.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5716" y="1472670"/>
            <a:ext cx="2824646" cy="1767365"/>
          </a:xfrm>
          <a:prstGeom prst="rect">
            <a:avLst/>
          </a:prstGeom>
        </p:spPr>
      </p:pic>
      <p:pic>
        <p:nvPicPr>
          <p:cNvPr id="13" name="Picture 12" descr="Screen Shot 2021-02-25 at 15.55.27.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101118" y="4316904"/>
            <a:ext cx="2150859" cy="2488407"/>
          </a:xfrm>
          <a:prstGeom prst="rect">
            <a:avLst/>
          </a:prstGeom>
        </p:spPr>
      </p:pic>
      <p:cxnSp>
        <p:nvCxnSpPr>
          <p:cNvPr id="14" name="Straight Connector 13"/>
          <p:cNvCxnSpPr/>
          <p:nvPr/>
        </p:nvCxnSpPr>
        <p:spPr>
          <a:xfrm>
            <a:off x="4457171" y="5681662"/>
            <a:ext cx="167097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757664" y="2855912"/>
            <a:ext cx="34345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22" name="Picture 21" descr="Screen Shot 2021-02-25 at 15.55.45.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101118" y="1472670"/>
            <a:ext cx="2150859" cy="2538719"/>
          </a:xfrm>
          <a:prstGeom prst="rect">
            <a:avLst/>
          </a:prstGeom>
        </p:spPr>
      </p:pic>
      <p:cxnSp>
        <p:nvCxnSpPr>
          <p:cNvPr id="23" name="Straight Connector 22"/>
          <p:cNvCxnSpPr/>
          <p:nvPr/>
        </p:nvCxnSpPr>
        <p:spPr>
          <a:xfrm>
            <a:off x="3070362" y="2855912"/>
            <a:ext cx="178616"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#23</a:t>
            </a:r>
            <a:br>
              <a:rPr lang="en-GB" sz="3200" dirty="0">
                <a:solidFill>
                  <a:srgbClr val="CF0C74"/>
                </a:solidFill>
                <a:cs typeface="Lucida Sans"/>
              </a:rPr>
            </a:br>
            <a:r>
              <a:rPr lang="en-GB" sz="3200" i="1" dirty="0">
                <a:solidFill>
                  <a:srgbClr val="40A2CC"/>
                </a:solidFill>
                <a:cs typeface="Lucida Sans"/>
              </a:rPr>
              <a:t>The </a:t>
            </a:r>
            <a:r>
              <a:rPr lang="en-GB" sz="3200" dirty="0">
                <a:solidFill>
                  <a:srgbClr val="37A7FF"/>
                </a:solidFill>
                <a:cs typeface="Lucida Sans"/>
              </a:rPr>
              <a:t>Advocacy issue </a:t>
            </a:r>
            <a:r>
              <a:rPr lang="en-GB" sz="3200" dirty="0">
                <a:cs typeface="Lucida Sans"/>
              </a:rPr>
              <a:t/>
            </a:r>
            <a:br>
              <a:rPr lang="en-GB" sz="3200" dirty="0">
                <a:cs typeface="Lucida Sans"/>
              </a:rPr>
            </a:br>
            <a:r>
              <a:rPr lang="en-GB" sz="3200" dirty="0">
                <a:cs typeface="Lucida Sans"/>
              </a:rPr>
              <a:t> </a:t>
            </a: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6907348" y="6095836"/>
            <a:ext cx="1316294" cy="707886"/>
          </a:xfrm>
          <a:prstGeom prst="rect">
            <a:avLst/>
          </a:prstGeom>
          <a:noFill/>
        </p:spPr>
        <p:txBody>
          <a:bodyPr wrap="square" rtlCol="0">
            <a:spAutoFit/>
          </a:bodyPr>
          <a:lstStyle/>
          <a:p>
            <a:r>
              <a:rPr lang="en-GB" sz="4000" dirty="0"/>
              <a:t>2018</a:t>
            </a:r>
          </a:p>
        </p:txBody>
      </p:sp>
      <p:cxnSp>
        <p:nvCxnSpPr>
          <p:cNvPr id="19" name="Straight Connector 18"/>
          <p:cNvCxnSpPr/>
          <p:nvPr/>
        </p:nvCxnSpPr>
        <p:spPr>
          <a:xfrm rot="5400000">
            <a:off x="6684973" y="5213726"/>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9.00.05.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077952" y="1318155"/>
            <a:ext cx="2678033" cy="3349095"/>
          </a:xfrm>
          <a:prstGeom prst="rect">
            <a:avLst/>
          </a:prstGeom>
        </p:spPr>
      </p:pic>
      <p:pic>
        <p:nvPicPr>
          <p:cNvPr id="8" name="Picture 7" descr="Screen Shot 2021-02-25 at 16.11.26.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84382" y="1318155"/>
            <a:ext cx="2021224" cy="2571168"/>
          </a:xfrm>
          <a:prstGeom prst="rect">
            <a:avLst/>
          </a:prstGeom>
        </p:spPr>
      </p:pic>
      <p:pic>
        <p:nvPicPr>
          <p:cNvPr id="11" name="Picture 10" descr="Screen Shot 2021-02-25 at 16.07.33.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820064" y="3301999"/>
            <a:ext cx="2928708" cy="1857899"/>
          </a:xfrm>
          <a:prstGeom prst="rect">
            <a:avLst/>
          </a:prstGeom>
        </p:spPr>
      </p:pic>
      <p:pic>
        <p:nvPicPr>
          <p:cNvPr id="13" name="Picture 12" descr="Screen Shot 2021-02-25 at 16.07.11.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84382" y="4088363"/>
            <a:ext cx="2021224" cy="2562114"/>
          </a:xfrm>
          <a:prstGeom prst="rect">
            <a:avLst/>
          </a:prstGeom>
        </p:spPr>
      </p:pic>
      <p:pic>
        <p:nvPicPr>
          <p:cNvPr id="14" name="Picture 13" descr="Screen Shot 2021-02-25 at 16.06.57.png"/>
          <p:cNvPicPr>
            <a:picLocks noChangeAspect="1"/>
          </p:cNvPicPr>
          <p:nvPr/>
        </p:nvPicPr>
        <p:blipFill>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2820064" y="1281165"/>
            <a:ext cx="2928708" cy="179281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#24 </a:t>
            </a:r>
            <a:br>
              <a:rPr lang="en-GB" sz="3200" dirty="0">
                <a:solidFill>
                  <a:srgbClr val="CF0C74"/>
                </a:solidFill>
                <a:cs typeface="Lucida Sans"/>
              </a:rPr>
            </a:br>
            <a:r>
              <a:rPr lang="en-GB" sz="3200" dirty="0">
                <a:solidFill>
                  <a:srgbClr val="96A4FF"/>
                </a:solidFill>
                <a:cs typeface="Lucida Sans"/>
              </a:rPr>
              <a:t>The gender and inclusion issue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45716" y="1083733"/>
            <a:ext cx="889828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571108" y="6095836"/>
            <a:ext cx="1316294" cy="707886"/>
          </a:xfrm>
          <a:prstGeom prst="rect">
            <a:avLst/>
          </a:prstGeom>
          <a:noFill/>
        </p:spPr>
        <p:txBody>
          <a:bodyPr wrap="square" rtlCol="0">
            <a:spAutoFit/>
          </a:bodyPr>
          <a:lstStyle/>
          <a:p>
            <a:r>
              <a:rPr lang="en-GB" sz="4000" dirty="0"/>
              <a:t>2019</a:t>
            </a:r>
          </a:p>
        </p:txBody>
      </p:sp>
      <p:cxnSp>
        <p:nvCxnSpPr>
          <p:cNvPr id="19" name="Straight Connector 18"/>
          <p:cNvCxnSpPr/>
          <p:nvPr/>
        </p:nvCxnSpPr>
        <p:spPr>
          <a:xfrm rot="5400000">
            <a:off x="76633" y="4944802"/>
            <a:ext cx="230524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9.00.26.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5716" y="1086910"/>
            <a:ext cx="2156701" cy="2705270"/>
          </a:xfrm>
          <a:prstGeom prst="rect">
            <a:avLst/>
          </a:prstGeom>
        </p:spPr>
      </p:pic>
      <p:pic>
        <p:nvPicPr>
          <p:cNvPr id="13" name="Picture 12" descr="Screen Shot 2021-02-25 at 16.32.29.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822663" y="1086910"/>
            <a:ext cx="2141047" cy="2706064"/>
          </a:xfrm>
          <a:prstGeom prst="rect">
            <a:avLst/>
          </a:prstGeom>
        </p:spPr>
      </p:pic>
      <p:pic>
        <p:nvPicPr>
          <p:cNvPr id="14" name="Picture 13" descr="Screen Shot 2021-02-25 at 16.31.18.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6565495" y="1086910"/>
            <a:ext cx="2578505" cy="2689866"/>
          </a:xfrm>
          <a:prstGeom prst="rect">
            <a:avLst/>
          </a:prstGeom>
        </p:spPr>
      </p:pic>
      <p:pic>
        <p:nvPicPr>
          <p:cNvPr id="17" name="Picture 16" descr="Screen Shot 2021-02-25 at 16.31.38.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6639579" y="4065393"/>
            <a:ext cx="2504421" cy="2549968"/>
          </a:xfrm>
          <a:prstGeom prst="rect">
            <a:avLst/>
          </a:prstGeom>
        </p:spPr>
      </p:pic>
      <p:pic>
        <p:nvPicPr>
          <p:cNvPr id="18" name="Picture 17" descr="Screen Shot 2021-02-25 at 16.31.49.png"/>
          <p:cNvPicPr>
            <a:picLocks noChangeAspect="1"/>
          </p:cNvPicPr>
          <p:nvPr/>
        </p:nvPicPr>
        <p:blipFill>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4232696" y="4119088"/>
            <a:ext cx="2069634" cy="2549968"/>
          </a:xfrm>
          <a:prstGeom prst="rect">
            <a:avLst/>
          </a:prstGeom>
        </p:spPr>
      </p:pic>
      <p:pic>
        <p:nvPicPr>
          <p:cNvPr id="20" name="Picture 19" descr="Screen Shot 2021-02-25 at 16.31.59.png"/>
          <p:cNvPicPr>
            <a:picLocks noChangeAspect="1"/>
          </p:cNvPicPr>
          <p:nvPr/>
        </p:nvPicPr>
        <p:blipFill>
          <a:blip r:embed="rId8"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887403" y="4065393"/>
            <a:ext cx="2005784" cy="260366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Pre-AD: politics and policy changes  </a:t>
            </a:r>
            <a:r>
              <a:rPr lang="en-GB" sz="3200" dirty="0">
                <a:cs typeface="Lucida Sans"/>
              </a:rPr>
              <a:t/>
            </a:r>
            <a:br>
              <a:rPr lang="en-GB" sz="3200" dirty="0">
                <a:cs typeface="Lucida Sans"/>
              </a:rPr>
            </a:br>
            <a:endParaRPr lang="en-GB" sz="3200" dirty="0">
              <a:cs typeface="Lucida Sans"/>
            </a:endParaRPr>
          </a:p>
        </p:txBody>
      </p:sp>
      <p:sp>
        <p:nvSpPr>
          <p:cNvPr id="10" name="TextBox 9"/>
          <p:cNvSpPr txBox="1"/>
          <p:nvPr/>
        </p:nvSpPr>
        <p:spPr>
          <a:xfrm rot="10800000" flipV="1">
            <a:off x="7573706" y="6150114"/>
            <a:ext cx="1316294" cy="707886"/>
          </a:xfrm>
          <a:prstGeom prst="rect">
            <a:avLst/>
          </a:prstGeom>
          <a:noFill/>
        </p:spPr>
        <p:txBody>
          <a:bodyPr wrap="square" rtlCol="0">
            <a:spAutoFit/>
          </a:bodyPr>
          <a:lstStyle/>
          <a:p>
            <a:r>
              <a:rPr lang="en-GB" sz="4000" dirty="0"/>
              <a:t>2011</a:t>
            </a: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5372041" y="6080754"/>
            <a:ext cx="1316294" cy="707886"/>
          </a:xfrm>
          <a:prstGeom prst="rect">
            <a:avLst/>
          </a:prstGeom>
          <a:noFill/>
        </p:spPr>
        <p:txBody>
          <a:bodyPr wrap="square" rtlCol="0">
            <a:spAutoFit/>
          </a:bodyPr>
          <a:lstStyle/>
          <a:p>
            <a:r>
              <a:rPr lang="en-GB" sz="4000" dirty="0"/>
              <a:t>2010</a:t>
            </a:r>
          </a:p>
        </p:txBody>
      </p:sp>
      <p:cxnSp>
        <p:nvCxnSpPr>
          <p:cNvPr id="11" name="Straight Connector 10"/>
          <p:cNvCxnSpPr/>
          <p:nvPr/>
        </p:nvCxnSpPr>
        <p:spPr>
          <a:xfrm rot="5400000">
            <a:off x="5634832" y="5262398"/>
            <a:ext cx="163512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rot="5400000">
            <a:off x="1028781" y="5329686"/>
            <a:ext cx="153389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796521" y="4791989"/>
            <a:ext cx="1388534" cy="923330"/>
          </a:xfrm>
          <a:prstGeom prst="rect">
            <a:avLst/>
          </a:prstGeom>
          <a:noFill/>
        </p:spPr>
        <p:txBody>
          <a:bodyPr wrap="square" rtlCol="0">
            <a:spAutoFit/>
          </a:bodyPr>
          <a:lstStyle/>
          <a:p>
            <a:r>
              <a:rPr lang="en-GB" dirty="0"/>
              <a:t>2008 New Secondary Curriculum</a:t>
            </a:r>
          </a:p>
        </p:txBody>
      </p:sp>
      <p:pic>
        <p:nvPicPr>
          <p:cNvPr id="23" name="Picture 22" descr="Screen Shot 2021-02-19 at 15.57.04.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87212" y="3019873"/>
            <a:ext cx="2065867" cy="1543661"/>
          </a:xfrm>
          <a:prstGeom prst="rect">
            <a:avLst/>
          </a:prstGeom>
        </p:spPr>
      </p:pic>
      <p:pic>
        <p:nvPicPr>
          <p:cNvPr id="24" name="Picture 23" descr="Screen Shot 2021-02-19 at 16.12.39.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564834" y="2905757"/>
            <a:ext cx="1507792" cy="1539873"/>
          </a:xfrm>
          <a:prstGeom prst="rect">
            <a:avLst/>
          </a:prstGeom>
        </p:spPr>
      </p:pic>
      <p:sp>
        <p:nvSpPr>
          <p:cNvPr id="25" name="TextBox 24"/>
          <p:cNvSpPr txBox="1"/>
          <p:nvPr/>
        </p:nvSpPr>
        <p:spPr>
          <a:xfrm>
            <a:off x="3564834" y="4514990"/>
            <a:ext cx="1388534" cy="1200329"/>
          </a:xfrm>
          <a:prstGeom prst="rect">
            <a:avLst/>
          </a:prstGeom>
          <a:noFill/>
        </p:spPr>
        <p:txBody>
          <a:bodyPr wrap="square" rtlCol="0">
            <a:spAutoFit/>
          </a:bodyPr>
          <a:lstStyle/>
          <a:p>
            <a:r>
              <a:rPr lang="en-GB" dirty="0"/>
              <a:t>Rose Review of the Primary Curriculum </a:t>
            </a:r>
          </a:p>
        </p:txBody>
      </p:sp>
      <p:cxnSp>
        <p:nvCxnSpPr>
          <p:cNvPr id="26" name="Straight Connector 25"/>
          <p:cNvCxnSpPr/>
          <p:nvPr/>
        </p:nvCxnSpPr>
        <p:spPr>
          <a:xfrm rot="5400000">
            <a:off x="7550946" y="5493385"/>
            <a:ext cx="1206497"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0800000" flipV="1">
            <a:off x="1136785" y="6097427"/>
            <a:ext cx="1316294" cy="707886"/>
          </a:xfrm>
          <a:prstGeom prst="rect">
            <a:avLst/>
          </a:prstGeom>
          <a:noFill/>
        </p:spPr>
        <p:txBody>
          <a:bodyPr wrap="square" rtlCol="0">
            <a:spAutoFit/>
          </a:bodyPr>
          <a:lstStyle/>
          <a:p>
            <a:r>
              <a:rPr lang="en-GB" sz="4000"/>
              <a:t>2008</a:t>
            </a:r>
            <a:endParaRPr lang="en-GB" sz="4000" dirty="0"/>
          </a:p>
        </p:txBody>
      </p:sp>
      <p:pic>
        <p:nvPicPr>
          <p:cNvPr id="21" name="Picture 20" descr="Screen Shot 2021-02-19 at 18.42.06.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982754" y="1237346"/>
            <a:ext cx="2161635" cy="1384299"/>
          </a:xfrm>
          <a:prstGeom prst="rect">
            <a:avLst/>
          </a:prstGeom>
        </p:spPr>
      </p:pic>
      <p:sp>
        <p:nvSpPr>
          <p:cNvPr id="22" name="TextBox 21"/>
          <p:cNvSpPr txBox="1"/>
          <p:nvPr/>
        </p:nvSpPr>
        <p:spPr>
          <a:xfrm>
            <a:off x="6451600" y="1283165"/>
            <a:ext cx="2039928" cy="646331"/>
          </a:xfrm>
          <a:prstGeom prst="rect">
            <a:avLst/>
          </a:prstGeom>
          <a:noFill/>
        </p:spPr>
        <p:txBody>
          <a:bodyPr wrap="square" rtlCol="0">
            <a:spAutoFit/>
          </a:bodyPr>
          <a:lstStyle/>
          <a:p>
            <a:r>
              <a:rPr lang="en-GB" dirty="0"/>
              <a:t>Curriculum for Excellence</a:t>
            </a:r>
          </a:p>
        </p:txBody>
      </p:sp>
      <p:pic>
        <p:nvPicPr>
          <p:cNvPr id="27" name="Picture 26" descr="Screen Shot 2021-02-27 at 14.56.29.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144389" y="2905757"/>
            <a:ext cx="1087892" cy="1539873"/>
          </a:xfrm>
          <a:prstGeom prst="rect">
            <a:avLst/>
          </a:prstGeom>
        </p:spPr>
      </p:pic>
      <p:cxnSp>
        <p:nvCxnSpPr>
          <p:cNvPr id="36" name="Straight Arrow Connector 35"/>
          <p:cNvCxnSpPr/>
          <p:nvPr/>
        </p:nvCxnSpPr>
        <p:spPr>
          <a:xfrm flipV="1">
            <a:off x="8153400" y="4890930"/>
            <a:ext cx="533400" cy="1"/>
          </a:xfrm>
          <a:prstGeom prst="straightConnector1">
            <a:avLst/>
          </a:prstGeom>
          <a:ln>
            <a:solidFill>
              <a:srgbClr val="B82278"/>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#25</a:t>
            </a:r>
            <a:br>
              <a:rPr lang="en-GB" sz="3200" dirty="0">
                <a:solidFill>
                  <a:srgbClr val="CF0C74"/>
                </a:solidFill>
                <a:cs typeface="Lucida Sans"/>
              </a:rPr>
            </a:br>
            <a:r>
              <a:rPr lang="en-GB" sz="3200" dirty="0">
                <a:solidFill>
                  <a:srgbClr val="01A092"/>
                </a:solidFill>
                <a:cs typeface="Lucida Sans"/>
              </a:rPr>
              <a:t>The interdisciplinary issue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3874696" y="6097424"/>
            <a:ext cx="1316294" cy="707886"/>
          </a:xfrm>
          <a:prstGeom prst="rect">
            <a:avLst/>
          </a:prstGeom>
          <a:noFill/>
        </p:spPr>
        <p:txBody>
          <a:bodyPr wrap="square" rtlCol="0">
            <a:spAutoFit/>
          </a:bodyPr>
          <a:lstStyle/>
          <a:p>
            <a:r>
              <a:rPr lang="en-GB" sz="4000" dirty="0"/>
              <a:t>2019</a:t>
            </a:r>
          </a:p>
        </p:txBody>
      </p:sp>
      <p:cxnSp>
        <p:nvCxnSpPr>
          <p:cNvPr id="19" name="Straight Connector 18"/>
          <p:cNvCxnSpPr/>
          <p:nvPr/>
        </p:nvCxnSpPr>
        <p:spPr>
          <a:xfrm rot="16200000" flipH="1">
            <a:off x="3189768" y="4831606"/>
            <a:ext cx="2530043" cy="1"/>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9.00.49.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169562" y="1259418"/>
            <a:ext cx="1825439" cy="2307166"/>
          </a:xfrm>
          <a:prstGeom prst="rect">
            <a:avLst/>
          </a:prstGeom>
        </p:spPr>
      </p:pic>
      <p:pic>
        <p:nvPicPr>
          <p:cNvPr id="8" name="Picture 7" descr="Screen Shot 2021-02-25 at 17.08.08.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198290" y="1259417"/>
            <a:ext cx="3677165" cy="2307166"/>
          </a:xfrm>
          <a:prstGeom prst="rect">
            <a:avLst/>
          </a:prstGeom>
        </p:spPr>
      </p:pic>
      <p:pic>
        <p:nvPicPr>
          <p:cNvPr id="15" name="Picture 14" descr="Screen Shot 2021-02-25 at 17.14.10.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745919" y="1356466"/>
            <a:ext cx="1851997" cy="2210118"/>
          </a:xfrm>
          <a:prstGeom prst="rect">
            <a:avLst/>
          </a:prstGeom>
        </p:spPr>
      </p:pic>
      <p:pic>
        <p:nvPicPr>
          <p:cNvPr id="17" name="Picture 16" descr="Screen Shot 2021-02-25 at 17.13.18.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61844" y="3869307"/>
            <a:ext cx="2047564" cy="2601611"/>
          </a:xfrm>
          <a:prstGeom prst="rect">
            <a:avLst/>
          </a:prstGeom>
        </p:spPr>
      </p:pic>
      <p:pic>
        <p:nvPicPr>
          <p:cNvPr id="18" name="Picture 17" descr="Screen Shot 2021-02-25 at 17.19.05.png"/>
          <p:cNvPicPr>
            <a:picLocks noChangeAspect="1"/>
          </p:cNvPicPr>
          <p:nvPr/>
        </p:nvPicPr>
        <p:blipFill>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198290" y="3788531"/>
            <a:ext cx="2379377" cy="2682387"/>
          </a:xfrm>
          <a:prstGeom prst="rect">
            <a:avLst/>
          </a:prstGeom>
        </p:spPr>
      </p:pic>
      <p:cxnSp>
        <p:nvCxnSpPr>
          <p:cNvPr id="21" name="Straight Connector 20"/>
          <p:cNvCxnSpPr/>
          <p:nvPr/>
        </p:nvCxnSpPr>
        <p:spPr>
          <a:xfrm rot="10800000">
            <a:off x="2609409" y="5154083"/>
            <a:ext cx="184538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rot="10800000">
            <a:off x="4454789" y="4561417"/>
            <a:ext cx="74350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rot="10800000">
            <a:off x="4995001" y="2645833"/>
            <a:ext cx="20329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597916" y="3100917"/>
            <a:ext cx="571646"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#26</a:t>
            </a:r>
            <a:br>
              <a:rPr lang="en-GB" sz="3200" dirty="0">
                <a:solidFill>
                  <a:srgbClr val="CF0C74"/>
                </a:solidFill>
                <a:cs typeface="Lucida Sans"/>
              </a:rPr>
            </a:br>
            <a:r>
              <a:rPr lang="en-GB" sz="3200" dirty="0">
                <a:solidFill>
                  <a:schemeClr val="accent3"/>
                </a:solidFill>
                <a:cs typeface="Lucida Sans"/>
              </a:rPr>
              <a:t>Communities make art – art makes communities</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6907348" y="6095836"/>
            <a:ext cx="1316294" cy="707886"/>
          </a:xfrm>
          <a:prstGeom prst="rect">
            <a:avLst/>
          </a:prstGeom>
          <a:noFill/>
        </p:spPr>
        <p:txBody>
          <a:bodyPr wrap="square" rtlCol="0">
            <a:spAutoFit/>
          </a:bodyPr>
          <a:lstStyle/>
          <a:p>
            <a:r>
              <a:rPr lang="en-GB" sz="4000" dirty="0"/>
              <a:t>2019</a:t>
            </a:r>
          </a:p>
        </p:txBody>
      </p:sp>
      <p:cxnSp>
        <p:nvCxnSpPr>
          <p:cNvPr id="19" name="Straight Connector 18"/>
          <p:cNvCxnSpPr/>
          <p:nvPr/>
        </p:nvCxnSpPr>
        <p:spPr>
          <a:xfrm rot="5400000">
            <a:off x="6684973" y="5213726"/>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9.01.14.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302903" y="1392953"/>
            <a:ext cx="2525183" cy="3115017"/>
          </a:xfrm>
          <a:prstGeom prst="rect">
            <a:avLst/>
          </a:prstGeom>
        </p:spPr>
      </p:pic>
      <p:pic>
        <p:nvPicPr>
          <p:cNvPr id="8" name="Picture 7" descr="Screen Shot 2021-02-25 at 17.24.38.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758770" y="1392953"/>
            <a:ext cx="1981059" cy="2544047"/>
          </a:xfrm>
          <a:prstGeom prst="rect">
            <a:avLst/>
          </a:prstGeom>
        </p:spPr>
      </p:pic>
      <p:pic>
        <p:nvPicPr>
          <p:cNvPr id="13" name="Picture 12" descr="Screen Shot 2021-02-25 at 17.23.49.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096539" y="1392952"/>
            <a:ext cx="2030527" cy="2544048"/>
          </a:xfrm>
          <a:prstGeom prst="rect">
            <a:avLst/>
          </a:prstGeom>
        </p:spPr>
      </p:pic>
      <p:pic>
        <p:nvPicPr>
          <p:cNvPr id="15" name="Picture 14" descr="Screen Shot 2021-02-25 at 17.31.23.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758770" y="4154633"/>
            <a:ext cx="2000677" cy="2576900"/>
          </a:xfrm>
          <a:prstGeom prst="rect">
            <a:avLst/>
          </a:prstGeom>
        </p:spPr>
      </p:pic>
      <p:pic>
        <p:nvPicPr>
          <p:cNvPr id="17" name="Picture 16" descr="Screen Shot 2021-02-25 at 17.24.03.png"/>
          <p:cNvPicPr>
            <a:picLocks noChangeAspect="1"/>
          </p:cNvPicPr>
          <p:nvPr/>
        </p:nvPicPr>
        <p:blipFill>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096539" y="4154633"/>
            <a:ext cx="2030527" cy="244341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#27</a:t>
            </a:r>
            <a:br>
              <a:rPr lang="en-GB" sz="3200" dirty="0">
                <a:solidFill>
                  <a:srgbClr val="CF0C74"/>
                </a:solidFill>
                <a:cs typeface="Lucida Sans"/>
              </a:rPr>
            </a:br>
            <a:r>
              <a:rPr lang="en-GB" sz="3200" dirty="0">
                <a:solidFill>
                  <a:srgbClr val="2EA49D"/>
                </a:solidFill>
                <a:cs typeface="Lucida Sans"/>
              </a:rPr>
              <a:t>Access to art, craft and design AND D&amp;T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451514" y="6095836"/>
            <a:ext cx="1316294" cy="707886"/>
          </a:xfrm>
          <a:prstGeom prst="rect">
            <a:avLst/>
          </a:prstGeom>
          <a:noFill/>
        </p:spPr>
        <p:txBody>
          <a:bodyPr wrap="square" rtlCol="0">
            <a:spAutoFit/>
          </a:bodyPr>
          <a:lstStyle/>
          <a:p>
            <a:r>
              <a:rPr lang="en-GB" sz="4000" dirty="0"/>
              <a:t>2020</a:t>
            </a:r>
          </a:p>
        </p:txBody>
      </p:sp>
      <p:cxnSp>
        <p:nvCxnSpPr>
          <p:cNvPr id="19" name="Straight Connector 18"/>
          <p:cNvCxnSpPr/>
          <p:nvPr/>
        </p:nvCxnSpPr>
        <p:spPr>
          <a:xfrm rot="5400000">
            <a:off x="431811" y="5215314"/>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9.01.40.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46215" y="3116665"/>
            <a:ext cx="1945618" cy="2436253"/>
          </a:xfrm>
          <a:prstGeom prst="rect">
            <a:avLst/>
          </a:prstGeom>
        </p:spPr>
      </p:pic>
      <p:pic>
        <p:nvPicPr>
          <p:cNvPr id="14" name="Picture 13" descr="Screen Shot 2021-02-25 at 17.48.56.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708767" y="4090331"/>
            <a:ext cx="1883585" cy="2436253"/>
          </a:xfrm>
          <a:prstGeom prst="rect">
            <a:avLst/>
          </a:prstGeom>
        </p:spPr>
      </p:pic>
      <p:pic>
        <p:nvPicPr>
          <p:cNvPr id="17" name="Picture 16" descr="Screen Shot 2021-02-25 at 17.48.03.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459638" y="4090331"/>
            <a:ext cx="2052769" cy="2436253"/>
          </a:xfrm>
          <a:prstGeom prst="rect">
            <a:avLst/>
          </a:prstGeom>
        </p:spPr>
      </p:pic>
      <p:pic>
        <p:nvPicPr>
          <p:cNvPr id="18" name="Picture 17" descr="Screen Shot 2021-02-25 at 17.47.56.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708767" y="1462466"/>
            <a:ext cx="1860913" cy="2358905"/>
          </a:xfrm>
          <a:prstGeom prst="rect">
            <a:avLst/>
          </a:prstGeom>
        </p:spPr>
      </p:pic>
      <p:pic>
        <p:nvPicPr>
          <p:cNvPr id="22" name="Picture 21" descr="Screen Shot 2021-02-25 at 17.57.07.png"/>
          <p:cNvPicPr>
            <a:picLocks noChangeAspect="1"/>
          </p:cNvPicPr>
          <p:nvPr/>
        </p:nvPicPr>
        <p:blipFill>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752779" y="1462466"/>
            <a:ext cx="3759628" cy="235890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#28</a:t>
            </a:r>
            <a:br>
              <a:rPr lang="en-GB" sz="3200" dirty="0">
                <a:solidFill>
                  <a:srgbClr val="CF0C74"/>
                </a:solidFill>
                <a:cs typeface="Lucida Sans"/>
              </a:rPr>
            </a:br>
            <a:r>
              <a:rPr lang="en-GB" sz="3200" dirty="0">
                <a:solidFill>
                  <a:srgbClr val="EA4410"/>
                </a:solidFill>
              </a:rPr>
              <a:t>Art, environment and sustainability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45716" y="1082145"/>
            <a:ext cx="889828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3874696" y="6097424"/>
            <a:ext cx="1316294" cy="707886"/>
          </a:xfrm>
          <a:prstGeom prst="rect">
            <a:avLst/>
          </a:prstGeom>
          <a:noFill/>
        </p:spPr>
        <p:txBody>
          <a:bodyPr wrap="square" rtlCol="0">
            <a:spAutoFit/>
          </a:bodyPr>
          <a:lstStyle/>
          <a:p>
            <a:r>
              <a:rPr lang="en-GB" sz="4000" dirty="0"/>
              <a:t>2020</a:t>
            </a:r>
          </a:p>
        </p:txBody>
      </p:sp>
      <p:cxnSp>
        <p:nvCxnSpPr>
          <p:cNvPr id="19" name="Straight Connector 18"/>
          <p:cNvCxnSpPr/>
          <p:nvPr/>
        </p:nvCxnSpPr>
        <p:spPr>
          <a:xfrm rot="5400000">
            <a:off x="3494822" y="5135075"/>
            <a:ext cx="192152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9.02.06.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164119" y="1280443"/>
            <a:ext cx="2584516" cy="3270390"/>
          </a:xfrm>
          <a:prstGeom prst="rect">
            <a:avLst/>
          </a:prstGeom>
        </p:spPr>
      </p:pic>
      <p:pic>
        <p:nvPicPr>
          <p:cNvPr id="8" name="Picture 7" descr="Screen Shot 2021-02-25 at 18.04.09.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5716" y="1280444"/>
            <a:ext cx="2719267" cy="3270389"/>
          </a:xfrm>
          <a:prstGeom prst="rect">
            <a:avLst/>
          </a:prstGeom>
        </p:spPr>
      </p:pic>
      <p:pic>
        <p:nvPicPr>
          <p:cNvPr id="14" name="Picture 13" descr="Screen Shot 2021-02-25 at 18.05.07.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011599" y="1280444"/>
            <a:ext cx="2716241" cy="327039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26" name="Straight Connector 25"/>
          <p:cNvCxnSpPr/>
          <p:nvPr/>
        </p:nvCxnSpPr>
        <p:spPr>
          <a:xfrm flipV="1">
            <a:off x="717549" y="2423583"/>
            <a:ext cx="8081434" cy="2"/>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565149" y="4921250"/>
            <a:ext cx="8081434" cy="2"/>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45716" y="25401"/>
            <a:ext cx="8644284" cy="1718733"/>
          </a:xfrm>
        </p:spPr>
        <p:txBody>
          <a:bodyPr>
            <a:normAutofit fontScale="90000"/>
          </a:bodyPr>
          <a:lstStyle/>
          <a:p>
            <a:r>
              <a:rPr lang="en-GB" sz="3200" dirty="0">
                <a:solidFill>
                  <a:srgbClr val="CF0C74"/>
                </a:solidFill>
                <a:cs typeface="Lucida Sans"/>
              </a:rPr>
              <a:t/>
            </a:r>
            <a:br>
              <a:rPr lang="en-GB" sz="3200" dirty="0">
                <a:solidFill>
                  <a:srgbClr val="CF0C74"/>
                </a:solidFill>
                <a:cs typeface="Lucida Sans"/>
              </a:rPr>
            </a:br>
            <a:r>
              <a:rPr lang="en-GB" sz="3200" dirty="0">
                <a:solidFill>
                  <a:srgbClr val="CF0C74"/>
                </a:solidFill>
                <a:cs typeface="Lucida Sans"/>
              </a:rPr>
              <a:t/>
            </a:r>
            <a:br>
              <a:rPr lang="en-GB" sz="3200" dirty="0">
                <a:solidFill>
                  <a:srgbClr val="CF0C74"/>
                </a:solidFill>
                <a:cs typeface="Lucida Sans"/>
              </a:rPr>
            </a:br>
            <a:r>
              <a:rPr lang="en-GB" sz="3200" dirty="0">
                <a:solidFill>
                  <a:srgbClr val="CF0C74"/>
                </a:solidFill>
                <a:cs typeface="Lucida Sans"/>
              </a:rPr>
              <a:t/>
            </a:r>
            <a:br>
              <a:rPr lang="en-GB" sz="3200" dirty="0">
                <a:solidFill>
                  <a:srgbClr val="CF0C74"/>
                </a:solidFill>
                <a:cs typeface="Lucida Sans"/>
              </a:rPr>
            </a:br>
            <a:r>
              <a:rPr lang="en-GB" sz="3200" dirty="0">
                <a:solidFill>
                  <a:srgbClr val="CF0C74"/>
                </a:solidFill>
                <a:cs typeface="Lucida Sans"/>
              </a:rPr>
              <a:t>AD #29</a:t>
            </a:r>
            <a:br>
              <a:rPr lang="en-GB" sz="3200" dirty="0">
                <a:solidFill>
                  <a:srgbClr val="CF0C74"/>
                </a:solidFill>
                <a:cs typeface="Lucida Sans"/>
              </a:rPr>
            </a:br>
            <a:r>
              <a:rPr lang="en-GB" sz="3200" dirty="0" err="1">
                <a:solidFill>
                  <a:srgbClr val="FFED30"/>
                </a:solidFill>
                <a:cs typeface="Lucida Sans"/>
              </a:rPr>
              <a:t>Covid</a:t>
            </a:r>
            <a:r>
              <a:rPr lang="en-GB" sz="3200" dirty="0">
                <a:solidFill>
                  <a:srgbClr val="FFED30"/>
                </a:solidFill>
                <a:cs typeface="Lucida Sans"/>
              </a:rPr>
              <a:t> and new ways of learning and working </a:t>
            </a:r>
            <a:r>
              <a:rPr lang="en-GB" sz="3200" dirty="0">
                <a:solidFill>
                  <a:srgbClr val="CF0C74"/>
                </a:solidFill>
                <a:cs typeface="Lucida Sans"/>
              </a:rPr>
              <a:t/>
            </a:r>
            <a:br>
              <a:rPr lang="en-GB" sz="3200" dirty="0">
                <a:solidFill>
                  <a:srgbClr val="CF0C74"/>
                </a:solidFill>
                <a:cs typeface="Lucida Sans"/>
              </a:rPr>
            </a:br>
            <a:r>
              <a:rPr lang="en-GB" sz="3200" dirty="0">
                <a:solidFill>
                  <a:srgbClr val="CF0C74"/>
                </a:solidFill>
                <a:cs typeface="Lucida Sans"/>
              </a:rPr>
              <a:t/>
            </a:r>
            <a:br>
              <a:rPr lang="en-GB" sz="3200" dirty="0">
                <a:solidFill>
                  <a:srgbClr val="CF0C74"/>
                </a:solidFill>
                <a:cs typeface="Lucida Sans"/>
              </a:rPr>
            </a:br>
            <a:r>
              <a:rPr lang="en-GB" sz="3200" dirty="0"/>
              <a:t/>
            </a:r>
            <a:br>
              <a:rPr lang="en-GB" sz="3200" dirty="0"/>
            </a:br>
            <a:r>
              <a:rPr lang="en-GB" sz="3200" dirty="0">
                <a:solidFill>
                  <a:srgbClr val="CF0C74"/>
                </a:solidFill>
                <a:cs typeface="Lucida Sans"/>
              </a:rPr>
              <a:t>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flipV="1">
            <a:off x="-1" y="6095835"/>
            <a:ext cx="9144001" cy="1"/>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6907348" y="6095836"/>
            <a:ext cx="1316294" cy="707886"/>
          </a:xfrm>
          <a:prstGeom prst="rect">
            <a:avLst/>
          </a:prstGeom>
          <a:noFill/>
        </p:spPr>
        <p:txBody>
          <a:bodyPr wrap="square" rtlCol="0">
            <a:spAutoFit/>
          </a:bodyPr>
          <a:lstStyle/>
          <a:p>
            <a:r>
              <a:rPr lang="en-GB" sz="4000" dirty="0"/>
              <a:t>2020</a:t>
            </a:r>
          </a:p>
        </p:txBody>
      </p:sp>
      <p:cxnSp>
        <p:nvCxnSpPr>
          <p:cNvPr id="19" name="Straight Connector 18"/>
          <p:cNvCxnSpPr/>
          <p:nvPr/>
        </p:nvCxnSpPr>
        <p:spPr>
          <a:xfrm rot="16200000" flipH="1">
            <a:off x="6982703" y="4664783"/>
            <a:ext cx="2862092" cy="1"/>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creen Shot 2021-02-19 at 19.02.29.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1082145"/>
            <a:ext cx="1901204" cy="2415646"/>
          </a:xfrm>
          <a:prstGeom prst="rect">
            <a:avLst/>
          </a:prstGeom>
        </p:spPr>
      </p:pic>
      <p:pic>
        <p:nvPicPr>
          <p:cNvPr id="8" name="Picture 7" descr="Screen Shot 2021-02-25 at 18.13.12.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908458" y="1347786"/>
            <a:ext cx="1890526" cy="2029591"/>
          </a:xfrm>
          <a:prstGeom prst="rect">
            <a:avLst/>
          </a:prstGeom>
        </p:spPr>
      </p:pic>
      <p:pic>
        <p:nvPicPr>
          <p:cNvPr id="10" name="Picture 9" descr="Screen Shot 2021-02-25 at 18.13.43.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 y="3624859"/>
            <a:ext cx="1817262" cy="2268951"/>
          </a:xfrm>
          <a:prstGeom prst="rect">
            <a:avLst/>
          </a:prstGeom>
        </p:spPr>
      </p:pic>
      <p:pic>
        <p:nvPicPr>
          <p:cNvPr id="13" name="Picture 12" descr="Screen Shot 2021-02-25 at 18.13.50.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31465" y="1347786"/>
            <a:ext cx="1799634" cy="2150005"/>
          </a:xfrm>
          <a:prstGeom prst="rect">
            <a:avLst/>
          </a:prstGeom>
        </p:spPr>
      </p:pic>
      <p:pic>
        <p:nvPicPr>
          <p:cNvPr id="17" name="Picture 16" descr="Screen Shot 2021-02-26 at 08.47.01.png"/>
          <p:cNvPicPr>
            <a:picLocks noChangeAspect="1"/>
          </p:cNvPicPr>
          <p:nvPr/>
        </p:nvPicPr>
        <p:blipFill>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6999581" y="3624859"/>
            <a:ext cx="1799401" cy="2268947"/>
          </a:xfrm>
          <a:prstGeom prst="rect">
            <a:avLst/>
          </a:prstGeom>
        </p:spPr>
      </p:pic>
      <p:pic>
        <p:nvPicPr>
          <p:cNvPr id="18" name="Picture 17" descr="Screen Shot 2021-02-26 at 08.47.09.png"/>
          <p:cNvPicPr>
            <a:picLocks noChangeAspect="1"/>
          </p:cNvPicPr>
          <p:nvPr/>
        </p:nvPicPr>
        <p:blipFill>
          <a:blip r:embed="rId8"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710079" y="1347786"/>
            <a:ext cx="1679943" cy="2148417"/>
          </a:xfrm>
          <a:prstGeom prst="rect">
            <a:avLst/>
          </a:prstGeom>
        </p:spPr>
      </p:pic>
      <p:pic>
        <p:nvPicPr>
          <p:cNvPr id="20" name="Picture 19" descr="Screen Shot 2021-02-26 at 08.47.29.png"/>
          <p:cNvPicPr>
            <a:picLocks noChangeAspect="1"/>
          </p:cNvPicPr>
          <p:nvPr/>
        </p:nvPicPr>
        <p:blipFill>
          <a:blip r:embed="rId9"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710079" y="3624859"/>
            <a:ext cx="1838269" cy="2268948"/>
          </a:xfrm>
          <a:prstGeom prst="rect">
            <a:avLst/>
          </a:prstGeom>
        </p:spPr>
      </p:pic>
      <p:pic>
        <p:nvPicPr>
          <p:cNvPr id="21" name="Picture 20" descr="Screen Shot 2021-02-26 at 08.47.39.png"/>
          <p:cNvPicPr>
            <a:picLocks noChangeAspect="1"/>
          </p:cNvPicPr>
          <p:nvPr/>
        </p:nvPicPr>
        <p:blipFill>
          <a:blip r:embed="rId10"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2431465" y="3624859"/>
            <a:ext cx="1823035" cy="226895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21" name="Straight Connector 20"/>
          <p:cNvCxnSpPr/>
          <p:nvPr/>
        </p:nvCxnSpPr>
        <p:spPr>
          <a:xfrm>
            <a:off x="2719917" y="4646084"/>
            <a:ext cx="460375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719917" y="2506482"/>
            <a:ext cx="4392086"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29226" y="406400"/>
            <a:ext cx="8644284" cy="1718733"/>
          </a:xfrm>
        </p:spPr>
        <p:txBody>
          <a:bodyPr>
            <a:normAutofit fontScale="90000"/>
          </a:bodyPr>
          <a:lstStyle/>
          <a:p>
            <a:r>
              <a:rPr lang="en-GB" sz="3200" dirty="0">
                <a:solidFill>
                  <a:srgbClr val="CF0C74"/>
                </a:solidFill>
                <a:cs typeface="Lucida Sans"/>
              </a:rPr>
              <a:t>AD #23</a:t>
            </a:r>
            <a:br>
              <a:rPr lang="en-GB" sz="3200" dirty="0">
                <a:solidFill>
                  <a:srgbClr val="CF0C74"/>
                </a:solidFill>
                <a:cs typeface="Lucida Sans"/>
              </a:rPr>
            </a:br>
            <a:r>
              <a:rPr lang="en-GB" sz="3200" dirty="0" err="1"/>
              <a:t>AD’s</a:t>
            </a:r>
            <a:r>
              <a:rPr lang="en-GB" sz="3200" dirty="0"/>
              <a:t> birthday – we’re 10 years old!</a:t>
            </a:r>
            <a:br>
              <a:rPr lang="en-GB" sz="3200" dirty="0"/>
            </a:br>
            <a:r>
              <a:rPr lang="en-GB" sz="2800" dirty="0">
                <a:solidFill>
                  <a:srgbClr val="DE2132"/>
                </a:solidFill>
              </a:rPr>
              <a:t>Art and actions which make the world a better place</a:t>
            </a:r>
            <a:r>
              <a:rPr lang="en-GB" sz="3200" dirty="0"/>
              <a:t/>
            </a:r>
            <a:br>
              <a:rPr lang="en-GB" sz="3200" dirty="0"/>
            </a:br>
            <a:r>
              <a:rPr lang="en-GB" sz="3200" dirty="0">
                <a:solidFill>
                  <a:srgbClr val="CF0C74"/>
                </a:solidFill>
                <a:cs typeface="Lucida Sans"/>
              </a:rPr>
              <a:t>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451514" y="6095836"/>
            <a:ext cx="1316294" cy="707886"/>
          </a:xfrm>
          <a:prstGeom prst="rect">
            <a:avLst/>
          </a:prstGeom>
          <a:noFill/>
        </p:spPr>
        <p:txBody>
          <a:bodyPr wrap="square" rtlCol="0">
            <a:spAutoFit/>
          </a:bodyPr>
          <a:lstStyle/>
          <a:p>
            <a:r>
              <a:rPr lang="en-GB" sz="4000" dirty="0"/>
              <a:t>2021</a:t>
            </a:r>
          </a:p>
        </p:txBody>
      </p:sp>
      <p:cxnSp>
        <p:nvCxnSpPr>
          <p:cNvPr id="19" name="Straight Connector 18"/>
          <p:cNvCxnSpPr/>
          <p:nvPr/>
        </p:nvCxnSpPr>
        <p:spPr>
          <a:xfrm rot="5400000">
            <a:off x="431811" y="5215314"/>
            <a:ext cx="176263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creen Shot 2021-02-19 at 19.02.51.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29226" y="1744134"/>
            <a:ext cx="2617691" cy="3323167"/>
          </a:xfrm>
          <a:prstGeom prst="rect">
            <a:avLst/>
          </a:prstGeom>
        </p:spPr>
      </p:pic>
      <p:pic>
        <p:nvPicPr>
          <p:cNvPr id="8" name="Picture 7" descr="Screen Shot 2021-02-27 at 10.45.53.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989538" y="1712113"/>
            <a:ext cx="1667130" cy="2100935"/>
          </a:xfrm>
          <a:prstGeom prst="rect">
            <a:avLst/>
          </a:prstGeom>
        </p:spPr>
      </p:pic>
      <p:pic>
        <p:nvPicPr>
          <p:cNvPr id="10" name="Picture 9" descr="Screen Shot 2021-02-27 at 10.46.34.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928055" y="1712113"/>
            <a:ext cx="1659349" cy="2100935"/>
          </a:xfrm>
          <a:prstGeom prst="rect">
            <a:avLst/>
          </a:prstGeom>
        </p:spPr>
      </p:pic>
      <p:pic>
        <p:nvPicPr>
          <p:cNvPr id="14" name="Picture 13" descr="Screen Shot 2021-02-27 at 10.52.11.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989538" y="3937526"/>
            <a:ext cx="1704502" cy="2082623"/>
          </a:xfrm>
          <a:prstGeom prst="rect">
            <a:avLst/>
          </a:prstGeom>
        </p:spPr>
      </p:pic>
      <p:pic>
        <p:nvPicPr>
          <p:cNvPr id="15" name="Picture 14" descr="Screen Shot 2021-02-27 at 10.47.04.png"/>
          <p:cNvPicPr>
            <a:picLocks noChangeAspect="1"/>
          </p:cNvPicPr>
          <p:nvPr/>
        </p:nvPicPr>
        <p:blipFill>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928055" y="3937527"/>
            <a:ext cx="1659349" cy="2082623"/>
          </a:xfrm>
          <a:prstGeom prst="rect">
            <a:avLst/>
          </a:prstGeom>
        </p:spPr>
      </p:pic>
      <p:pic>
        <p:nvPicPr>
          <p:cNvPr id="17" name="Picture 16" descr="Screen Shot 2021-02-27 at 10.46.54.png"/>
          <p:cNvPicPr>
            <a:picLocks noChangeAspect="1"/>
          </p:cNvPicPr>
          <p:nvPr/>
        </p:nvPicPr>
        <p:blipFill>
          <a:blip r:embed="rId8"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6804555" y="4013214"/>
            <a:ext cx="1691167" cy="2082622"/>
          </a:xfrm>
          <a:prstGeom prst="rect">
            <a:avLst/>
          </a:prstGeom>
        </p:spPr>
      </p:pic>
      <p:pic>
        <p:nvPicPr>
          <p:cNvPr id="24" name="Picture 23" descr="Screen Shot 2021-02-27 at 10.46.02.png"/>
          <p:cNvPicPr>
            <a:picLocks noChangeAspect="1"/>
          </p:cNvPicPr>
          <p:nvPr/>
        </p:nvPicPr>
        <p:blipFill>
          <a:blip r:embed="rId9"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804554" y="1712113"/>
            <a:ext cx="1691168" cy="211151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698500" y="273029"/>
            <a:ext cx="2514600" cy="4524316"/>
          </a:xfrm>
          <a:prstGeom prst="rect">
            <a:avLst/>
          </a:prstGeom>
          <a:noFill/>
        </p:spPr>
        <p:txBody>
          <a:bodyPr wrap="square" rtlCol="0">
            <a:spAutoFit/>
          </a:bodyPr>
          <a:lstStyle/>
          <a:p>
            <a:r>
              <a:rPr lang="en-GB" b="1" dirty="0"/>
              <a:t>Back stage</a:t>
            </a:r>
          </a:p>
          <a:p>
            <a:endParaRPr lang="en-GB" u="sng" dirty="0"/>
          </a:p>
          <a:p>
            <a:r>
              <a:rPr lang="en-GB" dirty="0">
                <a:solidFill>
                  <a:srgbClr val="B82278"/>
                </a:solidFill>
              </a:rPr>
              <a:t>NSEAD Council and Forum – </a:t>
            </a:r>
            <a:r>
              <a:rPr lang="en-GB" dirty="0">
                <a:solidFill>
                  <a:srgbClr val="FFFFFF"/>
                </a:solidFill>
              </a:rPr>
              <a:t>please keep the ideas coming</a:t>
            </a:r>
          </a:p>
          <a:p>
            <a:endParaRPr lang="en-GB" dirty="0">
              <a:solidFill>
                <a:schemeClr val="accent1">
                  <a:lumMod val="60000"/>
                  <a:lumOff val="40000"/>
                </a:schemeClr>
              </a:solidFill>
            </a:endParaRPr>
          </a:p>
          <a:p>
            <a:r>
              <a:rPr lang="en-GB" dirty="0">
                <a:solidFill>
                  <a:schemeClr val="accent1">
                    <a:lumMod val="60000"/>
                    <a:lumOff val="40000"/>
                  </a:schemeClr>
                </a:solidFill>
              </a:rPr>
              <a:t>Steers </a:t>
            </a:r>
            <a:r>
              <a:rPr lang="en-GB" dirty="0" err="1">
                <a:solidFill>
                  <a:schemeClr val="accent1">
                    <a:lumMod val="60000"/>
                    <a:lumOff val="40000"/>
                  </a:schemeClr>
                </a:solidFill>
              </a:rPr>
              <a:t>McGillan</a:t>
            </a:r>
            <a:r>
              <a:rPr lang="en-GB" dirty="0">
                <a:solidFill>
                  <a:schemeClr val="accent1">
                    <a:lumMod val="60000"/>
                    <a:lumOff val="40000"/>
                  </a:schemeClr>
                </a:solidFill>
              </a:rPr>
              <a:t> Eves – </a:t>
            </a:r>
            <a:r>
              <a:rPr lang="en-GB" dirty="0"/>
              <a:t>designers</a:t>
            </a:r>
          </a:p>
          <a:p>
            <a:endParaRPr lang="en-GB" dirty="0"/>
          </a:p>
          <a:p>
            <a:r>
              <a:rPr lang="en-GB" dirty="0">
                <a:solidFill>
                  <a:schemeClr val="accent6">
                    <a:lumMod val="60000"/>
                    <a:lumOff val="40000"/>
                  </a:schemeClr>
                </a:solidFill>
              </a:rPr>
              <a:t>Helen Adkins – </a:t>
            </a:r>
            <a:r>
              <a:rPr lang="en-GB" dirty="0"/>
              <a:t>production editor </a:t>
            </a:r>
          </a:p>
          <a:p>
            <a:endParaRPr lang="en-GB" dirty="0"/>
          </a:p>
          <a:p>
            <a:r>
              <a:rPr lang="en-GB" dirty="0">
                <a:solidFill>
                  <a:schemeClr val="accent3">
                    <a:lumMod val="60000"/>
                    <a:lumOff val="40000"/>
                  </a:schemeClr>
                </a:solidFill>
              </a:rPr>
              <a:t>NSEAD officers and staff</a:t>
            </a:r>
          </a:p>
          <a:p>
            <a:endParaRPr lang="en-GB" dirty="0"/>
          </a:p>
          <a:p>
            <a:r>
              <a:rPr lang="en-GB" dirty="0">
                <a:solidFill>
                  <a:srgbClr val="FFFF00"/>
                </a:solidFill>
              </a:rPr>
              <a:t>John Bowden 1941-2012 </a:t>
            </a:r>
            <a:r>
              <a:rPr lang="en-GB" dirty="0"/>
              <a:t>– </a:t>
            </a:r>
            <a:r>
              <a:rPr lang="en-GB" dirty="0" err="1"/>
              <a:t>A’n’D</a:t>
            </a:r>
            <a:r>
              <a:rPr lang="en-GB" dirty="0"/>
              <a:t> and AD co-editor</a:t>
            </a:r>
          </a:p>
        </p:txBody>
      </p:sp>
      <p:pic>
        <p:nvPicPr>
          <p:cNvPr id="4" name="Picture 3" descr="Screen Shot 2021-02-28 at 15.51.13.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292975" y="4005673"/>
            <a:ext cx="2851025" cy="2252456"/>
          </a:xfrm>
          <a:prstGeom prst="rect">
            <a:avLst/>
          </a:prstGeom>
        </p:spPr>
      </p:pic>
      <p:pic>
        <p:nvPicPr>
          <p:cNvPr id="5" name="Picture 4" descr="Screen Shot 2021-02-28 at 15.50.42.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292975" y="880489"/>
            <a:ext cx="2309466" cy="2918927"/>
          </a:xfrm>
          <a:prstGeom prst="rect">
            <a:avLst/>
          </a:prstGeom>
        </p:spPr>
      </p:pic>
      <p:pic>
        <p:nvPicPr>
          <p:cNvPr id="6" name="Picture 5" descr="Screen Shot 2021-02-28 at 15.52.28.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213100" y="4005672"/>
            <a:ext cx="2833299" cy="2252456"/>
          </a:xfrm>
          <a:prstGeom prst="rect">
            <a:avLst/>
          </a:prstGeom>
        </p:spPr>
      </p:pic>
      <p:pic>
        <p:nvPicPr>
          <p:cNvPr id="9" name="Picture 8" descr="NS341 AD Poster 18_v2.pdf"/>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731528" y="880489"/>
            <a:ext cx="2314871" cy="291892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57200" y="1078131"/>
            <a:ext cx="9017000" cy="5755424"/>
          </a:xfrm>
          <a:prstGeom prst="rect">
            <a:avLst/>
          </a:prstGeom>
          <a:noFill/>
        </p:spPr>
        <p:txBody>
          <a:bodyPr wrap="square" rtlCol="0">
            <a:spAutoFit/>
          </a:bodyPr>
          <a:lstStyle/>
          <a:p>
            <a:r>
              <a:rPr lang="en-GB" sz="800" i="1" dirty="0">
                <a:solidFill>
                  <a:srgbClr val="FFED30"/>
                </a:solidFill>
              </a:rPr>
              <a:t>#30 </a:t>
            </a:r>
            <a:r>
              <a:rPr lang="en-GB" sz="800" i="1" dirty="0" err="1"/>
              <a:t>Yinka</a:t>
            </a:r>
            <a:r>
              <a:rPr lang="en-GB" sz="800" i="1" dirty="0"/>
              <a:t> </a:t>
            </a:r>
            <a:r>
              <a:rPr lang="en-GB" sz="800" i="1" dirty="0" err="1"/>
              <a:t>Ilori</a:t>
            </a:r>
            <a:r>
              <a:rPr lang="en-GB" sz="800" i="1" dirty="0"/>
              <a:t> Fiona MacDonald Chris Francis Features 07 Decolonising and diversifying the art curriculum Dianne </a:t>
            </a:r>
            <a:r>
              <a:rPr lang="en-GB" sz="800" i="1" dirty="0" err="1"/>
              <a:t>Minicucci</a:t>
            </a:r>
            <a:r>
              <a:rPr lang="en-GB" sz="800" i="1" dirty="0"/>
              <a:t> Joanna Neil Amber Smith Michele </a:t>
            </a:r>
            <a:r>
              <a:rPr lang="en-GB" sz="800" i="1" dirty="0" err="1"/>
              <a:t>Gregson</a:t>
            </a:r>
            <a:r>
              <a:rPr lang="en-GB" sz="800" i="1" dirty="0"/>
              <a:t>  Dr Deborah Riding </a:t>
            </a:r>
            <a:r>
              <a:rPr lang="en-GB" sz="800" i="1" dirty="0" err="1"/>
              <a:t>Marenka</a:t>
            </a:r>
            <a:r>
              <a:rPr lang="en-GB" sz="800" i="1" dirty="0"/>
              <a:t> Thompson-</a:t>
            </a:r>
            <a:r>
              <a:rPr lang="en-GB" sz="800" i="1" dirty="0" err="1"/>
              <a:t>Odlum</a:t>
            </a:r>
            <a:r>
              <a:rPr lang="en-GB" sz="800" i="1" dirty="0"/>
              <a:t> Toby </a:t>
            </a:r>
            <a:r>
              <a:rPr lang="en-GB" sz="800" i="1" dirty="0" err="1"/>
              <a:t>Parkin</a:t>
            </a:r>
            <a:r>
              <a:rPr lang="en-GB" sz="800" i="1" dirty="0"/>
              <a:t> Harriet Dunn Anna Robb Linda Copeland Elaine Little Steve Sharp David </a:t>
            </a:r>
            <a:r>
              <a:rPr lang="en-GB" sz="800" i="1" dirty="0" err="1"/>
              <a:t>Gilliver</a:t>
            </a:r>
            <a:r>
              <a:rPr lang="en-GB" sz="800" i="1" dirty="0"/>
              <a:t> Caroline Smith, Michele </a:t>
            </a:r>
            <a:r>
              <a:rPr lang="en-GB" sz="800" i="1" dirty="0" err="1"/>
              <a:t>Gregson</a:t>
            </a:r>
            <a:endParaRPr lang="en-GB" sz="800" dirty="0"/>
          </a:p>
          <a:p>
            <a:r>
              <a:rPr lang="en-GB" sz="800" i="1" dirty="0"/>
              <a:t> </a:t>
            </a:r>
            <a:endParaRPr lang="en-GB" sz="800" dirty="0"/>
          </a:p>
          <a:p>
            <a:r>
              <a:rPr lang="en-GB" sz="800" i="1" dirty="0"/>
              <a:t>#29 Lisa Murphy Meg Wellington-Barratt Cat </a:t>
            </a:r>
            <a:r>
              <a:rPr lang="en-GB" sz="800" i="1" dirty="0" err="1"/>
              <a:t>Gibbard</a:t>
            </a:r>
            <a:r>
              <a:rPr lang="en-GB" sz="800" i="1" dirty="0"/>
              <a:t> Peter S Smith </a:t>
            </a:r>
            <a:r>
              <a:rPr lang="en-GB" sz="800" i="1" dirty="0" err="1"/>
              <a:t>Charli</a:t>
            </a:r>
            <a:r>
              <a:rPr lang="en-GB" sz="800" i="1" dirty="0"/>
              <a:t> Neal Hannah Day Dr Steven Berryman Bradley Hodgson, Marlene Wylie and Amanda </a:t>
            </a:r>
            <a:r>
              <a:rPr lang="en-GB" sz="800" i="1" dirty="0" err="1"/>
              <a:t>Skilton</a:t>
            </a:r>
            <a:r>
              <a:rPr lang="en-GB" sz="800" i="1" dirty="0"/>
              <a:t> Stephanie </a:t>
            </a:r>
            <a:r>
              <a:rPr lang="en-GB" sz="800" i="1" dirty="0" err="1"/>
              <a:t>Cubbin</a:t>
            </a:r>
            <a:r>
              <a:rPr lang="en-GB" sz="800" i="1" dirty="0"/>
              <a:t> and Dr Janna Graham Jane </a:t>
            </a:r>
            <a:r>
              <a:rPr lang="en-GB" sz="800" i="1" dirty="0" err="1"/>
              <a:t>Sillis</a:t>
            </a:r>
            <a:r>
              <a:rPr lang="en-GB" sz="800" i="1" dirty="0"/>
              <a:t> Lucy Hall Laura Merlin-Warner The </a:t>
            </a:r>
            <a:r>
              <a:rPr lang="en-GB" sz="800" i="1" dirty="0" err="1"/>
              <a:t>LifeAfterLockdown</a:t>
            </a:r>
            <a:r>
              <a:rPr lang="en-GB" sz="800" i="1" dirty="0"/>
              <a:t> team Mike Nelson </a:t>
            </a:r>
            <a:endParaRPr lang="en-GB" sz="800" dirty="0"/>
          </a:p>
          <a:p>
            <a:r>
              <a:rPr lang="en-GB" sz="800" i="1" dirty="0"/>
              <a:t> </a:t>
            </a:r>
            <a:endParaRPr lang="en-GB" sz="800" dirty="0"/>
          </a:p>
          <a:p>
            <a:r>
              <a:rPr lang="en-GB" sz="800" i="1" dirty="0">
                <a:solidFill>
                  <a:srgbClr val="D0433F"/>
                </a:solidFill>
              </a:rPr>
              <a:t>#28 </a:t>
            </a:r>
            <a:r>
              <a:rPr lang="en-GB" sz="800" i="1" dirty="0"/>
              <a:t>Dr </a:t>
            </a:r>
            <a:r>
              <a:rPr lang="en-GB" sz="800" i="1" dirty="0" err="1"/>
              <a:t>Janina</a:t>
            </a:r>
            <a:r>
              <a:rPr lang="en-GB" sz="800" i="1" dirty="0"/>
              <a:t> Ramirez Dr Rachel </a:t>
            </a:r>
            <a:r>
              <a:rPr lang="en-GB" sz="800" i="1" dirty="0" err="1"/>
              <a:t>PayneKay</a:t>
            </a:r>
            <a:r>
              <a:rPr lang="en-GB" sz="800" i="1" dirty="0"/>
              <a:t> </a:t>
            </a:r>
            <a:r>
              <a:rPr lang="en-GB" sz="800" i="1" dirty="0" err="1"/>
              <a:t>GreenleesNatalie</a:t>
            </a:r>
            <a:r>
              <a:rPr lang="en-GB" sz="800" i="1" dirty="0"/>
              <a:t> Rudd Allison </a:t>
            </a:r>
            <a:r>
              <a:rPr lang="en-GB" sz="800" i="1" dirty="0" err="1"/>
              <a:t>MurdochLucy</a:t>
            </a:r>
            <a:r>
              <a:rPr lang="en-GB" sz="800" i="1" dirty="0"/>
              <a:t> </a:t>
            </a:r>
            <a:r>
              <a:rPr lang="en-GB" sz="800" i="1" dirty="0" err="1"/>
              <a:t>HallChris</a:t>
            </a:r>
            <a:r>
              <a:rPr lang="en-GB" sz="800" i="1" dirty="0"/>
              <a:t> </a:t>
            </a:r>
            <a:r>
              <a:rPr lang="en-GB" sz="800" i="1" dirty="0" err="1"/>
              <a:t>FrancisJeff</a:t>
            </a:r>
            <a:r>
              <a:rPr lang="en-GB" sz="800" i="1" dirty="0"/>
              <a:t> Adams, Sam Rhodes and Claire </a:t>
            </a:r>
            <a:r>
              <a:rPr lang="en-GB" sz="800" i="1" dirty="0" err="1"/>
              <a:t>SmithJames</a:t>
            </a:r>
            <a:r>
              <a:rPr lang="en-GB" sz="800" i="1" dirty="0"/>
              <a:t> Gardner and Dave </a:t>
            </a:r>
            <a:r>
              <a:rPr lang="en-GB" sz="800" i="1" dirty="0" err="1"/>
              <a:t>WilsonTom</a:t>
            </a:r>
            <a:r>
              <a:rPr lang="en-GB" sz="800" i="1" dirty="0"/>
              <a:t> Hardy James Aldridge Caroline </a:t>
            </a:r>
            <a:r>
              <a:rPr lang="en-GB" sz="800" i="1" dirty="0" err="1"/>
              <a:t>WheelanMelissa</a:t>
            </a:r>
            <a:r>
              <a:rPr lang="en-GB" sz="800" i="1" dirty="0"/>
              <a:t> </a:t>
            </a:r>
            <a:r>
              <a:rPr lang="en-GB" sz="800" i="1" dirty="0" err="1"/>
              <a:t>WestbrookAmanda</a:t>
            </a:r>
            <a:r>
              <a:rPr lang="en-GB" sz="800" i="1" dirty="0"/>
              <a:t> Duke and Katie Duke Jeanette Barnes, Paul </a:t>
            </a:r>
            <a:r>
              <a:rPr lang="en-GB" sz="800" i="1" dirty="0" err="1"/>
              <a:t>Brandford</a:t>
            </a:r>
            <a:r>
              <a:rPr lang="en-GB" sz="800" i="1" dirty="0"/>
              <a:t> and Charlotte Steel Dr </a:t>
            </a:r>
            <a:r>
              <a:rPr lang="en-GB" sz="800" i="1" dirty="0" err="1"/>
              <a:t>Emese</a:t>
            </a:r>
            <a:r>
              <a:rPr lang="en-GB" sz="800" i="1" dirty="0"/>
              <a:t> Hall</a:t>
            </a:r>
            <a:endParaRPr lang="en-GB" sz="800" dirty="0"/>
          </a:p>
          <a:p>
            <a:r>
              <a:rPr lang="en-GB" sz="800" i="1" dirty="0"/>
              <a:t> </a:t>
            </a:r>
            <a:endParaRPr lang="en-GB" sz="800" dirty="0"/>
          </a:p>
          <a:p>
            <a:r>
              <a:rPr lang="en-GB" sz="800" i="1" dirty="0"/>
              <a:t>#27 Michele </a:t>
            </a:r>
            <a:r>
              <a:rPr lang="en-GB" sz="800" i="1" dirty="0" err="1"/>
              <a:t>Gregson</a:t>
            </a:r>
            <a:r>
              <a:rPr lang="en-GB" sz="800" i="1" dirty="0"/>
              <a:t> Jo </a:t>
            </a:r>
            <a:r>
              <a:rPr lang="en-GB" sz="800" i="1" dirty="0" err="1"/>
              <a:t>SweetingSophie</a:t>
            </a:r>
            <a:r>
              <a:rPr lang="en-GB" sz="800" i="1" dirty="0"/>
              <a:t> </a:t>
            </a:r>
            <a:r>
              <a:rPr lang="en-GB" sz="800" i="1" dirty="0" err="1"/>
              <a:t>LeachDr</a:t>
            </a:r>
            <a:r>
              <a:rPr lang="en-GB" sz="800" i="1" dirty="0"/>
              <a:t> Rachel </a:t>
            </a:r>
            <a:r>
              <a:rPr lang="en-GB" sz="800" i="1" dirty="0" err="1"/>
              <a:t>PayneChris</a:t>
            </a:r>
            <a:r>
              <a:rPr lang="en-GB" sz="800" i="1" dirty="0"/>
              <a:t> Francis Anne-Louise Quinton </a:t>
            </a:r>
            <a:r>
              <a:rPr lang="en-GB" sz="800" i="1" dirty="0" err="1"/>
              <a:t>Sevra</a:t>
            </a:r>
            <a:r>
              <a:rPr lang="en-GB" sz="800" i="1" dirty="0"/>
              <a:t> Davis Alison Nash Marc Quinn Sarah Phillips Will Grant Miranda </a:t>
            </a:r>
            <a:r>
              <a:rPr lang="en-GB" sz="800" i="1" dirty="0" err="1"/>
              <a:t>MillwardTamar</a:t>
            </a:r>
            <a:r>
              <a:rPr lang="en-GB" sz="800" i="1" dirty="0"/>
              <a:t> </a:t>
            </a:r>
            <a:r>
              <a:rPr lang="en-GB" sz="800" i="1" dirty="0" err="1"/>
              <a:t>MacLellan</a:t>
            </a:r>
            <a:r>
              <a:rPr lang="en-GB" sz="800" i="1" dirty="0"/>
              <a:t> and </a:t>
            </a:r>
            <a:r>
              <a:rPr lang="en-GB" sz="800" i="1" dirty="0" err="1"/>
              <a:t>Philippa</a:t>
            </a:r>
            <a:r>
              <a:rPr lang="en-GB" sz="800" i="1" dirty="0"/>
              <a:t> Wood Melanie Lucking Mary </a:t>
            </a:r>
            <a:r>
              <a:rPr lang="en-GB" sz="800" i="1" dirty="0" err="1"/>
              <a:t>Ealden</a:t>
            </a:r>
            <a:endParaRPr lang="en-GB" sz="800" dirty="0"/>
          </a:p>
          <a:p>
            <a:r>
              <a:rPr lang="en-GB" sz="800" i="1" dirty="0"/>
              <a:t> </a:t>
            </a:r>
            <a:endParaRPr lang="en-GB" sz="800" dirty="0"/>
          </a:p>
          <a:p>
            <a:r>
              <a:rPr lang="en-GB" sz="800" i="1" dirty="0">
                <a:solidFill>
                  <a:schemeClr val="accent1">
                    <a:lumMod val="60000"/>
                    <a:lumOff val="40000"/>
                  </a:schemeClr>
                </a:solidFill>
              </a:rPr>
              <a:t>#26 </a:t>
            </a:r>
            <a:r>
              <a:rPr lang="en-GB" sz="800" i="1" dirty="0"/>
              <a:t>Katie Paterson Dr Peter Gregory Dr Claire </a:t>
            </a:r>
            <a:r>
              <a:rPr lang="en-GB" sz="800" i="1" dirty="0" err="1"/>
              <a:t>Penketh</a:t>
            </a:r>
            <a:r>
              <a:rPr lang="en-GB" sz="800" i="1" dirty="0"/>
              <a:t> Andy </a:t>
            </a:r>
            <a:r>
              <a:rPr lang="en-GB" sz="800" i="1" dirty="0" err="1"/>
              <a:t>AshErin</a:t>
            </a:r>
            <a:r>
              <a:rPr lang="en-GB" sz="800" i="1" dirty="0"/>
              <a:t> </a:t>
            </a:r>
            <a:r>
              <a:rPr lang="en-GB" sz="800" i="1" dirty="0" err="1"/>
              <a:t>BarnesDr</a:t>
            </a:r>
            <a:r>
              <a:rPr lang="en-GB" sz="800" i="1" dirty="0"/>
              <a:t> Marsha Bradfield and Shibboleth </a:t>
            </a:r>
            <a:r>
              <a:rPr lang="en-GB" sz="800" i="1" dirty="0" err="1"/>
              <a:t>Shechter</a:t>
            </a:r>
            <a:r>
              <a:rPr lang="en-GB" sz="800" i="1" dirty="0"/>
              <a:t> Sarah Phillips </a:t>
            </a:r>
            <a:r>
              <a:rPr lang="en-GB" sz="800" i="1" dirty="0" err="1"/>
              <a:t>Gemma</a:t>
            </a:r>
            <a:r>
              <a:rPr lang="en-GB" sz="800" i="1" dirty="0"/>
              <a:t> Hobbs </a:t>
            </a:r>
            <a:r>
              <a:rPr lang="en-GB" sz="800" i="1" dirty="0" err="1"/>
              <a:t>Elinor</a:t>
            </a:r>
            <a:r>
              <a:rPr lang="en-GB" sz="800" i="1" dirty="0"/>
              <a:t> Brass and Susan </a:t>
            </a:r>
            <a:r>
              <a:rPr lang="en-GB" sz="800" i="1" dirty="0" err="1"/>
              <a:t>ColesOllie</a:t>
            </a:r>
            <a:r>
              <a:rPr lang="en-GB" sz="800" i="1" dirty="0"/>
              <a:t> </a:t>
            </a:r>
            <a:r>
              <a:rPr lang="en-GB" sz="800" i="1" dirty="0" err="1"/>
              <a:t>BriggsDebbie</a:t>
            </a:r>
            <a:r>
              <a:rPr lang="en-GB" sz="800" i="1" dirty="0"/>
              <a:t> </a:t>
            </a:r>
            <a:r>
              <a:rPr lang="en-GB" sz="800" i="1" dirty="0" err="1"/>
              <a:t>HillyerdTabitha</a:t>
            </a:r>
            <a:r>
              <a:rPr lang="en-GB" sz="800" i="1" dirty="0"/>
              <a:t> </a:t>
            </a:r>
            <a:r>
              <a:rPr lang="en-GB" sz="800" i="1" dirty="0" err="1"/>
              <a:t>MillettSue</a:t>
            </a:r>
            <a:r>
              <a:rPr lang="en-GB" sz="800" i="1" dirty="0"/>
              <a:t> </a:t>
            </a:r>
            <a:r>
              <a:rPr lang="en-GB" sz="800" i="1" dirty="0" err="1"/>
              <a:t>ArmitageMaggie</a:t>
            </a:r>
            <a:r>
              <a:rPr lang="en-GB" sz="800" i="1" dirty="0"/>
              <a:t> </a:t>
            </a:r>
            <a:r>
              <a:rPr lang="en-GB" sz="800" i="1" dirty="0" err="1"/>
              <a:t>StewartSam</a:t>
            </a:r>
            <a:r>
              <a:rPr lang="en-GB" sz="800" i="1" dirty="0"/>
              <a:t> Grinstead</a:t>
            </a:r>
            <a:endParaRPr lang="en-GB" sz="800" dirty="0"/>
          </a:p>
          <a:p>
            <a:r>
              <a:rPr lang="en-GB" sz="800" i="1" dirty="0"/>
              <a:t> </a:t>
            </a:r>
            <a:endParaRPr lang="en-GB" sz="800" dirty="0"/>
          </a:p>
          <a:p>
            <a:r>
              <a:rPr lang="en-GB" sz="800" i="1" dirty="0">
                <a:solidFill>
                  <a:srgbClr val="77933C"/>
                </a:solidFill>
              </a:rPr>
              <a:t>#25 </a:t>
            </a:r>
            <a:r>
              <a:rPr lang="en-GB" sz="800" i="1" dirty="0"/>
              <a:t>Keith </a:t>
            </a:r>
            <a:r>
              <a:rPr lang="en-GB" sz="800" i="1" dirty="0" err="1"/>
              <a:t>Brymer</a:t>
            </a:r>
            <a:r>
              <a:rPr lang="en-GB" sz="800" i="1" dirty="0"/>
              <a:t> Jones, Young Arts Leaders from Palm Bay Primary School,  Michele </a:t>
            </a:r>
            <a:r>
              <a:rPr lang="en-GB" sz="800" i="1" dirty="0" err="1"/>
              <a:t>Gregson</a:t>
            </a:r>
            <a:r>
              <a:rPr lang="en-GB" sz="800" i="1" dirty="0"/>
              <a:t>  Paul Carne Alex and Amelia Zoe  </a:t>
            </a:r>
            <a:r>
              <a:rPr lang="en-GB" sz="800" i="1" dirty="0" err="1"/>
              <a:t>Crockford</a:t>
            </a:r>
            <a:r>
              <a:rPr lang="en-GB" sz="800" i="1" dirty="0"/>
              <a:t>  Lyn French and Georgina Evans Vicky </a:t>
            </a:r>
            <a:r>
              <a:rPr lang="en-GB" sz="800" i="1" dirty="0" err="1"/>
              <a:t>Isley</a:t>
            </a:r>
            <a:r>
              <a:rPr lang="en-GB" sz="800" i="1" dirty="0"/>
              <a:t> and Paul Smith Fay Penrose Deirdre Robson &amp; </a:t>
            </a:r>
            <a:r>
              <a:rPr lang="en-GB" sz="800" i="1" dirty="0" err="1"/>
              <a:t>Ivor</a:t>
            </a:r>
            <a:r>
              <a:rPr lang="en-GB" sz="800" i="1" dirty="0"/>
              <a:t> Hickey; Helen Houston-Phillips &amp; Sarah Williams Jayne </a:t>
            </a:r>
            <a:r>
              <a:rPr lang="en-GB" sz="800" i="1" dirty="0" err="1"/>
              <a:t>Phenton</a:t>
            </a:r>
            <a:r>
              <a:rPr lang="en-GB" sz="800" i="1" dirty="0"/>
              <a:t> Mandy Barrett Etta </a:t>
            </a:r>
            <a:r>
              <a:rPr lang="en-GB" sz="800" i="1" dirty="0" err="1"/>
              <a:t>Voorsanger</a:t>
            </a:r>
            <a:r>
              <a:rPr lang="en-GB" sz="800" i="1" dirty="0"/>
              <a:t>-Brill Pavilion </a:t>
            </a:r>
            <a:r>
              <a:rPr lang="en-GB" sz="800" i="1" dirty="0" err="1"/>
              <a:t>Sacha</a:t>
            </a:r>
            <a:r>
              <a:rPr lang="en-GB" sz="800" i="1" dirty="0"/>
              <a:t> Guppy</a:t>
            </a:r>
            <a:endParaRPr lang="en-GB" sz="800" dirty="0"/>
          </a:p>
          <a:p>
            <a:r>
              <a:rPr lang="en-GB" sz="800" i="1" dirty="0"/>
              <a:t> </a:t>
            </a:r>
            <a:endParaRPr lang="en-GB" sz="800" dirty="0"/>
          </a:p>
          <a:p>
            <a:r>
              <a:rPr lang="en-GB" sz="800" i="1" dirty="0">
                <a:solidFill>
                  <a:srgbClr val="FFED30"/>
                </a:solidFill>
              </a:rPr>
              <a:t>#24 </a:t>
            </a:r>
            <a:r>
              <a:rPr lang="en-GB" sz="800" i="1" dirty="0" err="1"/>
              <a:t>Huma</a:t>
            </a:r>
            <a:r>
              <a:rPr lang="en-GB" sz="800" i="1" dirty="0"/>
              <a:t> </a:t>
            </a:r>
            <a:r>
              <a:rPr lang="en-GB" sz="800" i="1" dirty="0" err="1"/>
              <a:t>Bhabha</a:t>
            </a:r>
            <a:r>
              <a:rPr lang="en-GB" sz="800" i="1" dirty="0"/>
              <a:t> Sophie Leach Susan Coles Zoe </a:t>
            </a:r>
            <a:r>
              <a:rPr lang="en-GB" sz="800" i="1" dirty="0" err="1"/>
              <a:t>Crockford</a:t>
            </a:r>
            <a:r>
              <a:rPr lang="en-GB" sz="800" i="1" dirty="0"/>
              <a:t> Natalie Deane Patrick McDowell Michele </a:t>
            </a:r>
            <a:r>
              <a:rPr lang="en-GB" sz="800" i="1" dirty="0" err="1"/>
              <a:t>Gregson</a:t>
            </a:r>
            <a:r>
              <a:rPr lang="en-GB" sz="800" i="1" dirty="0"/>
              <a:t> Meghan </a:t>
            </a:r>
            <a:r>
              <a:rPr lang="en-GB" sz="800" i="1" dirty="0" err="1"/>
              <a:t>Goodeve</a:t>
            </a:r>
            <a:r>
              <a:rPr lang="en-GB" sz="800" i="1" dirty="0"/>
              <a:t> Sarah Phillips Dr Rachel Payne Ted Fox Joyce Linda Copeland </a:t>
            </a:r>
            <a:r>
              <a:rPr lang="en-GB" sz="800" i="1" dirty="0" err="1"/>
              <a:t>Charli</a:t>
            </a:r>
            <a:r>
              <a:rPr lang="en-GB" sz="800" i="1" dirty="0"/>
              <a:t> Neal Sinead </a:t>
            </a:r>
            <a:r>
              <a:rPr lang="en-GB" sz="800" i="1" dirty="0" err="1"/>
              <a:t>Dowdall</a:t>
            </a:r>
            <a:r>
              <a:rPr lang="en-GB" sz="800" i="1" dirty="0"/>
              <a:t> and Charlotte Ball</a:t>
            </a:r>
            <a:endParaRPr lang="en-GB" sz="800" dirty="0"/>
          </a:p>
          <a:p>
            <a:r>
              <a:rPr lang="en-GB" sz="800" i="1" dirty="0"/>
              <a:t> </a:t>
            </a:r>
            <a:endParaRPr lang="en-GB" sz="800" dirty="0"/>
          </a:p>
          <a:p>
            <a:r>
              <a:rPr lang="en-GB" sz="800" i="1" dirty="0"/>
              <a:t>#</a:t>
            </a:r>
            <a:r>
              <a:rPr lang="en-GB" sz="800" i="1" dirty="0">
                <a:solidFill>
                  <a:srgbClr val="EA4410"/>
                </a:solidFill>
              </a:rPr>
              <a:t>23</a:t>
            </a:r>
            <a:r>
              <a:rPr lang="en-GB" sz="800" i="1" dirty="0"/>
              <a:t> James Lake Richard Adams Professor Jeff Adams Andy </a:t>
            </a:r>
            <a:r>
              <a:rPr lang="en-GB" sz="800" i="1" dirty="0" err="1"/>
              <a:t>AshNSEAD</a:t>
            </a:r>
            <a:r>
              <a:rPr lang="en-GB" sz="800" i="1" dirty="0"/>
              <a:t>, our Forum and members Melanie Cox and Mandy Barrett </a:t>
            </a:r>
            <a:r>
              <a:rPr lang="en-GB" sz="800" i="1" dirty="0" err="1"/>
              <a:t>Munira</a:t>
            </a:r>
            <a:r>
              <a:rPr lang="en-GB" sz="800" i="1" dirty="0"/>
              <a:t> Mira Cara Williams Susan Coles Lisa Jacques Pete </a:t>
            </a:r>
            <a:r>
              <a:rPr lang="en-GB" sz="800" i="1" dirty="0" err="1"/>
              <a:t>Moorhouse</a:t>
            </a:r>
            <a:r>
              <a:rPr lang="en-GB" sz="800" i="1" dirty="0"/>
              <a:t>  Nicola McCaffrey and Lucy Williams</a:t>
            </a:r>
            <a:endParaRPr lang="en-GB" sz="800" dirty="0"/>
          </a:p>
          <a:p>
            <a:r>
              <a:rPr lang="en-GB" sz="800" i="1" dirty="0"/>
              <a:t> </a:t>
            </a:r>
            <a:endParaRPr lang="en-GB" sz="800" dirty="0"/>
          </a:p>
          <a:p>
            <a:r>
              <a:rPr lang="en-GB" sz="800" i="1" dirty="0">
                <a:solidFill>
                  <a:srgbClr val="77933C"/>
                </a:solidFill>
              </a:rPr>
              <a:t>#22 </a:t>
            </a:r>
            <a:r>
              <a:rPr lang="en-GB" sz="800" i="1" dirty="0"/>
              <a:t>Ryan Gander Lesley Butterworth Susan </a:t>
            </a:r>
            <a:r>
              <a:rPr lang="en-GB" sz="800" i="1" dirty="0" err="1"/>
              <a:t>Ogier</a:t>
            </a:r>
            <a:r>
              <a:rPr lang="en-GB" sz="800" i="1" dirty="0"/>
              <a:t> Peter </a:t>
            </a:r>
            <a:r>
              <a:rPr lang="en-GB" sz="800" i="1" dirty="0" err="1"/>
              <a:t>Corkish</a:t>
            </a:r>
            <a:r>
              <a:rPr lang="en-GB" sz="800" i="1" dirty="0"/>
              <a:t> Natalie Rudd and Natalie Walton </a:t>
            </a:r>
            <a:r>
              <a:rPr lang="en-GB" sz="800" i="1" dirty="0" err="1"/>
              <a:t>Nicki</a:t>
            </a:r>
            <a:r>
              <a:rPr lang="en-GB" sz="800" i="1" dirty="0"/>
              <a:t> Allen and Sarah Barton Jeremy Newton Michele </a:t>
            </a:r>
            <a:r>
              <a:rPr lang="en-GB" sz="800" i="1" dirty="0" err="1"/>
              <a:t>Gregson</a:t>
            </a:r>
            <a:r>
              <a:rPr lang="en-GB" sz="800" i="1" dirty="0"/>
              <a:t> Dr Jenny </a:t>
            </a:r>
            <a:r>
              <a:rPr lang="en-GB" sz="800" i="1" dirty="0" err="1"/>
              <a:t>Rintoul</a:t>
            </a:r>
            <a:r>
              <a:rPr lang="en-GB" sz="800" i="1" dirty="0"/>
              <a:t>  Simon </a:t>
            </a:r>
            <a:r>
              <a:rPr lang="en-GB" sz="800" i="1" dirty="0" err="1"/>
              <a:t>Huson</a:t>
            </a:r>
            <a:r>
              <a:rPr lang="en-GB" sz="800" i="1" dirty="0"/>
              <a:t> Jane McDonald Scott Donnelly Graham Hooper Hilary </a:t>
            </a:r>
            <a:r>
              <a:rPr lang="en-GB" sz="800" i="1" dirty="0" err="1"/>
              <a:t>Gresty</a:t>
            </a:r>
            <a:r>
              <a:rPr lang="en-GB" sz="800" i="1" dirty="0"/>
              <a:t> Sally Johnson Miranda </a:t>
            </a:r>
            <a:r>
              <a:rPr lang="en-GB" sz="800" i="1" dirty="0" err="1"/>
              <a:t>Millward</a:t>
            </a:r>
            <a:endParaRPr lang="en-GB" sz="800" dirty="0"/>
          </a:p>
          <a:p>
            <a:r>
              <a:rPr lang="en-GB" sz="800" i="1" dirty="0"/>
              <a:t> </a:t>
            </a:r>
            <a:endParaRPr lang="en-GB" sz="800" dirty="0"/>
          </a:p>
          <a:p>
            <a:r>
              <a:rPr lang="en-GB" sz="800" i="1" dirty="0">
                <a:solidFill>
                  <a:srgbClr val="FF0000"/>
                </a:solidFill>
              </a:rPr>
              <a:t>#21 </a:t>
            </a:r>
            <a:r>
              <a:rPr lang="en-GB" sz="800" i="1" dirty="0"/>
              <a:t>Zoom </a:t>
            </a:r>
            <a:r>
              <a:rPr lang="en-GB" sz="800" i="1" dirty="0" err="1"/>
              <a:t>Rockman</a:t>
            </a:r>
            <a:r>
              <a:rPr lang="en-GB" sz="800" i="1" dirty="0"/>
              <a:t> and Susan Coles </a:t>
            </a:r>
            <a:r>
              <a:rPr lang="en-GB" sz="800" i="1" dirty="0" err="1"/>
              <a:t>Mawda</a:t>
            </a:r>
            <a:r>
              <a:rPr lang="en-GB" sz="800" i="1" dirty="0"/>
              <a:t> </a:t>
            </a:r>
            <a:r>
              <a:rPr lang="en-GB" sz="800" i="1" dirty="0" err="1"/>
              <a:t>Amer</a:t>
            </a:r>
            <a:r>
              <a:rPr lang="en-GB" sz="800" i="1" dirty="0"/>
              <a:t> </a:t>
            </a:r>
            <a:r>
              <a:rPr lang="en-GB" sz="800" i="1" dirty="0" err="1"/>
              <a:t>Seraphima</a:t>
            </a:r>
            <a:r>
              <a:rPr lang="en-GB" sz="800" i="1" dirty="0"/>
              <a:t> Kennedy and Louise </a:t>
            </a:r>
            <a:r>
              <a:rPr lang="en-GB" sz="800" i="1" dirty="0" err="1"/>
              <a:t>Gatti</a:t>
            </a:r>
            <a:r>
              <a:rPr lang="en-GB" sz="800" i="1" dirty="0"/>
              <a:t> Joe Macleod Emma Middleton Ollie Briggs Annabel Johnson Lesley Butterworth </a:t>
            </a:r>
            <a:r>
              <a:rPr lang="en-GB" sz="800" i="1" dirty="0" err="1"/>
              <a:t>Charli</a:t>
            </a:r>
            <a:r>
              <a:rPr lang="en-GB" sz="800" i="1" dirty="0"/>
              <a:t>  Neal  Dan Firth-Powell Sarah Phillips Emily </a:t>
            </a:r>
            <a:r>
              <a:rPr lang="en-GB" sz="800" i="1" dirty="0" err="1"/>
              <a:t>Druiff</a:t>
            </a:r>
            <a:r>
              <a:rPr lang="en-GB" sz="800" i="1" dirty="0"/>
              <a:t> </a:t>
            </a:r>
            <a:r>
              <a:rPr lang="en-GB" sz="800" i="1" dirty="0" err="1"/>
              <a:t>Patricial</a:t>
            </a:r>
            <a:r>
              <a:rPr lang="en-GB" sz="800" i="1" dirty="0"/>
              <a:t> Lovett MBE</a:t>
            </a:r>
            <a:endParaRPr lang="en-GB" sz="800" dirty="0"/>
          </a:p>
          <a:p>
            <a:r>
              <a:rPr lang="en-GB" sz="800" i="1" dirty="0"/>
              <a:t> </a:t>
            </a:r>
            <a:endParaRPr lang="en-GB" sz="800" dirty="0"/>
          </a:p>
          <a:p>
            <a:r>
              <a:rPr lang="en-GB" sz="800" i="1" dirty="0">
                <a:solidFill>
                  <a:schemeClr val="accent6"/>
                </a:solidFill>
              </a:rPr>
              <a:t>#20</a:t>
            </a:r>
            <a:r>
              <a:rPr lang="en-GB" sz="800" b="1" i="1" dirty="0"/>
              <a:t> </a:t>
            </a:r>
            <a:r>
              <a:rPr lang="en-GB" sz="800" i="1" dirty="0"/>
              <a:t>Cornelia Parker, OBE RA, Sophie Leach Sarah Mower MBE Miranda </a:t>
            </a:r>
            <a:r>
              <a:rPr lang="en-GB" sz="800" i="1" dirty="0" err="1"/>
              <a:t>Millward</a:t>
            </a:r>
            <a:r>
              <a:rPr lang="en-GB" sz="800" i="1" dirty="0"/>
              <a:t> Simon Betts Graham </a:t>
            </a:r>
            <a:r>
              <a:rPr lang="en-GB" sz="800" i="1" dirty="0" err="1"/>
              <a:t>NewmanRuth</a:t>
            </a:r>
            <a:r>
              <a:rPr lang="en-GB" sz="800" i="1" dirty="0"/>
              <a:t> Robinson Dave Fudge Mari Bradbury and Ivan Davies Sally Johnson and Sam Hobbs Karen Palmer Susan Coles Carla </a:t>
            </a:r>
            <a:r>
              <a:rPr lang="en-GB" sz="800" i="1" dirty="0" err="1"/>
              <a:t>Mindel</a:t>
            </a:r>
            <a:r>
              <a:rPr lang="en-GB" sz="800" i="1" dirty="0"/>
              <a:t> Francis Murphy</a:t>
            </a:r>
            <a:endParaRPr lang="en-GB" sz="800" dirty="0"/>
          </a:p>
          <a:p>
            <a:r>
              <a:rPr lang="en-GB" sz="800" i="1" dirty="0"/>
              <a:t> </a:t>
            </a:r>
            <a:endParaRPr lang="en-GB" sz="800" dirty="0"/>
          </a:p>
          <a:p>
            <a:r>
              <a:rPr lang="en-GB" sz="800" i="1" dirty="0">
                <a:solidFill>
                  <a:srgbClr val="FFED30"/>
                </a:solidFill>
              </a:rPr>
              <a:t>#19 </a:t>
            </a:r>
            <a:r>
              <a:rPr lang="en-GB" sz="800" i="1" dirty="0"/>
              <a:t>Dominic Wilcox and Dr Rachel Payne. Graham Hooper Lisa </a:t>
            </a:r>
            <a:r>
              <a:rPr lang="en-GB" sz="800" i="1" dirty="0" err="1"/>
              <a:t>Harker</a:t>
            </a:r>
            <a:r>
              <a:rPr lang="en-GB" sz="800" i="1" dirty="0"/>
              <a:t> Dr Claire </a:t>
            </a:r>
            <a:r>
              <a:rPr lang="en-GB" sz="800" i="1" dirty="0" err="1"/>
              <a:t>Penketh</a:t>
            </a:r>
            <a:r>
              <a:rPr lang="en-GB" sz="800" i="1" dirty="0"/>
              <a:t> Nicola Currie Sarah </a:t>
            </a:r>
            <a:r>
              <a:rPr lang="en-GB" sz="800" i="1" dirty="0" err="1"/>
              <a:t>Meader</a:t>
            </a:r>
            <a:r>
              <a:rPr lang="en-GB" sz="800" i="1" dirty="0"/>
              <a:t> Hannah Day Trevor </a:t>
            </a:r>
            <a:r>
              <a:rPr lang="en-GB" sz="800" i="1" dirty="0" err="1"/>
              <a:t>Horsewood</a:t>
            </a:r>
            <a:r>
              <a:rPr lang="en-GB" sz="800" i="1" dirty="0"/>
              <a:t> Caroline Whelan Dr Melissa Westbrook Karen Palmer Nicola McCaffrey</a:t>
            </a:r>
            <a:endParaRPr lang="en-GB" sz="800" dirty="0"/>
          </a:p>
          <a:p>
            <a:r>
              <a:rPr lang="en-GB" sz="800" i="1" dirty="0"/>
              <a:t> </a:t>
            </a:r>
            <a:endParaRPr lang="en-GB" sz="800" dirty="0"/>
          </a:p>
          <a:p>
            <a:r>
              <a:rPr lang="en-GB" sz="800" i="1" dirty="0">
                <a:solidFill>
                  <a:srgbClr val="2EA49D"/>
                </a:solidFill>
              </a:rPr>
              <a:t>#18 </a:t>
            </a:r>
            <a:r>
              <a:rPr lang="en-GB" sz="800" i="1" dirty="0"/>
              <a:t>Kate Holland James Harrison Jim </a:t>
            </a:r>
            <a:r>
              <a:rPr lang="en-GB" sz="800" i="1" dirty="0" err="1"/>
              <a:t>Smithyes</a:t>
            </a:r>
            <a:r>
              <a:rPr lang="en-GB" sz="800" i="1" dirty="0"/>
              <a:t> Peter Gregory Lesley Butterworth Eileen Adams </a:t>
            </a:r>
            <a:r>
              <a:rPr lang="en-GB" sz="800" i="1" dirty="0" err="1"/>
              <a:t>Ged</a:t>
            </a:r>
            <a:r>
              <a:rPr lang="en-GB" sz="800" i="1" dirty="0"/>
              <a:t> </a:t>
            </a:r>
            <a:r>
              <a:rPr lang="en-GB" sz="800" i="1" dirty="0" err="1"/>
              <a:t>Gast</a:t>
            </a:r>
            <a:r>
              <a:rPr lang="en-GB" sz="800" i="1" dirty="0"/>
              <a:t> Cara Williams Kirsten Adkins Michele  </a:t>
            </a:r>
            <a:r>
              <a:rPr lang="en-GB" sz="800" i="1" dirty="0" err="1"/>
              <a:t>Gregson</a:t>
            </a:r>
            <a:r>
              <a:rPr lang="en-GB" sz="800" i="1" dirty="0"/>
              <a:t> </a:t>
            </a:r>
            <a:r>
              <a:rPr lang="en-GB" sz="800" i="1" dirty="0" err="1"/>
              <a:t>Charli</a:t>
            </a:r>
            <a:r>
              <a:rPr lang="en-GB" sz="800" i="1" dirty="0"/>
              <a:t> Neal Anne-Louise Quinton Nick </a:t>
            </a:r>
            <a:r>
              <a:rPr lang="en-GB" sz="800" i="1" dirty="0" err="1"/>
              <a:t>McKemey</a:t>
            </a:r>
            <a:r>
              <a:rPr lang="en-GB" sz="800" i="1" dirty="0"/>
              <a:t> Susan Coles Lily Elms Tim Rees-</a:t>
            </a:r>
            <a:r>
              <a:rPr lang="en-GB" sz="800" i="1" dirty="0" err="1"/>
              <a:t>Moorlah</a:t>
            </a:r>
            <a:r>
              <a:rPr lang="en-GB" sz="800" i="1" dirty="0"/>
              <a:t> Will Grant</a:t>
            </a:r>
          </a:p>
          <a:p>
            <a:endParaRPr lang="en-GB" sz="800" i="1" dirty="0"/>
          </a:p>
          <a:p>
            <a:r>
              <a:rPr lang="en-GB" sz="800" i="1" dirty="0">
                <a:solidFill>
                  <a:srgbClr val="EA4410"/>
                </a:solidFill>
              </a:rPr>
              <a:t>#17</a:t>
            </a:r>
            <a:r>
              <a:rPr lang="en-GB" sz="800" dirty="0">
                <a:solidFill>
                  <a:srgbClr val="EA4410"/>
                </a:solidFill>
              </a:rPr>
              <a:t> </a:t>
            </a:r>
            <a:r>
              <a:rPr lang="en-GB" sz="800" dirty="0"/>
              <a:t>Imperial War Museum, London </a:t>
            </a:r>
            <a:r>
              <a:rPr lang="en-GB" sz="800" i="1" dirty="0"/>
              <a:t>Nic </a:t>
            </a:r>
            <a:r>
              <a:rPr lang="en-GB" sz="800" i="1" dirty="0" err="1"/>
              <a:t>Vanderpeet</a:t>
            </a:r>
            <a:r>
              <a:rPr lang="en-GB" sz="800" i="1" dirty="0"/>
              <a:t> and Jo </a:t>
            </a:r>
            <a:r>
              <a:rPr lang="en-GB" sz="800" i="1" dirty="0" err="1"/>
              <a:t>Hookes</a:t>
            </a:r>
            <a:r>
              <a:rPr lang="en-GB" sz="800" i="1" dirty="0"/>
              <a:t> </a:t>
            </a:r>
            <a:r>
              <a:rPr lang="en-GB" sz="800" i="1" dirty="0" err="1"/>
              <a:t>Brockbank</a:t>
            </a:r>
            <a:r>
              <a:rPr lang="en-GB" sz="800" dirty="0"/>
              <a:t> </a:t>
            </a:r>
            <a:r>
              <a:rPr lang="en-GB" sz="800" i="1" dirty="0"/>
              <a:t>Dr Peter Gregory</a:t>
            </a:r>
            <a:r>
              <a:rPr lang="en-GB" sz="800" dirty="0"/>
              <a:t> </a:t>
            </a:r>
            <a:r>
              <a:rPr lang="en-GB" sz="800" i="1" dirty="0"/>
              <a:t>Dr John Steers</a:t>
            </a:r>
            <a:r>
              <a:rPr lang="en-GB" sz="800" dirty="0"/>
              <a:t> </a:t>
            </a:r>
            <a:r>
              <a:rPr lang="en-GB" sz="800" i="1" dirty="0"/>
              <a:t>Graham Hooper</a:t>
            </a:r>
            <a:r>
              <a:rPr lang="en-GB" sz="800" dirty="0"/>
              <a:t> </a:t>
            </a:r>
            <a:r>
              <a:rPr lang="en-GB" sz="800" i="1" dirty="0"/>
              <a:t>Lesley Butterworth</a:t>
            </a:r>
            <a:r>
              <a:rPr lang="en-GB" sz="800" dirty="0"/>
              <a:t> </a:t>
            </a:r>
            <a:r>
              <a:rPr lang="en-GB" sz="800" i="1" dirty="0"/>
              <a:t>Professor Dennis Atkinson</a:t>
            </a:r>
            <a:r>
              <a:rPr lang="en-GB" sz="800" dirty="0"/>
              <a:t> </a:t>
            </a:r>
            <a:r>
              <a:rPr lang="en-GB" sz="800" i="1" dirty="0"/>
              <a:t>, Michal </a:t>
            </a:r>
            <a:r>
              <a:rPr lang="en-GB" sz="800" dirty="0" err="1"/>
              <a:t>Napieraj</a:t>
            </a:r>
            <a:r>
              <a:rPr lang="en-GB" sz="800" dirty="0"/>
              <a:t> and </a:t>
            </a:r>
            <a:r>
              <a:rPr lang="en-GB" sz="800" dirty="0" err="1"/>
              <a:t>Abbie</a:t>
            </a:r>
            <a:r>
              <a:rPr lang="en-GB" sz="800" dirty="0"/>
              <a:t> Trafford </a:t>
            </a:r>
            <a:r>
              <a:rPr lang="en-GB" sz="800" i="1" dirty="0"/>
              <a:t>Beth Sims</a:t>
            </a:r>
            <a:r>
              <a:rPr lang="en-GB" sz="800" dirty="0"/>
              <a:t> </a:t>
            </a:r>
            <a:r>
              <a:rPr lang="en-GB" sz="800" i="1" dirty="0"/>
              <a:t>Ken </a:t>
            </a:r>
            <a:r>
              <a:rPr lang="en-GB" sz="800" i="1" dirty="0" err="1"/>
              <a:t>Newlan</a:t>
            </a:r>
            <a:r>
              <a:rPr lang="en-GB" sz="800" dirty="0"/>
              <a:t> </a:t>
            </a:r>
            <a:r>
              <a:rPr lang="en-GB" sz="800" i="1" dirty="0"/>
              <a:t>Sarah Baker</a:t>
            </a:r>
            <a:r>
              <a:rPr lang="en-GB" sz="800" dirty="0"/>
              <a:t> </a:t>
            </a:r>
            <a:r>
              <a:rPr lang="en-GB" sz="800" i="1" dirty="0"/>
              <a:t>Terri Newman</a:t>
            </a:r>
            <a:r>
              <a:rPr lang="en-GB" sz="800" dirty="0"/>
              <a:t> </a:t>
            </a:r>
            <a:r>
              <a:rPr lang="en-GB" sz="800" i="1" dirty="0"/>
              <a:t>Andrew Smith</a:t>
            </a:r>
            <a:r>
              <a:rPr lang="en-GB" sz="800" dirty="0"/>
              <a:t> </a:t>
            </a:r>
            <a:r>
              <a:rPr lang="en-GB" sz="800" i="1" dirty="0"/>
              <a:t>Esther Tyler-Ward</a:t>
            </a:r>
            <a:r>
              <a:rPr lang="en-GB" sz="800" dirty="0"/>
              <a:t> </a:t>
            </a:r>
            <a:r>
              <a:rPr lang="en-GB" sz="800" i="1" dirty="0"/>
              <a:t>Gayle Jones</a:t>
            </a:r>
            <a:r>
              <a:rPr lang="en-GB" sz="800" dirty="0"/>
              <a:t> </a:t>
            </a:r>
            <a:r>
              <a:rPr lang="en-GB" sz="800" i="1" dirty="0"/>
              <a:t>Mari Bradbury and Ivan Davies</a:t>
            </a:r>
            <a:endParaRPr lang="en-GB" sz="800" dirty="0"/>
          </a:p>
          <a:p>
            <a:r>
              <a:rPr lang="en-GB" sz="800" i="1" dirty="0"/>
              <a:t> </a:t>
            </a:r>
            <a:endParaRPr lang="en-GB" sz="800" dirty="0"/>
          </a:p>
          <a:p>
            <a:r>
              <a:rPr lang="en-GB" sz="800" i="1" dirty="0"/>
              <a:t>#16 Bob &amp; Roberta Smith Lesley Butterworth, </a:t>
            </a:r>
            <a:r>
              <a:rPr lang="en-GB" sz="800" i="1" dirty="0" err="1"/>
              <a:t>Tristram</a:t>
            </a:r>
            <a:r>
              <a:rPr lang="en-GB" sz="800" i="1" dirty="0"/>
              <a:t> </a:t>
            </a:r>
            <a:r>
              <a:rPr lang="en-GB" sz="800" i="1" dirty="0" err="1"/>
              <a:t>Shepard</a:t>
            </a:r>
            <a:r>
              <a:rPr lang="en-GB" sz="800" i="1" dirty="0"/>
              <a:t> Alison Paton John </a:t>
            </a:r>
            <a:r>
              <a:rPr lang="en-GB" sz="800" i="1" dirty="0" err="1"/>
              <a:t>Kampfner</a:t>
            </a:r>
            <a:r>
              <a:rPr lang="en-GB" sz="800" dirty="0"/>
              <a:t> </a:t>
            </a:r>
            <a:r>
              <a:rPr lang="en-GB" sz="800" i="1" dirty="0"/>
              <a:t>Neil Walton Louise </a:t>
            </a:r>
            <a:r>
              <a:rPr lang="en-GB" sz="800" i="1" dirty="0" err="1"/>
              <a:t>Mackuin</a:t>
            </a:r>
            <a:r>
              <a:rPr lang="en-GB" sz="800" i="1" dirty="0"/>
              <a:t> </a:t>
            </a:r>
            <a:r>
              <a:rPr lang="en-GB" sz="800" i="1" dirty="0" err="1"/>
              <a:t>Walbottle</a:t>
            </a:r>
            <a:r>
              <a:rPr lang="en-GB" sz="800" i="1" dirty="0"/>
              <a:t> Campus Create Faculty </a:t>
            </a:r>
            <a:r>
              <a:rPr lang="en-GB" sz="800" i="1" dirty="0" err="1"/>
              <a:t>Steph</a:t>
            </a:r>
            <a:r>
              <a:rPr lang="en-GB" sz="800" i="1" dirty="0"/>
              <a:t> Morris and Alice </a:t>
            </a:r>
            <a:r>
              <a:rPr lang="en-GB" sz="800" i="1" dirty="0" err="1"/>
              <a:t>Crumpler</a:t>
            </a:r>
            <a:r>
              <a:rPr lang="en-GB" sz="800" i="1" dirty="0"/>
              <a:t> Rebecca-Louise </a:t>
            </a:r>
            <a:r>
              <a:rPr lang="en-GB" sz="800" i="1" dirty="0" err="1"/>
              <a:t>Leybourne</a:t>
            </a:r>
            <a:r>
              <a:rPr lang="en-GB" sz="800" i="1" dirty="0"/>
              <a:t> Sara Cooper Mary Wiltshire Rebecca Heaton Manna </a:t>
            </a:r>
            <a:r>
              <a:rPr lang="en-GB" sz="800" i="1" dirty="0" err="1"/>
              <a:t>Dobo</a:t>
            </a:r>
            <a:r>
              <a:rPr lang="en-GB" sz="800" i="1" dirty="0"/>
              <a:t> Sarah Purvey Carla </a:t>
            </a:r>
            <a:r>
              <a:rPr lang="en-GB" sz="800" i="1" dirty="0" err="1"/>
              <a:t>Mindel</a:t>
            </a:r>
            <a:endParaRPr lang="en-GB" sz="800" dirty="0"/>
          </a:p>
          <a:p>
            <a:endParaRPr lang="en-GB" sz="800" dirty="0"/>
          </a:p>
        </p:txBody>
      </p:sp>
      <p:sp>
        <p:nvSpPr>
          <p:cNvPr id="4" name="TextBox 3"/>
          <p:cNvSpPr txBox="1"/>
          <p:nvPr/>
        </p:nvSpPr>
        <p:spPr>
          <a:xfrm>
            <a:off x="457200" y="270933"/>
            <a:ext cx="7810500" cy="584776"/>
          </a:xfrm>
          <a:prstGeom prst="rect">
            <a:avLst/>
          </a:prstGeom>
          <a:noFill/>
        </p:spPr>
        <p:txBody>
          <a:bodyPr wrap="square" rtlCol="0">
            <a:spAutoFit/>
          </a:bodyPr>
          <a:lstStyle/>
          <a:p>
            <a:r>
              <a:rPr lang="en-GB" sz="1600" dirty="0"/>
              <a:t>Every author – thank you for sharing your ideas, provocations and celebrating our subject – you change lives													(1/2)</a:t>
            </a:r>
          </a:p>
        </p:txBody>
      </p:sp>
      <p:pic>
        <p:nvPicPr>
          <p:cNvPr id="6" name="Picture 5" descr="Screen Shot 2021-02-28 at 15.50.42.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253749" y="1534585"/>
            <a:ext cx="909369" cy="1149349"/>
          </a:xfrm>
          <a:prstGeom prst="rect">
            <a:avLst/>
          </a:prstGeom>
        </p:spPr>
      </p:pic>
      <p:pic>
        <p:nvPicPr>
          <p:cNvPr id="7" name="Picture 6" descr="Screen Shot 2021-02-19 at 19.01.14.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272867" y="3007039"/>
            <a:ext cx="876300" cy="1080987"/>
          </a:xfrm>
          <a:prstGeom prst="rect">
            <a:avLst/>
          </a:prstGeom>
        </p:spPr>
      </p:pic>
      <p:pic>
        <p:nvPicPr>
          <p:cNvPr id="8" name="Picture 7" descr="Screen Shot 2021-02-19 at 18.59.22.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286818" y="5766163"/>
            <a:ext cx="862349" cy="1091837"/>
          </a:xfrm>
          <a:prstGeom prst="rect">
            <a:avLst/>
          </a:prstGeom>
        </p:spPr>
      </p:pic>
      <p:pic>
        <p:nvPicPr>
          <p:cNvPr id="9" name="Picture 8" descr="Screen Shot 2021-02-19 at 09.47.23.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232575" y="121306"/>
            <a:ext cx="930543" cy="1179561"/>
          </a:xfrm>
          <a:prstGeom prst="rect">
            <a:avLst/>
          </a:prstGeom>
        </p:spPr>
      </p:pic>
      <p:pic>
        <p:nvPicPr>
          <p:cNvPr id="10" name="Picture 9" descr="Screen Shot 2021-02-19 at 19.00.26.png"/>
          <p:cNvPicPr>
            <a:picLocks noChangeAspect="1"/>
          </p:cNvPicPr>
          <p:nvPr/>
        </p:nvPicPr>
        <p:blipFill>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286818" y="4401294"/>
            <a:ext cx="876300" cy="1099191"/>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57200" y="753533"/>
            <a:ext cx="8686800" cy="6001645"/>
          </a:xfrm>
          <a:prstGeom prst="rect">
            <a:avLst/>
          </a:prstGeom>
          <a:noFill/>
        </p:spPr>
        <p:txBody>
          <a:bodyPr wrap="square" rtlCol="0">
            <a:spAutoFit/>
          </a:bodyPr>
          <a:lstStyle/>
          <a:p>
            <a:endParaRPr lang="en-GB" sz="800" dirty="0"/>
          </a:p>
          <a:p>
            <a:r>
              <a:rPr lang="en-GB" sz="800" i="1" dirty="0"/>
              <a:t> </a:t>
            </a:r>
            <a:endParaRPr lang="en-GB" sz="800" dirty="0"/>
          </a:p>
          <a:p>
            <a:r>
              <a:rPr lang="en-GB" sz="800" i="1" dirty="0"/>
              <a:t>#15 Nathan Coley Jon </a:t>
            </a:r>
            <a:r>
              <a:rPr lang="en-GB" sz="800" i="1" dirty="0" err="1"/>
              <a:t>Nicolls</a:t>
            </a:r>
            <a:r>
              <a:rPr lang="en-GB" sz="800" i="1" dirty="0"/>
              <a:t> and Chris Francis Jo Baker Dr Claire </a:t>
            </a:r>
            <a:r>
              <a:rPr lang="en-GB" sz="800" i="1" dirty="0" err="1"/>
              <a:t>Penketh</a:t>
            </a:r>
            <a:r>
              <a:rPr lang="en-GB" sz="800" i="1" dirty="0"/>
              <a:t> Lucy Salisbury, Emma Kerr, </a:t>
            </a:r>
            <a:r>
              <a:rPr lang="en-GB" sz="800" i="1" dirty="0" err="1"/>
              <a:t>Nia</a:t>
            </a:r>
            <a:r>
              <a:rPr lang="en-GB" sz="800" i="1" dirty="0"/>
              <a:t> Crouch, Josepha </a:t>
            </a:r>
            <a:r>
              <a:rPr lang="en-GB" sz="800" i="1" dirty="0" err="1"/>
              <a:t>Sanna</a:t>
            </a:r>
            <a:r>
              <a:rPr lang="en-GB" sz="800" i="1" dirty="0"/>
              <a:t> and Francesca Wilson Rachel Payne Lindsey Bennett </a:t>
            </a:r>
            <a:r>
              <a:rPr lang="en-GB" sz="800" i="1" dirty="0" err="1"/>
              <a:t>Steph</a:t>
            </a:r>
            <a:r>
              <a:rPr lang="en-GB" sz="800" i="1" dirty="0"/>
              <a:t> </a:t>
            </a:r>
            <a:r>
              <a:rPr lang="en-GB" sz="800" i="1" dirty="0" err="1"/>
              <a:t>Cubbin</a:t>
            </a:r>
            <a:r>
              <a:rPr lang="en-GB" sz="800" i="1" dirty="0"/>
              <a:t>, Pete Thomas and Kat Pugh Vega Brennan Frieda Fox Graham Hopper Lauren Currie Suzanne </a:t>
            </a:r>
            <a:r>
              <a:rPr lang="en-GB" sz="800" i="1" dirty="0" err="1"/>
              <a:t>Chalke</a:t>
            </a:r>
            <a:r>
              <a:rPr lang="en-GB" sz="800" i="1" dirty="0"/>
              <a:t> Paula </a:t>
            </a:r>
            <a:r>
              <a:rPr lang="en-GB" sz="800" i="1" dirty="0" err="1"/>
              <a:t>Johanne</a:t>
            </a:r>
            <a:r>
              <a:rPr lang="en-GB" sz="800" i="1" dirty="0"/>
              <a:t> Preston Susan Coles Rebecca </a:t>
            </a:r>
            <a:r>
              <a:rPr lang="en-GB" sz="800" i="1" dirty="0" err="1"/>
              <a:t>Wombell</a:t>
            </a:r>
            <a:r>
              <a:rPr lang="en-GB" sz="800" i="1" dirty="0"/>
              <a:t> Paul Carney</a:t>
            </a:r>
            <a:endParaRPr lang="en-GB" sz="800" dirty="0"/>
          </a:p>
          <a:p>
            <a:r>
              <a:rPr lang="en-GB" sz="800" i="1" dirty="0"/>
              <a:t> </a:t>
            </a:r>
            <a:endParaRPr lang="en-GB" sz="800" dirty="0"/>
          </a:p>
          <a:p>
            <a:r>
              <a:rPr lang="en-GB" sz="800" i="1" dirty="0"/>
              <a:t>#14</a:t>
            </a:r>
            <a:r>
              <a:rPr lang="en-GB" sz="800" b="1" i="1" dirty="0"/>
              <a:t> </a:t>
            </a:r>
            <a:r>
              <a:rPr lang="en-GB" sz="800" i="1" dirty="0"/>
              <a:t>Tania </a:t>
            </a:r>
            <a:r>
              <a:rPr lang="en-GB" sz="800" i="1" dirty="0" err="1"/>
              <a:t>Kovats</a:t>
            </a:r>
            <a:r>
              <a:rPr lang="en-GB" sz="800" i="1" dirty="0"/>
              <a:t> Sophie Leach Dan Hopper Jennifer Sharp Peter Gregory Chris Francis Anne-Marie Quinn </a:t>
            </a:r>
            <a:r>
              <a:rPr lang="en-GB" sz="800" i="1" dirty="0" err="1"/>
              <a:t>Steph</a:t>
            </a:r>
            <a:r>
              <a:rPr lang="en-GB" sz="800" i="1" dirty="0"/>
              <a:t> </a:t>
            </a:r>
            <a:r>
              <a:rPr lang="en-GB" sz="800" i="1" dirty="0" err="1"/>
              <a:t>Cubbin</a:t>
            </a:r>
            <a:r>
              <a:rPr lang="en-GB" sz="800" i="1" dirty="0"/>
              <a:t> Debbie </a:t>
            </a:r>
            <a:r>
              <a:rPr lang="en-GB" sz="800" i="1" dirty="0" err="1"/>
              <a:t>Heppletstone</a:t>
            </a:r>
            <a:r>
              <a:rPr lang="en-GB" sz="800" i="1" dirty="0"/>
              <a:t> Anna Pickard Suzy </a:t>
            </a:r>
            <a:r>
              <a:rPr lang="en-GB" sz="800" i="1" dirty="0" err="1"/>
              <a:t>Tutchell</a:t>
            </a:r>
            <a:r>
              <a:rPr lang="en-GB" sz="800" i="1" dirty="0"/>
              <a:t> and Maria </a:t>
            </a:r>
            <a:r>
              <a:rPr lang="en-GB" sz="800" i="1" dirty="0" err="1"/>
              <a:t>Vinney</a:t>
            </a:r>
            <a:r>
              <a:rPr lang="en-GB" sz="800" i="1" dirty="0"/>
              <a:t> Eileen Adams Janine Sykes and Sharon Bainbridge Kai Wood </a:t>
            </a:r>
            <a:r>
              <a:rPr lang="en-GB" sz="800" i="1" dirty="0" err="1"/>
              <a:t>Mah</a:t>
            </a:r>
            <a:r>
              <a:rPr lang="en-GB" sz="800" i="1" dirty="0"/>
              <a:t> Anne Brown and Suzie Parr Jackie Brown and Moira Jarvis</a:t>
            </a:r>
            <a:endParaRPr lang="en-GB" sz="800" dirty="0"/>
          </a:p>
          <a:p>
            <a:r>
              <a:rPr lang="en-GB" sz="800" i="1" dirty="0"/>
              <a:t> </a:t>
            </a:r>
            <a:endParaRPr lang="en-GB" sz="800" dirty="0"/>
          </a:p>
          <a:p>
            <a:r>
              <a:rPr lang="en-GB" sz="800" i="1" dirty="0">
                <a:solidFill>
                  <a:srgbClr val="EA4410"/>
                </a:solidFill>
              </a:rPr>
              <a:t>#13 </a:t>
            </a:r>
            <a:r>
              <a:rPr lang="en-GB" sz="800" i="1" dirty="0"/>
              <a:t>Marc Quinn </a:t>
            </a:r>
            <a:r>
              <a:rPr lang="en-GB" sz="800" i="1" dirty="0" err="1"/>
              <a:t>Patzi</a:t>
            </a:r>
            <a:r>
              <a:rPr lang="en-GB" sz="800" i="1" dirty="0"/>
              <a:t> </a:t>
            </a:r>
            <a:r>
              <a:rPr lang="en-GB" sz="800" i="1" dirty="0" err="1"/>
              <a:t>Shepperson</a:t>
            </a:r>
            <a:r>
              <a:rPr lang="en-GB" sz="800" i="1" dirty="0"/>
              <a:t> Jeanette Barnes, </a:t>
            </a:r>
            <a:r>
              <a:rPr lang="en-GB" sz="800" i="1" dirty="0" err="1"/>
              <a:t>Eridge</a:t>
            </a:r>
            <a:r>
              <a:rPr lang="en-GB" sz="800" i="1" dirty="0"/>
              <a:t> Trust Dr Iain Macdonald Sir Nigel Carrington Caroline Underwood Art, craft and design teachers and educators Contemporary art and learning Diana </a:t>
            </a:r>
            <a:r>
              <a:rPr lang="en-GB" sz="800" i="1" dirty="0" err="1"/>
              <a:t>McMicking</a:t>
            </a:r>
            <a:r>
              <a:rPr lang="en-GB" sz="800" i="1" dirty="0"/>
              <a:t> Susan Coles Sue Grayson Ford  Jenny Robbins Allison Cargill  </a:t>
            </a:r>
            <a:r>
              <a:rPr lang="en-GB" sz="800" i="1" dirty="0" err="1"/>
              <a:t>Charli</a:t>
            </a:r>
            <a:r>
              <a:rPr lang="en-GB" sz="800" i="1" dirty="0"/>
              <a:t>  Neal Susan </a:t>
            </a:r>
            <a:r>
              <a:rPr lang="en-GB" sz="800" i="1" dirty="0" err="1"/>
              <a:t>Ogie</a:t>
            </a:r>
            <a:r>
              <a:rPr lang="en-GB" sz="800" i="1" dirty="0"/>
              <a:t> </a:t>
            </a:r>
            <a:r>
              <a:rPr lang="en-GB" sz="800" i="1" dirty="0" err="1"/>
              <a:t>r</a:t>
            </a:r>
            <a:r>
              <a:rPr lang="en-GB" sz="800" i="1" dirty="0"/>
              <a:t> and Fiona M Collins Simon </a:t>
            </a:r>
            <a:r>
              <a:rPr lang="en-GB" sz="800" i="1" dirty="0" err="1"/>
              <a:t>Huson</a:t>
            </a:r>
            <a:r>
              <a:rPr lang="en-GB" sz="800" i="1" dirty="0"/>
              <a:t> Kate Allan </a:t>
            </a:r>
            <a:r>
              <a:rPr lang="en-GB" sz="800" i="1" dirty="0" err="1"/>
              <a:t>Alla</a:t>
            </a:r>
            <a:r>
              <a:rPr lang="en-GB" sz="800" i="1" dirty="0"/>
              <a:t> </a:t>
            </a:r>
            <a:r>
              <a:rPr lang="en-GB" sz="800" i="1" dirty="0" err="1"/>
              <a:t>Tkachuk</a:t>
            </a:r>
            <a:r>
              <a:rPr lang="en-GB" sz="800" i="1" dirty="0"/>
              <a:t> Hannah </a:t>
            </a:r>
            <a:r>
              <a:rPr lang="en-GB" sz="800" i="1" dirty="0" err="1"/>
              <a:t>Yason</a:t>
            </a:r>
            <a:endParaRPr lang="en-GB" sz="800" dirty="0"/>
          </a:p>
          <a:p>
            <a:r>
              <a:rPr lang="en-GB" sz="800" i="1" dirty="0"/>
              <a:t> </a:t>
            </a:r>
            <a:endParaRPr lang="en-GB" sz="800" dirty="0"/>
          </a:p>
          <a:p>
            <a:r>
              <a:rPr lang="en-GB" sz="800" i="1" dirty="0">
                <a:solidFill>
                  <a:schemeClr val="bg2">
                    <a:lumMod val="20000"/>
                    <a:lumOff val="80000"/>
                  </a:schemeClr>
                </a:solidFill>
              </a:rPr>
              <a:t>#12 </a:t>
            </a:r>
            <a:r>
              <a:rPr lang="en-GB" sz="800" i="1" dirty="0"/>
              <a:t>Morag </a:t>
            </a:r>
            <a:r>
              <a:rPr lang="en-GB" sz="800" i="1" dirty="0" err="1"/>
              <a:t>Myerscough</a:t>
            </a:r>
            <a:r>
              <a:rPr lang="en-GB" sz="800" i="1" dirty="0"/>
              <a:t>  Susan Coles Maria </a:t>
            </a:r>
            <a:r>
              <a:rPr lang="en-GB" sz="800" i="1" dirty="0" err="1"/>
              <a:t>Amidu</a:t>
            </a:r>
            <a:r>
              <a:rPr lang="en-GB" sz="800" i="1" dirty="0"/>
              <a:t>  Helen Ward and Adrian Brookes </a:t>
            </a:r>
            <a:r>
              <a:rPr lang="en-GB" sz="800" i="1" dirty="0" err="1"/>
              <a:t>Patzi</a:t>
            </a:r>
            <a:r>
              <a:rPr lang="en-GB" sz="800" i="1" dirty="0"/>
              <a:t>  </a:t>
            </a:r>
            <a:r>
              <a:rPr lang="en-GB" sz="800" i="1" dirty="0" err="1"/>
              <a:t>Shepperson</a:t>
            </a:r>
            <a:r>
              <a:rPr lang="en-GB" sz="800" i="1" dirty="0"/>
              <a:t>  Susan Coles and Traci Cain Claire </a:t>
            </a:r>
            <a:r>
              <a:rPr lang="en-GB" sz="800" i="1" dirty="0" err="1"/>
              <a:t>Gildersleve</a:t>
            </a:r>
            <a:r>
              <a:rPr lang="en-GB" sz="800" i="1" dirty="0"/>
              <a:t> Hannah </a:t>
            </a:r>
            <a:r>
              <a:rPr lang="en-GB" sz="800" i="1" dirty="0" err="1"/>
              <a:t>Hames</a:t>
            </a:r>
            <a:r>
              <a:rPr lang="en-GB" sz="800" i="1" dirty="0"/>
              <a:t> Lesley Butterworth Susan Coles Lisa Robertson Scott Donnelly Rowan Jones Yvonne Jordan Kerry Gibson Amanda </a:t>
            </a:r>
            <a:r>
              <a:rPr lang="en-GB" sz="800" i="1" dirty="0" err="1"/>
              <a:t>Skilton</a:t>
            </a:r>
            <a:endParaRPr lang="en-GB" sz="800" dirty="0"/>
          </a:p>
          <a:p>
            <a:r>
              <a:rPr lang="en-GB" sz="800" i="1" dirty="0"/>
              <a:t> </a:t>
            </a:r>
            <a:endParaRPr lang="en-GB" sz="800" dirty="0"/>
          </a:p>
          <a:p>
            <a:r>
              <a:rPr lang="en-GB" sz="800" i="1" dirty="0"/>
              <a:t>#11 Michael </a:t>
            </a:r>
            <a:r>
              <a:rPr lang="en-GB" sz="800" i="1" dirty="0" err="1"/>
              <a:t>EdenVega</a:t>
            </a:r>
            <a:r>
              <a:rPr lang="en-GB" sz="800" i="1" dirty="0"/>
              <a:t> Brennan Bethany  </a:t>
            </a:r>
            <a:r>
              <a:rPr lang="en-GB" sz="800" i="1" dirty="0" err="1"/>
              <a:t>Naulls</a:t>
            </a:r>
            <a:r>
              <a:rPr lang="en-GB" sz="800" i="1" dirty="0"/>
              <a:t> Harry Fisher Michael Eden Patricia Lovett MBE Cara Williams Lesley Butterworth Sarah Green and Meghan </a:t>
            </a:r>
            <a:r>
              <a:rPr lang="en-GB" sz="800" i="1" dirty="0" err="1"/>
              <a:t>Goodeve</a:t>
            </a:r>
            <a:r>
              <a:rPr lang="en-GB" sz="800" i="1" dirty="0"/>
              <a:t>  </a:t>
            </a:r>
            <a:r>
              <a:rPr lang="en-GB" sz="800" i="1" dirty="0" err="1"/>
              <a:t>Ged</a:t>
            </a:r>
            <a:r>
              <a:rPr lang="en-GB" sz="800" i="1" dirty="0"/>
              <a:t> </a:t>
            </a:r>
            <a:r>
              <a:rPr lang="en-GB" sz="800" i="1" dirty="0" err="1"/>
              <a:t>Gast</a:t>
            </a:r>
            <a:r>
              <a:rPr lang="en-GB" sz="800" i="1" dirty="0"/>
              <a:t> Nicola Collins Susan  Coles, </a:t>
            </a:r>
            <a:r>
              <a:rPr lang="en-GB" sz="800" i="1" dirty="0" err="1"/>
              <a:t>Elinor</a:t>
            </a:r>
            <a:r>
              <a:rPr lang="en-GB" sz="800" i="1" dirty="0"/>
              <a:t> Brass, Karen Wicks and Georgia </a:t>
            </a:r>
            <a:r>
              <a:rPr lang="en-GB" sz="800" i="1" dirty="0" err="1"/>
              <a:t>NaishKatie</a:t>
            </a:r>
            <a:r>
              <a:rPr lang="en-GB" sz="800" i="1" dirty="0"/>
              <a:t>  </a:t>
            </a:r>
            <a:r>
              <a:rPr lang="en-GB" sz="800" i="1" dirty="0" err="1"/>
              <a:t>Keech</a:t>
            </a:r>
            <a:r>
              <a:rPr lang="en-GB" sz="800" i="1" dirty="0"/>
              <a:t> Jean  Edwards Oliver </a:t>
            </a:r>
            <a:r>
              <a:rPr lang="en-GB" sz="800" i="1" dirty="0" err="1"/>
              <a:t>Reichard</a:t>
            </a:r>
            <a:r>
              <a:rPr lang="en-GB" sz="800" i="1" dirty="0"/>
              <a:t>  </a:t>
            </a:r>
          </a:p>
          <a:p>
            <a:endParaRPr lang="en-GB" sz="800" dirty="0"/>
          </a:p>
          <a:p>
            <a:r>
              <a:rPr lang="en-GB" sz="800" i="1" dirty="0">
                <a:solidFill>
                  <a:srgbClr val="01A092"/>
                </a:solidFill>
              </a:rPr>
              <a:t>#10</a:t>
            </a:r>
            <a:r>
              <a:rPr lang="en-GB" sz="800" i="1" dirty="0"/>
              <a:t>   Karen </a:t>
            </a:r>
            <a:r>
              <a:rPr lang="en-GB" sz="800" i="1" dirty="0" err="1"/>
              <a:t>Eslea</a:t>
            </a:r>
            <a:r>
              <a:rPr lang="en-GB" sz="800" i="1" dirty="0"/>
              <a:t>, Turner Contemporary  Andrew Mutter </a:t>
            </a:r>
            <a:r>
              <a:rPr lang="en-GB" sz="800" i="1" dirty="0" err="1"/>
              <a:t>Mikayla</a:t>
            </a:r>
            <a:r>
              <a:rPr lang="en-GB" sz="800" i="1" dirty="0"/>
              <a:t> Howard Paul Letchworth Annabel Johnson, Annette Krauss, Liz </a:t>
            </a:r>
            <a:r>
              <a:rPr lang="en-GB" sz="800" i="1" dirty="0" err="1"/>
              <a:t>Millward</a:t>
            </a:r>
            <a:r>
              <a:rPr lang="en-GB" sz="800" i="1" dirty="0"/>
              <a:t>  Julia Bennett Naomi Hart </a:t>
            </a:r>
            <a:r>
              <a:rPr lang="en-GB" sz="800" i="1" dirty="0" err="1"/>
              <a:t>Tanja</a:t>
            </a:r>
            <a:r>
              <a:rPr lang="en-GB" sz="800" i="1" dirty="0"/>
              <a:t> </a:t>
            </a:r>
            <a:r>
              <a:rPr lang="en-GB" sz="800" i="1" dirty="0" err="1"/>
              <a:t>Ganga</a:t>
            </a:r>
            <a:r>
              <a:rPr lang="en-GB" sz="800" i="1" dirty="0"/>
              <a:t> Louise  </a:t>
            </a:r>
            <a:r>
              <a:rPr lang="en-GB" sz="800" i="1" dirty="0" err="1"/>
              <a:t>Clazey</a:t>
            </a:r>
            <a:r>
              <a:rPr lang="en-GB" sz="800" i="1" dirty="0"/>
              <a:t>  </a:t>
            </a:r>
            <a:r>
              <a:rPr lang="en-GB" sz="800" i="1" dirty="0" err="1"/>
              <a:t>Abbie</a:t>
            </a:r>
            <a:r>
              <a:rPr lang="en-GB" sz="800" i="1" dirty="0"/>
              <a:t> </a:t>
            </a:r>
            <a:r>
              <a:rPr lang="en-GB" sz="800" i="1" dirty="0" err="1"/>
              <a:t>Mccammond</a:t>
            </a:r>
            <a:r>
              <a:rPr lang="en-GB" sz="800" i="1" dirty="0"/>
              <a:t> and Ben </a:t>
            </a:r>
            <a:r>
              <a:rPr lang="en-GB" sz="800" i="1" dirty="0" err="1"/>
              <a:t>Gnauck</a:t>
            </a:r>
            <a:r>
              <a:rPr lang="en-GB" sz="800" i="1" dirty="0"/>
              <a:t>  Louise </a:t>
            </a:r>
            <a:r>
              <a:rPr lang="en-GB" sz="800" i="1" dirty="0" err="1"/>
              <a:t>Gatti</a:t>
            </a:r>
            <a:r>
              <a:rPr lang="en-GB" sz="800" i="1" dirty="0"/>
              <a:t>  Charlotte Capp, Chet </a:t>
            </a:r>
            <a:r>
              <a:rPr lang="en-GB" sz="800" i="1" dirty="0" err="1"/>
              <a:t>Mistry</a:t>
            </a:r>
            <a:r>
              <a:rPr lang="en-GB" sz="800" i="1" dirty="0"/>
              <a:t>,  </a:t>
            </a:r>
            <a:r>
              <a:rPr lang="en-GB" sz="800" i="1" dirty="0" err="1"/>
              <a:t>Lorayne</a:t>
            </a:r>
            <a:r>
              <a:rPr lang="en-GB" sz="800" i="1" dirty="0"/>
              <a:t>   </a:t>
            </a:r>
            <a:r>
              <a:rPr lang="en-GB" sz="800" i="1" dirty="0" err="1"/>
              <a:t>Southam</a:t>
            </a:r>
            <a:r>
              <a:rPr lang="en-GB" sz="800" i="1" dirty="0"/>
              <a:t>  Adam  Hayley </a:t>
            </a:r>
            <a:r>
              <a:rPr lang="en-GB" sz="800" i="1" dirty="0" err="1"/>
              <a:t>Josefin</a:t>
            </a:r>
            <a:r>
              <a:rPr lang="en-GB" sz="800" i="1" dirty="0"/>
              <a:t>  Boren Michael Bradley John Steers</a:t>
            </a:r>
            <a:endParaRPr lang="en-GB" sz="800" dirty="0"/>
          </a:p>
          <a:p>
            <a:r>
              <a:rPr lang="en-GB" sz="800" i="1" dirty="0"/>
              <a:t> </a:t>
            </a:r>
            <a:endParaRPr lang="en-GB" sz="800" dirty="0"/>
          </a:p>
          <a:p>
            <a:r>
              <a:rPr lang="en-GB" sz="800" i="1" dirty="0">
                <a:solidFill>
                  <a:srgbClr val="FF0000"/>
                </a:solidFill>
              </a:rPr>
              <a:t>#9 </a:t>
            </a:r>
            <a:r>
              <a:rPr lang="en-GB" sz="800" i="1" dirty="0"/>
              <a:t>Eleanor Crook and Lesley Butterworth, Tony Chisholm Charlotte Capp Rachel Payne Peter Gregory Liz Collins and Janine </a:t>
            </a:r>
            <a:r>
              <a:rPr lang="en-GB" sz="800" i="1" dirty="0" err="1"/>
              <a:t>Creaye</a:t>
            </a:r>
            <a:r>
              <a:rPr lang="en-GB" sz="800" i="1" dirty="0"/>
              <a:t>  Angela Findlay Nigel  </a:t>
            </a:r>
            <a:r>
              <a:rPr lang="en-GB" sz="800" i="1" dirty="0" err="1"/>
              <a:t>Meager</a:t>
            </a:r>
            <a:r>
              <a:rPr lang="en-GB" sz="800" i="1" dirty="0"/>
              <a:t> Ruth Pritchard Jo Brown </a:t>
            </a:r>
            <a:r>
              <a:rPr lang="en-GB" sz="800" i="1" dirty="0" err="1"/>
              <a:t>Ashia</a:t>
            </a:r>
            <a:r>
              <a:rPr lang="en-GB" sz="800" i="1" dirty="0"/>
              <a:t> </a:t>
            </a:r>
            <a:r>
              <a:rPr lang="en-GB" sz="800" i="1" dirty="0" err="1"/>
              <a:t>Oozeer</a:t>
            </a:r>
            <a:r>
              <a:rPr lang="en-GB" sz="800" i="1" dirty="0"/>
              <a:t> Iain Macdonald </a:t>
            </a:r>
            <a:r>
              <a:rPr lang="en-GB" sz="800" i="1" dirty="0" err="1"/>
              <a:t>Lilian</a:t>
            </a:r>
            <a:r>
              <a:rPr lang="en-GB" sz="800" i="1" dirty="0"/>
              <a:t>  </a:t>
            </a:r>
            <a:r>
              <a:rPr lang="en-GB" sz="800" i="1" dirty="0" err="1"/>
              <a:t>Clitheroe</a:t>
            </a:r>
            <a:r>
              <a:rPr lang="en-GB" sz="800" i="1" dirty="0"/>
              <a:t>   Isabel </a:t>
            </a:r>
            <a:r>
              <a:rPr lang="en-GB" sz="800" i="1" dirty="0" err="1"/>
              <a:t>Mullery</a:t>
            </a:r>
            <a:r>
              <a:rPr lang="en-GB" sz="800" i="1" dirty="0"/>
              <a:t>  Nicholas Houghton</a:t>
            </a:r>
            <a:endParaRPr lang="en-GB" sz="800" b="1" dirty="0"/>
          </a:p>
          <a:p>
            <a:r>
              <a:rPr lang="en-GB" sz="800" i="1" dirty="0"/>
              <a:t> </a:t>
            </a:r>
            <a:endParaRPr lang="en-GB" sz="800" dirty="0"/>
          </a:p>
          <a:p>
            <a:r>
              <a:rPr lang="en-GB" sz="800" i="1" dirty="0">
                <a:solidFill>
                  <a:schemeClr val="accent3">
                    <a:lumMod val="75000"/>
                  </a:schemeClr>
                </a:solidFill>
              </a:rPr>
              <a:t>#8 </a:t>
            </a:r>
            <a:r>
              <a:rPr lang="en-GB" sz="800" i="1" dirty="0"/>
              <a:t>Bob &amp; Roberta Smith Liz Macfarlane  Mike Jarvis  Jamie Rogers Joe Macleod Derek Yates </a:t>
            </a:r>
            <a:r>
              <a:rPr lang="en-GB" sz="800" i="1" dirty="0" err="1"/>
              <a:t>Ged</a:t>
            </a:r>
            <a:r>
              <a:rPr lang="en-GB" sz="800" i="1" dirty="0"/>
              <a:t> </a:t>
            </a:r>
            <a:r>
              <a:rPr lang="en-GB" sz="800" i="1" dirty="0" err="1"/>
              <a:t>Gast</a:t>
            </a:r>
            <a:r>
              <a:rPr lang="en-GB" sz="800" i="1" dirty="0"/>
              <a:t>  Lesley Butterworth Hilary  </a:t>
            </a:r>
            <a:r>
              <a:rPr lang="en-GB" sz="800" i="1" dirty="0" err="1"/>
              <a:t>Gresty</a:t>
            </a:r>
            <a:r>
              <a:rPr lang="en-GB" sz="800" i="1" dirty="0"/>
              <a:t>  Susan Coles Eileen Adams Lauren Carr Debbie Webster and Carolyn Davies Elena Thomas Sarah Plumb Natalie Deane and Fabric Lenny Emma Sutcliffe</a:t>
            </a:r>
            <a:endParaRPr lang="en-GB" sz="800" dirty="0"/>
          </a:p>
          <a:p>
            <a:r>
              <a:rPr lang="en-GB" sz="800" i="1" dirty="0"/>
              <a:t> </a:t>
            </a:r>
            <a:endParaRPr lang="en-GB" sz="800" dirty="0"/>
          </a:p>
          <a:p>
            <a:r>
              <a:rPr lang="en-GB" sz="800" i="1" dirty="0">
                <a:solidFill>
                  <a:srgbClr val="FFED30"/>
                </a:solidFill>
              </a:rPr>
              <a:t>#7</a:t>
            </a:r>
            <a:r>
              <a:rPr lang="en-GB" sz="800" i="1" dirty="0"/>
              <a:t> Rob </a:t>
            </a:r>
            <a:r>
              <a:rPr lang="en-GB" sz="800" i="1" dirty="0" err="1"/>
              <a:t>Kesseler</a:t>
            </a:r>
            <a:r>
              <a:rPr lang="en-GB" sz="800" i="1" dirty="0"/>
              <a:t>  Peter </a:t>
            </a:r>
            <a:r>
              <a:rPr lang="en-GB" sz="800" i="1" dirty="0" err="1"/>
              <a:t>Nutkins</a:t>
            </a:r>
            <a:r>
              <a:rPr lang="en-GB" sz="800" i="1" dirty="0"/>
              <a:t>  Caroline Corker  </a:t>
            </a:r>
            <a:r>
              <a:rPr lang="en-GB" sz="800" i="1" dirty="0" err="1"/>
              <a:t>Jono</a:t>
            </a:r>
            <a:r>
              <a:rPr lang="en-GB" sz="800" i="1" dirty="0"/>
              <a:t> Carney Peter Gregory Robert Watts Dr Helen </a:t>
            </a:r>
            <a:r>
              <a:rPr lang="en-GB" sz="800" i="1" dirty="0" err="1"/>
              <a:t>Charman</a:t>
            </a:r>
            <a:r>
              <a:rPr lang="en-GB" sz="800" i="1" dirty="0"/>
              <a:t>  Amy Robinson Penny Jones Howard </a:t>
            </a:r>
            <a:r>
              <a:rPr lang="en-GB" sz="800" i="1" dirty="0" err="1"/>
              <a:t>Hollands</a:t>
            </a:r>
            <a:r>
              <a:rPr lang="en-GB" sz="800" i="1" dirty="0"/>
              <a:t>  Hannah </a:t>
            </a:r>
            <a:r>
              <a:rPr lang="en-GB" sz="800" i="1" dirty="0" err="1"/>
              <a:t>HamesTom</a:t>
            </a:r>
            <a:r>
              <a:rPr lang="en-GB" sz="800" i="1" dirty="0"/>
              <a:t> Procter-Legg Ted Kennedy Ian Lightfoot  Carol Wild Anne Brown Paula Briggs and Sheila </a:t>
            </a:r>
            <a:r>
              <a:rPr lang="en-GB" sz="800" i="1" dirty="0" err="1"/>
              <a:t>Ceccarelli</a:t>
            </a:r>
            <a:endParaRPr lang="en-GB" sz="800" dirty="0"/>
          </a:p>
          <a:p>
            <a:r>
              <a:rPr lang="en-GB" sz="800" i="1" dirty="0"/>
              <a:t> </a:t>
            </a:r>
            <a:endParaRPr lang="en-GB" sz="800" dirty="0"/>
          </a:p>
          <a:p>
            <a:r>
              <a:rPr lang="en-GB" sz="800" i="1" dirty="0">
                <a:solidFill>
                  <a:srgbClr val="B82278"/>
                </a:solidFill>
              </a:rPr>
              <a:t>#6 </a:t>
            </a:r>
            <a:r>
              <a:rPr lang="en-GB" sz="800" i="1" dirty="0" err="1"/>
              <a:t>Sokari</a:t>
            </a:r>
            <a:r>
              <a:rPr lang="en-GB" sz="800" i="1" dirty="0"/>
              <a:t>  Douglas Camp CBE Victoria Houghton James </a:t>
            </a:r>
            <a:r>
              <a:rPr lang="en-GB" sz="800" i="1" dirty="0" err="1"/>
              <a:t>AldridgeJessica</a:t>
            </a:r>
            <a:r>
              <a:rPr lang="en-GB" sz="800" i="1" dirty="0"/>
              <a:t> Austin-Burdett Sharon Hodgson MP</a:t>
            </a:r>
            <a:r>
              <a:rPr lang="en-GB" sz="800" dirty="0"/>
              <a:t> </a:t>
            </a:r>
            <a:r>
              <a:rPr lang="en-GB" sz="800" i="1" dirty="0"/>
              <a:t>Henry Ward, Anthony Williams, Howard </a:t>
            </a:r>
            <a:r>
              <a:rPr lang="en-GB" sz="800" i="1" dirty="0" err="1"/>
              <a:t>Hollands</a:t>
            </a:r>
            <a:r>
              <a:rPr lang="en-GB" sz="800" i="1" dirty="0"/>
              <a:t>  Lucy Taylor-Hall Anne </a:t>
            </a:r>
            <a:r>
              <a:rPr lang="en-GB" sz="800" i="1" dirty="0" err="1"/>
              <a:t>Wilford</a:t>
            </a:r>
            <a:r>
              <a:rPr lang="en-GB" sz="800" b="1" i="1" dirty="0"/>
              <a:t> </a:t>
            </a:r>
            <a:r>
              <a:rPr lang="en-GB" sz="800" i="1" dirty="0"/>
              <a:t>Michele </a:t>
            </a:r>
            <a:r>
              <a:rPr lang="en-GB" sz="800" i="1" dirty="0" err="1"/>
              <a:t>Gregson</a:t>
            </a:r>
            <a:r>
              <a:rPr lang="en-GB" sz="800" b="1" i="1" dirty="0"/>
              <a:t> </a:t>
            </a:r>
            <a:r>
              <a:rPr lang="en-GB" sz="800" i="1" dirty="0"/>
              <a:t>Jayne </a:t>
            </a:r>
            <a:r>
              <a:rPr lang="en-GB" sz="800" i="1" dirty="0" err="1"/>
              <a:t>Stillman</a:t>
            </a:r>
            <a:r>
              <a:rPr lang="en-GB" sz="800" i="1" dirty="0"/>
              <a:t> Kimberley White Beatty </a:t>
            </a:r>
            <a:r>
              <a:rPr lang="en-GB" sz="800" i="1" dirty="0" err="1"/>
              <a:t>Hallas</a:t>
            </a:r>
            <a:r>
              <a:rPr lang="en-GB" sz="800" i="1" dirty="0"/>
              <a:t> Lesley Butterworth and Christine Egan-Fowler Dan Firth-Powell Susan Coles</a:t>
            </a:r>
            <a:endParaRPr lang="en-GB" sz="800" dirty="0"/>
          </a:p>
          <a:p>
            <a:r>
              <a:rPr lang="en-GB" sz="800" i="1" dirty="0"/>
              <a:t> </a:t>
            </a:r>
            <a:endParaRPr lang="en-GB" sz="800" dirty="0"/>
          </a:p>
          <a:p>
            <a:r>
              <a:rPr lang="en-GB" sz="800" i="1" dirty="0">
                <a:solidFill>
                  <a:schemeClr val="accent6"/>
                </a:solidFill>
              </a:rPr>
              <a:t>#5 </a:t>
            </a:r>
            <a:r>
              <a:rPr lang="en-GB" sz="800" i="1" dirty="0"/>
              <a:t>Tate collection, Deborah Riding Frances Barry Bella </a:t>
            </a:r>
            <a:r>
              <a:rPr lang="en-GB" sz="800" i="1" dirty="0" err="1"/>
              <a:t>Goggin</a:t>
            </a:r>
            <a:r>
              <a:rPr lang="en-GB" sz="800" i="1" dirty="0"/>
              <a:t>  </a:t>
            </a:r>
            <a:r>
              <a:rPr lang="en-GB" sz="800" i="1" dirty="0" err="1"/>
              <a:t>CoolTan</a:t>
            </a:r>
            <a:r>
              <a:rPr lang="en-GB" sz="800" i="1" dirty="0"/>
              <a:t> Arts Peter Gregory Graham Jervis Sir John and Lady Frances Sorrell  Heather Kemp  Jane Calderwood Jonathan Carney Anne-Marie Quinn Ian Middleton Helen McCormick Katie Smith Eileen Adams and Susan Coles Julie Parker Emma Reed and Jim Bradley</a:t>
            </a:r>
            <a:endParaRPr lang="en-GB" sz="800" dirty="0"/>
          </a:p>
          <a:p>
            <a:r>
              <a:rPr lang="en-GB" sz="800" i="1" dirty="0"/>
              <a:t> </a:t>
            </a:r>
            <a:endParaRPr lang="en-GB" sz="800" dirty="0"/>
          </a:p>
          <a:p>
            <a:r>
              <a:rPr lang="en-GB" sz="800" i="1" dirty="0"/>
              <a:t>#4 BALTIC Centre for Contemporary Art Lucy Smith Greg Hodgson Eileen Adams Billy </a:t>
            </a:r>
            <a:r>
              <a:rPr lang="en-GB" sz="800" i="1" dirty="0" err="1"/>
              <a:t>Rowlinson</a:t>
            </a:r>
            <a:r>
              <a:rPr lang="en-GB" sz="800" i="1" dirty="0"/>
              <a:t> John Bowden John Steers Susan Coles Michael Jarvis Julia </a:t>
            </a:r>
            <a:r>
              <a:rPr lang="en-GB" sz="800" i="1" dirty="0" err="1"/>
              <a:t>Rowntree</a:t>
            </a:r>
            <a:r>
              <a:rPr lang="en-GB" sz="800" i="1" dirty="0"/>
              <a:t> and Duncan </a:t>
            </a:r>
            <a:r>
              <a:rPr lang="en-GB" sz="800" i="1" dirty="0" err="1"/>
              <a:t>Hooson</a:t>
            </a:r>
            <a:r>
              <a:rPr lang="en-GB" sz="800" i="1" dirty="0"/>
              <a:t> Miranda Baxter Iain Macdonald and Richard Firth Charlie Capp Alison </a:t>
            </a:r>
            <a:r>
              <a:rPr lang="en-GB" sz="800" i="1" dirty="0" err="1"/>
              <a:t>Hermon</a:t>
            </a:r>
            <a:r>
              <a:rPr lang="en-GB" sz="800" i="1" dirty="0"/>
              <a:t> Jill Hedges Amanda Warren, John Steers</a:t>
            </a:r>
            <a:endParaRPr lang="en-GB" sz="800" dirty="0"/>
          </a:p>
          <a:p>
            <a:r>
              <a:rPr lang="en-GB" sz="800" i="1" dirty="0"/>
              <a:t> </a:t>
            </a:r>
            <a:endParaRPr lang="en-GB" sz="800" dirty="0"/>
          </a:p>
          <a:p>
            <a:r>
              <a:rPr lang="en-GB" sz="800" i="1" dirty="0">
                <a:solidFill>
                  <a:srgbClr val="95B3D7"/>
                </a:solidFill>
              </a:rPr>
              <a:t>#3</a:t>
            </a:r>
            <a:r>
              <a:rPr lang="en-GB" sz="800" dirty="0">
                <a:solidFill>
                  <a:srgbClr val="95B3D7"/>
                </a:solidFill>
              </a:rPr>
              <a:t> </a:t>
            </a:r>
            <a:r>
              <a:rPr lang="en-GB" sz="800" i="1" dirty="0"/>
              <a:t>Simon </a:t>
            </a:r>
            <a:r>
              <a:rPr lang="en-GB" sz="800" i="1" dirty="0" err="1"/>
              <a:t>Olding</a:t>
            </a:r>
            <a:r>
              <a:rPr lang="en-GB" sz="800" i="1" dirty="0"/>
              <a:t> Magdalene </a:t>
            </a:r>
            <a:r>
              <a:rPr lang="en-GB" sz="800" i="1" dirty="0" err="1"/>
              <a:t>Odundo</a:t>
            </a:r>
            <a:r>
              <a:rPr lang="en-GB" sz="800" i="1" dirty="0"/>
              <a:t> Professor Simon </a:t>
            </a:r>
            <a:r>
              <a:rPr lang="en-GB" sz="800" i="1" dirty="0" err="1"/>
              <a:t>Olding</a:t>
            </a:r>
            <a:r>
              <a:rPr lang="en-GB" sz="800" i="1" dirty="0"/>
              <a:t> Andrew </a:t>
            </a:r>
            <a:r>
              <a:rPr lang="en-GB" sz="800" i="1" dirty="0" err="1"/>
              <a:t>ShobenEileen</a:t>
            </a:r>
            <a:r>
              <a:rPr lang="en-GB" sz="800" i="1" dirty="0"/>
              <a:t> Adams and Susan Coles Miriam </a:t>
            </a:r>
            <a:r>
              <a:rPr lang="en-GB" sz="800" i="1" dirty="0" err="1"/>
              <a:t>Bridson</a:t>
            </a:r>
            <a:r>
              <a:rPr lang="en-GB" sz="800" i="1" dirty="0"/>
              <a:t> John Bowden Graham Jervis Nick </a:t>
            </a:r>
            <a:r>
              <a:rPr lang="en-GB" sz="800" i="1" dirty="0" err="1"/>
              <a:t>Danziger</a:t>
            </a:r>
            <a:r>
              <a:rPr lang="en-GB" sz="800" i="1" dirty="0"/>
              <a:t> </a:t>
            </a:r>
            <a:r>
              <a:rPr lang="en-GB" sz="800" i="1" dirty="0" err="1"/>
              <a:t>Ged</a:t>
            </a:r>
            <a:r>
              <a:rPr lang="en-GB" sz="800" i="1" dirty="0"/>
              <a:t> </a:t>
            </a:r>
            <a:r>
              <a:rPr lang="en-GB" sz="800" i="1" dirty="0" err="1"/>
              <a:t>Gast</a:t>
            </a:r>
            <a:r>
              <a:rPr lang="en-GB" sz="800" i="1" dirty="0"/>
              <a:t> Louise Lamming Natalie Deane Michele </a:t>
            </a:r>
            <a:r>
              <a:rPr lang="en-GB" sz="800" i="1" dirty="0" err="1"/>
              <a:t>Gregson</a:t>
            </a:r>
            <a:r>
              <a:rPr lang="en-GB" sz="800" i="1" dirty="0"/>
              <a:t> Face Britain Ben </a:t>
            </a:r>
            <a:r>
              <a:rPr lang="en-GB" sz="800" i="1" dirty="0" err="1"/>
              <a:t>Frimet</a:t>
            </a:r>
            <a:r>
              <a:rPr lang="en-GB" sz="800" i="1" dirty="0"/>
              <a:t> June Bianchi Marilyn Kyle Sandy </a:t>
            </a:r>
            <a:r>
              <a:rPr lang="en-GB" sz="800" i="1" dirty="0" err="1"/>
              <a:t>Etteridge</a:t>
            </a:r>
            <a:r>
              <a:rPr lang="en-GB" sz="800" i="1" dirty="0"/>
              <a:t> and Jill Hedges</a:t>
            </a:r>
            <a:r>
              <a:rPr lang="en-GB" sz="800" b="1" dirty="0"/>
              <a:t> </a:t>
            </a:r>
            <a:r>
              <a:rPr lang="en-GB" sz="800" i="1" dirty="0"/>
              <a:t>L </a:t>
            </a:r>
            <a:r>
              <a:rPr lang="en-GB" sz="800" i="1" dirty="0" err="1"/>
              <a:t>esley</a:t>
            </a:r>
            <a:r>
              <a:rPr lang="en-GB" sz="800" i="1" dirty="0"/>
              <a:t> Butterworth</a:t>
            </a:r>
            <a:endParaRPr lang="en-GB" sz="800" dirty="0"/>
          </a:p>
          <a:p>
            <a:r>
              <a:rPr lang="en-GB" sz="800" i="1" dirty="0"/>
              <a:t> </a:t>
            </a:r>
            <a:endParaRPr lang="en-GB" sz="800" dirty="0"/>
          </a:p>
          <a:p>
            <a:r>
              <a:rPr lang="en-GB" sz="800" i="1" dirty="0">
                <a:solidFill>
                  <a:srgbClr val="F79646"/>
                </a:solidFill>
              </a:rPr>
              <a:t>#2</a:t>
            </a:r>
            <a:r>
              <a:rPr lang="en-GB" sz="800" dirty="0">
                <a:solidFill>
                  <a:srgbClr val="F79646"/>
                </a:solidFill>
              </a:rPr>
              <a:t> </a:t>
            </a:r>
            <a:r>
              <a:rPr lang="en-GB" sz="800" i="1" dirty="0" err="1"/>
              <a:t>Akash</a:t>
            </a:r>
            <a:r>
              <a:rPr lang="en-GB" sz="800" i="1" dirty="0"/>
              <a:t> Patel Anne Wallace Andrew Mutter Christine Egan-Fowler John Bowden Rosy </a:t>
            </a:r>
            <a:r>
              <a:rPr lang="en-GB" sz="800" i="1" dirty="0" err="1"/>
              <a:t>Greenlees</a:t>
            </a:r>
            <a:r>
              <a:rPr lang="en-GB" sz="800" i="1" dirty="0"/>
              <a:t> and Katy Bevan Ian Middleton HMI Jon Nicholls and </a:t>
            </a:r>
            <a:r>
              <a:rPr lang="en-GB" sz="800" i="1" dirty="0" err="1"/>
              <a:t>Soren</a:t>
            </a:r>
            <a:r>
              <a:rPr lang="en-GB" sz="800" i="1" dirty="0"/>
              <a:t> Hawes Megs Bailey Susan Coles Susan </a:t>
            </a:r>
            <a:r>
              <a:rPr lang="en-GB" sz="800" i="1" dirty="0" err="1"/>
              <a:t>Ogier</a:t>
            </a:r>
            <a:r>
              <a:rPr lang="en-GB" sz="800" i="1" dirty="0"/>
              <a:t> </a:t>
            </a:r>
            <a:r>
              <a:rPr lang="en-GB" sz="800" i="1" dirty="0" err="1"/>
              <a:t>Katterine</a:t>
            </a:r>
            <a:r>
              <a:rPr lang="en-GB" sz="800" i="1" dirty="0"/>
              <a:t> </a:t>
            </a:r>
            <a:r>
              <a:rPr lang="en-GB" sz="800" i="1" dirty="0" err="1"/>
              <a:t>RuddlesdinDr</a:t>
            </a:r>
            <a:r>
              <a:rPr lang="en-GB" sz="800" i="1" dirty="0"/>
              <a:t> Veronica </a:t>
            </a:r>
            <a:r>
              <a:rPr lang="en-GB" sz="800" i="1" dirty="0" err="1"/>
              <a:t>Sekules</a:t>
            </a:r>
            <a:r>
              <a:rPr lang="en-GB" sz="800" i="1" dirty="0"/>
              <a:t> John Childs Anna Baker, Richard </a:t>
            </a:r>
            <a:r>
              <a:rPr lang="en-GB" sz="800" i="1" dirty="0" err="1"/>
              <a:t>Hards</a:t>
            </a:r>
            <a:r>
              <a:rPr lang="en-GB" sz="800" i="1" dirty="0"/>
              <a:t>, Janet </a:t>
            </a:r>
            <a:r>
              <a:rPr lang="en-GB" sz="800" i="1" dirty="0" err="1"/>
              <a:t>Nejo</a:t>
            </a:r>
            <a:r>
              <a:rPr lang="en-GB" sz="800" i="1" dirty="0"/>
              <a:t> and Rhoda </a:t>
            </a:r>
            <a:r>
              <a:rPr lang="en-GB" sz="800" i="1" dirty="0" err="1"/>
              <a:t>Boateng</a:t>
            </a:r>
            <a:r>
              <a:rPr lang="en-GB" sz="800" i="1" dirty="0"/>
              <a:t> Penny Jones</a:t>
            </a:r>
            <a:r>
              <a:rPr lang="en-GB" sz="800" b="1" i="1" dirty="0"/>
              <a:t> </a:t>
            </a:r>
            <a:r>
              <a:rPr lang="en-GB" sz="800" i="1" dirty="0"/>
              <a:t>Peter </a:t>
            </a:r>
            <a:r>
              <a:rPr lang="en-GB" sz="800" i="1" dirty="0" err="1"/>
              <a:t>Wilford</a:t>
            </a:r>
            <a:r>
              <a:rPr lang="en-GB" sz="800" i="1" dirty="0"/>
              <a:t> and Anne </a:t>
            </a:r>
            <a:r>
              <a:rPr lang="en-GB" sz="800" i="1" dirty="0" err="1"/>
              <a:t>Wilford</a:t>
            </a:r>
            <a:r>
              <a:rPr lang="en-GB" sz="800" b="1" i="1" dirty="0"/>
              <a:t> </a:t>
            </a:r>
            <a:r>
              <a:rPr lang="en-GB" sz="800" i="1" dirty="0"/>
              <a:t>Frances </a:t>
            </a:r>
            <a:r>
              <a:rPr lang="en-GB" sz="800" i="1" dirty="0" err="1"/>
              <a:t>Akinde</a:t>
            </a:r>
            <a:r>
              <a:rPr lang="en-GB" sz="800" i="1" dirty="0"/>
              <a:t> </a:t>
            </a:r>
            <a:r>
              <a:rPr lang="en-GB" sz="800" b="1" i="1" dirty="0"/>
              <a:t> </a:t>
            </a:r>
            <a:r>
              <a:rPr lang="en-GB" sz="800" i="1" dirty="0"/>
              <a:t>Peter Carr</a:t>
            </a:r>
            <a:endParaRPr lang="en-GB" sz="800" dirty="0"/>
          </a:p>
          <a:p>
            <a:r>
              <a:rPr lang="en-GB" sz="800" i="1" dirty="0"/>
              <a:t> </a:t>
            </a:r>
            <a:endParaRPr lang="en-GB" sz="800" dirty="0"/>
          </a:p>
          <a:p>
            <a:r>
              <a:rPr lang="en-GB" sz="800" i="1" dirty="0">
                <a:solidFill>
                  <a:srgbClr val="B82278"/>
                </a:solidFill>
              </a:rPr>
              <a:t>#1</a:t>
            </a:r>
            <a:r>
              <a:rPr lang="en-GB" sz="800" dirty="0">
                <a:solidFill>
                  <a:srgbClr val="B82278"/>
                </a:solidFill>
              </a:rPr>
              <a:t> </a:t>
            </a:r>
            <a:r>
              <a:rPr lang="en-GB" sz="800" i="1" dirty="0"/>
              <a:t>Sir Chris </a:t>
            </a:r>
            <a:r>
              <a:rPr lang="en-GB" sz="800" i="1" dirty="0" err="1"/>
              <a:t>Frayling</a:t>
            </a:r>
            <a:r>
              <a:rPr lang="en-GB" sz="800" i="1" dirty="0"/>
              <a:t> John Steers British Museum</a:t>
            </a:r>
            <a:r>
              <a:rPr lang="en-GB" sz="800" b="1" i="1" dirty="0"/>
              <a:t> </a:t>
            </a:r>
            <a:r>
              <a:rPr lang="en-GB" sz="800" i="1" dirty="0"/>
              <a:t>Prof Nick Stanley Susan Coles John Bowden Sophie Bower Patricia McKenna Graham Jervis Mick Walters Robin </a:t>
            </a:r>
            <a:r>
              <a:rPr lang="en-GB" sz="800" i="1" dirty="0" err="1"/>
              <a:t>Widdowson</a:t>
            </a:r>
            <a:r>
              <a:rPr lang="en-GB" sz="800" i="1" dirty="0"/>
              <a:t> Sam Eyre Kathryn Ashcroft Peter Gregory Helen </a:t>
            </a:r>
            <a:r>
              <a:rPr lang="en-GB" sz="800" i="1" dirty="0" err="1"/>
              <a:t>Brimblecombe</a:t>
            </a:r>
            <a:r>
              <a:rPr lang="en-GB" sz="800" i="1" dirty="0"/>
              <a:t> Anna </a:t>
            </a:r>
            <a:r>
              <a:rPr lang="en-GB" sz="800" i="1" dirty="0" err="1"/>
              <a:t>Deamer</a:t>
            </a:r>
            <a:r>
              <a:rPr lang="en-GB" sz="800" i="1" dirty="0"/>
              <a:t> Alison </a:t>
            </a:r>
            <a:r>
              <a:rPr lang="en-GB" sz="800" i="1" dirty="0" err="1"/>
              <a:t>Mawle</a:t>
            </a:r>
            <a:r>
              <a:rPr lang="en-GB" sz="800" i="1" dirty="0"/>
              <a:t> Penny Hay and Mary Fawcett</a:t>
            </a:r>
            <a:r>
              <a:rPr lang="en-GB" sz="800" b="1" i="1" dirty="0"/>
              <a:t> </a:t>
            </a:r>
            <a:r>
              <a:rPr lang="en-GB" sz="800" i="1" dirty="0"/>
              <a:t>Susan </a:t>
            </a:r>
            <a:r>
              <a:rPr lang="en-GB" sz="800" i="1" dirty="0" err="1"/>
              <a:t>Ogier</a:t>
            </a:r>
            <a:endParaRPr lang="en-GB" sz="800" dirty="0"/>
          </a:p>
          <a:p>
            <a:endParaRPr lang="en-GB" sz="800" dirty="0"/>
          </a:p>
          <a:p>
            <a:endParaRPr lang="en-GB" sz="800" dirty="0"/>
          </a:p>
        </p:txBody>
      </p:sp>
      <p:pic>
        <p:nvPicPr>
          <p:cNvPr id="5" name="Picture 4" descr="Screen Shot 2021-02-19 at 09.43.04.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279341" y="5537200"/>
            <a:ext cx="864659" cy="1092200"/>
          </a:xfrm>
          <a:prstGeom prst="rect">
            <a:avLst/>
          </a:prstGeom>
        </p:spPr>
      </p:pic>
      <p:pic>
        <p:nvPicPr>
          <p:cNvPr id="7" name="Picture 6" descr="Screen Shot 2021-02-19 at 18.53.36.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267700" y="1558524"/>
            <a:ext cx="879083" cy="1108476"/>
          </a:xfrm>
          <a:prstGeom prst="rect">
            <a:avLst/>
          </a:prstGeom>
        </p:spPr>
      </p:pic>
      <p:pic>
        <p:nvPicPr>
          <p:cNvPr id="8" name="Picture 7" descr="Screen Shot 2021-02-19 at 18.18.31.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267700" y="4213343"/>
            <a:ext cx="879083" cy="1115640"/>
          </a:xfrm>
          <a:prstGeom prst="rect">
            <a:avLst/>
          </a:prstGeom>
        </p:spPr>
      </p:pic>
      <p:pic>
        <p:nvPicPr>
          <p:cNvPr id="9" name="Picture 8" descr="Screen Shot 2021-02-19 at 18.33.41.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8264917" y="197347"/>
            <a:ext cx="879083" cy="1112371"/>
          </a:xfrm>
          <a:prstGeom prst="rect">
            <a:avLst/>
          </a:prstGeom>
        </p:spPr>
      </p:pic>
      <p:pic>
        <p:nvPicPr>
          <p:cNvPr id="10" name="Picture 9" descr="Screen Shot 2021-02-19 at 18.50.59.png"/>
          <p:cNvPicPr>
            <a:picLocks noChangeAspect="1"/>
          </p:cNvPicPr>
          <p:nvPr/>
        </p:nvPicPr>
        <p:blipFill>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flipV="1">
            <a:off x="8264917" y="2894732"/>
            <a:ext cx="879083" cy="1103323"/>
          </a:xfrm>
          <a:prstGeom prst="rect">
            <a:avLst/>
          </a:prstGeom>
        </p:spPr>
      </p:pic>
      <p:sp>
        <p:nvSpPr>
          <p:cNvPr id="11" name="TextBox 10"/>
          <p:cNvSpPr txBox="1"/>
          <p:nvPr/>
        </p:nvSpPr>
        <p:spPr>
          <a:xfrm>
            <a:off x="457200" y="270933"/>
            <a:ext cx="7810500" cy="584776"/>
          </a:xfrm>
          <a:prstGeom prst="rect">
            <a:avLst/>
          </a:prstGeom>
          <a:noFill/>
        </p:spPr>
        <p:txBody>
          <a:bodyPr wrap="square" rtlCol="0">
            <a:spAutoFit/>
          </a:bodyPr>
          <a:lstStyle/>
          <a:p>
            <a:r>
              <a:rPr lang="en-GB" sz="1600" dirty="0"/>
              <a:t>Every author – thank you for sharing your ideas, provocations and celebrating our subject – you change lives													(2/2)</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fontScale="90000"/>
          </a:bodyPr>
          <a:lstStyle/>
          <a:p>
            <a:r>
              <a:rPr lang="en-GB" sz="3200" dirty="0">
                <a:solidFill>
                  <a:srgbClr val="CF0C74"/>
                </a:solidFill>
                <a:cs typeface="Lucida Sans"/>
              </a:rPr>
              <a:t>AD #1</a:t>
            </a:r>
            <a:br>
              <a:rPr lang="en-GB" sz="3200" dirty="0">
                <a:solidFill>
                  <a:srgbClr val="CF0C74"/>
                </a:solidFill>
                <a:cs typeface="Lucida Sans"/>
              </a:rPr>
            </a:br>
            <a:r>
              <a:rPr lang="en-GB" sz="2667" dirty="0">
                <a:cs typeface="Lucida Sans"/>
              </a:rPr>
              <a:t>Taking inspiration from our history and looking ahead to the future</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flipV="1">
            <a:off x="-1" y="6080754"/>
            <a:ext cx="9144001" cy="15082"/>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2247629" y="6080754"/>
            <a:ext cx="1316294" cy="707886"/>
          </a:xfrm>
          <a:prstGeom prst="rect">
            <a:avLst/>
          </a:prstGeom>
          <a:noFill/>
        </p:spPr>
        <p:txBody>
          <a:bodyPr wrap="square" rtlCol="0">
            <a:spAutoFit/>
          </a:bodyPr>
          <a:lstStyle/>
          <a:p>
            <a:r>
              <a:rPr lang="en-GB" sz="4000" dirty="0"/>
              <a:t>2011</a:t>
            </a:r>
          </a:p>
        </p:txBody>
      </p:sp>
      <p:cxnSp>
        <p:nvCxnSpPr>
          <p:cNvPr id="11" name="Straight Connector 10"/>
          <p:cNvCxnSpPr/>
          <p:nvPr/>
        </p:nvCxnSpPr>
        <p:spPr>
          <a:xfrm rot="5400000">
            <a:off x="2167732" y="5262398"/>
            <a:ext cx="163512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29" name="Picture 28" descr="Screen Shot 2021-02-19 at 09.43.04.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589482" y="1495736"/>
            <a:ext cx="2335332" cy="2949894"/>
          </a:xfrm>
          <a:prstGeom prst="rect">
            <a:avLst/>
          </a:prstGeom>
        </p:spPr>
      </p:pic>
      <p:pic>
        <p:nvPicPr>
          <p:cNvPr id="17" name="Picture 16" descr="Screen Shot 2021-02-19 at 16.40.29.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180634" y="1495736"/>
            <a:ext cx="4709366" cy="2949894"/>
          </a:xfrm>
          <a:prstGeom prst="rect">
            <a:avLst/>
          </a:prstGeom>
        </p:spPr>
      </p:pic>
      <p:pic>
        <p:nvPicPr>
          <p:cNvPr id="10" name="Picture 9" descr="Screen Shot 2021-02-27 at 14.56.29.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5716" y="2905757"/>
            <a:ext cx="1087892" cy="1539873"/>
          </a:xfrm>
          <a:prstGeom prst="rect">
            <a:avLst/>
          </a:prstGeom>
        </p:spPr>
      </p:pic>
      <p:cxnSp>
        <p:nvCxnSpPr>
          <p:cNvPr id="13" name="Straight Connector 12"/>
          <p:cNvCxnSpPr/>
          <p:nvPr/>
        </p:nvCxnSpPr>
        <p:spPr>
          <a:xfrm rot="5400000">
            <a:off x="21432" y="5277480"/>
            <a:ext cx="163512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10800000" flipV="1">
            <a:off x="273188" y="6095836"/>
            <a:ext cx="1316294" cy="707886"/>
          </a:xfrm>
          <a:prstGeom prst="rect">
            <a:avLst/>
          </a:prstGeom>
          <a:noFill/>
        </p:spPr>
        <p:txBody>
          <a:bodyPr wrap="square" rtlCol="0">
            <a:spAutoFit/>
          </a:bodyPr>
          <a:lstStyle/>
          <a:p>
            <a:r>
              <a:rPr lang="en-GB" sz="4000" dirty="0"/>
              <a:t>2010</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fontScale="90000"/>
          </a:bodyPr>
          <a:lstStyle/>
          <a:p>
            <a:r>
              <a:rPr lang="en-GB" sz="3200" dirty="0">
                <a:solidFill>
                  <a:srgbClr val="CF0C74"/>
                </a:solidFill>
                <a:cs typeface="Lucida Sans"/>
              </a:rPr>
              <a:t>AD #2</a:t>
            </a:r>
            <a:br>
              <a:rPr lang="en-GB" sz="3200" dirty="0">
                <a:solidFill>
                  <a:srgbClr val="CF0C74"/>
                </a:solidFill>
                <a:cs typeface="Lucida Sans"/>
              </a:rPr>
            </a:br>
            <a:r>
              <a:rPr lang="en-GB" sz="2667" dirty="0">
                <a:solidFill>
                  <a:srgbClr val="18B805"/>
                </a:solidFill>
                <a:cs typeface="Lucida Sans"/>
              </a:rPr>
              <a:t>Subject advocacy – the importance of making and visual literacy</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3857111" y="6097427"/>
            <a:ext cx="1316294" cy="707886"/>
          </a:xfrm>
          <a:prstGeom prst="rect">
            <a:avLst/>
          </a:prstGeom>
          <a:noFill/>
        </p:spPr>
        <p:txBody>
          <a:bodyPr wrap="square" rtlCol="0">
            <a:spAutoFit/>
          </a:bodyPr>
          <a:lstStyle/>
          <a:p>
            <a:r>
              <a:rPr lang="en-GB" sz="4000" dirty="0"/>
              <a:t>2011</a:t>
            </a:r>
          </a:p>
        </p:txBody>
      </p:sp>
      <p:cxnSp>
        <p:nvCxnSpPr>
          <p:cNvPr id="11" name="Straight Connector 10"/>
          <p:cNvCxnSpPr/>
          <p:nvPr/>
        </p:nvCxnSpPr>
        <p:spPr>
          <a:xfrm rot="5400000">
            <a:off x="2257375" y="4744297"/>
            <a:ext cx="270467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Screen Shot 2021-02-19 at 17.01.49.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97938" y="3581399"/>
            <a:ext cx="1663972" cy="2099404"/>
          </a:xfrm>
          <a:prstGeom prst="rect">
            <a:avLst/>
          </a:prstGeom>
        </p:spPr>
      </p:pic>
      <p:pic>
        <p:nvPicPr>
          <p:cNvPr id="14" name="Picture 13" descr="Screen Shot 2021-02-19 at 17.12.06.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97938" y="1311467"/>
            <a:ext cx="3411412" cy="2064615"/>
          </a:xfrm>
          <a:prstGeom prst="rect">
            <a:avLst/>
          </a:prstGeom>
        </p:spPr>
      </p:pic>
      <p:pic>
        <p:nvPicPr>
          <p:cNvPr id="10" name="Picture 9" descr="Screen Shot 2021-02-27 at 17.16.03.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417388" y="1311467"/>
            <a:ext cx="1808041" cy="22878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#3</a:t>
            </a:r>
            <a:br>
              <a:rPr lang="en-GB" sz="3200" dirty="0">
                <a:solidFill>
                  <a:srgbClr val="CF0C74"/>
                </a:solidFill>
                <a:cs typeface="Lucida Sans"/>
              </a:rPr>
            </a:br>
            <a:r>
              <a:rPr lang="en-GB" sz="3200" dirty="0">
                <a:solidFill>
                  <a:srgbClr val="18B805"/>
                </a:solidFill>
                <a:cs typeface="Lucida Sans"/>
              </a:rPr>
              <a:t>Subject advocacy – why art, </a:t>
            </a:r>
            <a:r>
              <a:rPr lang="en-GB" sz="3200" dirty="0">
                <a:solidFill>
                  <a:srgbClr val="E46C0A"/>
                </a:solidFill>
                <a:cs typeface="Lucida Sans"/>
              </a:rPr>
              <a:t>craft </a:t>
            </a:r>
            <a:r>
              <a:rPr lang="en-GB" sz="3200" dirty="0">
                <a:solidFill>
                  <a:srgbClr val="18B805"/>
                </a:solidFill>
                <a:cs typeface="Lucida Sans"/>
              </a:rPr>
              <a:t>and </a:t>
            </a:r>
            <a:r>
              <a:rPr lang="en-GB" sz="3200" dirty="0">
                <a:solidFill>
                  <a:schemeClr val="accent6">
                    <a:lumMod val="75000"/>
                  </a:schemeClr>
                </a:solidFill>
                <a:cs typeface="Lucida Sans"/>
              </a:rPr>
              <a:t>design  </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7266790" y="6150114"/>
            <a:ext cx="1316294" cy="707886"/>
          </a:xfrm>
          <a:prstGeom prst="rect">
            <a:avLst/>
          </a:prstGeom>
          <a:noFill/>
        </p:spPr>
        <p:txBody>
          <a:bodyPr wrap="square" rtlCol="0">
            <a:spAutoFit/>
          </a:bodyPr>
          <a:lstStyle/>
          <a:p>
            <a:r>
              <a:rPr lang="en-GB" sz="4000" dirty="0"/>
              <a:t>2011</a:t>
            </a:r>
          </a:p>
        </p:txBody>
      </p:sp>
      <p:cxnSp>
        <p:nvCxnSpPr>
          <p:cNvPr id="26" name="Straight Connector 25"/>
          <p:cNvCxnSpPr/>
          <p:nvPr/>
        </p:nvCxnSpPr>
        <p:spPr>
          <a:xfrm rot="5400000">
            <a:off x="6726850" y="4885186"/>
            <a:ext cx="2419712"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Screen Shot 2021-02-19 at 17.20.36.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6844366" y="1496104"/>
            <a:ext cx="2045634" cy="2574924"/>
          </a:xfrm>
          <a:prstGeom prst="rect">
            <a:avLst/>
          </a:prstGeom>
        </p:spPr>
      </p:pic>
      <p:pic>
        <p:nvPicPr>
          <p:cNvPr id="17" name="Picture 16" descr="Screen Shot 2021-02-19 at 17.25.38.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45716" y="1496104"/>
            <a:ext cx="3094038" cy="3881023"/>
          </a:xfrm>
          <a:prstGeom prst="rect">
            <a:avLst/>
          </a:prstGeom>
        </p:spPr>
      </p:pic>
      <p:pic>
        <p:nvPicPr>
          <p:cNvPr id="18" name="Picture 17" descr="Screen Shot 2021-02-19 at 17.53.22.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3572427" y="1496104"/>
            <a:ext cx="3084490" cy="388102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fontScale="90000"/>
          </a:bodyPr>
          <a:lstStyle/>
          <a:p>
            <a:r>
              <a:rPr lang="en-GB" sz="3200" dirty="0">
                <a:solidFill>
                  <a:srgbClr val="CF0C74"/>
                </a:solidFill>
                <a:cs typeface="Lucida Sans"/>
              </a:rPr>
              <a:t/>
            </a:r>
            <a:br>
              <a:rPr lang="en-GB" sz="3200" dirty="0">
                <a:solidFill>
                  <a:srgbClr val="CF0C74"/>
                </a:solidFill>
                <a:cs typeface="Lucida Sans"/>
              </a:rPr>
            </a:br>
            <a:r>
              <a:rPr lang="en-GB" sz="3200" dirty="0">
                <a:solidFill>
                  <a:srgbClr val="CF0C74"/>
                </a:solidFill>
                <a:cs typeface="Lucida Sans"/>
              </a:rPr>
              <a:t>AD#4</a:t>
            </a:r>
            <a:br>
              <a:rPr lang="en-GB" sz="3200" dirty="0">
                <a:solidFill>
                  <a:srgbClr val="CF0C74"/>
                </a:solidFill>
                <a:cs typeface="Lucida Sans"/>
              </a:rPr>
            </a:br>
            <a:r>
              <a:rPr lang="en-GB" sz="3200" dirty="0">
                <a:cs typeface="Lucida Sans"/>
              </a:rPr>
              <a:t>Guidance, support and advice</a:t>
            </a:r>
            <a:br>
              <a:rPr lang="en-GB" sz="3200" dirty="0">
                <a:cs typeface="Lucida Sans"/>
              </a:rPr>
            </a:br>
            <a:r>
              <a:rPr lang="en-GB" sz="3200" dirty="0">
                <a:cs typeface="Lucida Sans"/>
              </a:rPr>
              <a:t>Professional body, learned society,  and trade union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24823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273186" y="6081549"/>
            <a:ext cx="1316294" cy="707886"/>
          </a:xfrm>
          <a:prstGeom prst="rect">
            <a:avLst/>
          </a:prstGeom>
          <a:noFill/>
        </p:spPr>
        <p:txBody>
          <a:bodyPr wrap="square" rtlCol="0">
            <a:spAutoFit/>
          </a:bodyPr>
          <a:lstStyle/>
          <a:p>
            <a:r>
              <a:rPr lang="en-GB" sz="4000" dirty="0"/>
              <a:t>2012</a:t>
            </a:r>
          </a:p>
        </p:txBody>
      </p:sp>
      <p:cxnSp>
        <p:nvCxnSpPr>
          <p:cNvPr id="19" name="Straight Connector 18"/>
          <p:cNvCxnSpPr/>
          <p:nvPr/>
        </p:nvCxnSpPr>
        <p:spPr>
          <a:xfrm rot="5400000">
            <a:off x="-300027" y="4684563"/>
            <a:ext cx="2824140" cy="1586"/>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Screen Shot 2021-02-19 at 18.00.18.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19574" y="1915472"/>
            <a:ext cx="2139814" cy="2715627"/>
          </a:xfrm>
          <a:prstGeom prst="rect">
            <a:avLst/>
          </a:prstGeom>
        </p:spPr>
      </p:pic>
      <p:pic>
        <p:nvPicPr>
          <p:cNvPr id="14" name="Picture 13" descr="Screen Shot 2021-02-19 at 18.01.07.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2993027" y="1915472"/>
            <a:ext cx="2201273" cy="2790345"/>
          </a:xfrm>
          <a:prstGeom prst="rect">
            <a:avLst/>
          </a:prstGeom>
        </p:spPr>
      </p:pic>
      <p:sp>
        <p:nvSpPr>
          <p:cNvPr id="20" name="TextBox 19"/>
          <p:cNvSpPr txBox="1"/>
          <p:nvPr/>
        </p:nvSpPr>
        <p:spPr>
          <a:xfrm>
            <a:off x="5473700" y="1915472"/>
            <a:ext cx="2984500" cy="2031325"/>
          </a:xfrm>
          <a:prstGeom prst="rect">
            <a:avLst/>
          </a:prstGeom>
          <a:noFill/>
        </p:spPr>
        <p:txBody>
          <a:bodyPr wrap="square" rtlCol="0">
            <a:spAutoFit/>
          </a:bodyPr>
          <a:lstStyle/>
          <a:p>
            <a:r>
              <a:rPr lang="en-GB" dirty="0"/>
              <a:t> </a:t>
            </a:r>
          </a:p>
          <a:p>
            <a:r>
              <a:rPr lang="en-GB" dirty="0"/>
              <a:t>NSEAD has ‘influenced </a:t>
            </a:r>
            <a:r>
              <a:rPr lang="en-GB" dirty="0">
                <a:solidFill>
                  <a:srgbClr val="40A2CC"/>
                </a:solidFill>
              </a:rPr>
              <a:t>practice </a:t>
            </a:r>
            <a:r>
              <a:rPr lang="en-GB" dirty="0"/>
              <a:t>and </a:t>
            </a:r>
            <a:r>
              <a:rPr lang="en-GB" dirty="0">
                <a:solidFill>
                  <a:srgbClr val="40A2CC"/>
                </a:solidFill>
              </a:rPr>
              <a:t>policy </a:t>
            </a:r>
            <a:r>
              <a:rPr lang="en-GB" dirty="0"/>
              <a:t>…. supported members in their </a:t>
            </a:r>
            <a:r>
              <a:rPr lang="en-GB" dirty="0">
                <a:solidFill>
                  <a:srgbClr val="40A2CC"/>
                </a:solidFill>
              </a:rPr>
              <a:t>careers </a:t>
            </a:r>
            <a:r>
              <a:rPr lang="en-GB" dirty="0"/>
              <a:t>and offered </a:t>
            </a:r>
            <a:r>
              <a:rPr lang="en-GB" dirty="0">
                <a:solidFill>
                  <a:srgbClr val="40A2CC"/>
                </a:solidFill>
              </a:rPr>
              <a:t>support </a:t>
            </a:r>
            <a:r>
              <a:rPr lang="en-GB" dirty="0"/>
              <a:t>as a </a:t>
            </a:r>
            <a:r>
              <a:rPr lang="en-GB" dirty="0">
                <a:solidFill>
                  <a:srgbClr val="40A2CC"/>
                </a:solidFill>
              </a:rPr>
              <a:t>trade union</a:t>
            </a:r>
            <a:r>
              <a:rPr lang="en-GB" dirty="0"/>
              <a:t>’</a:t>
            </a:r>
          </a:p>
          <a:p>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15" name="Straight Connector 14"/>
          <p:cNvCxnSpPr>
            <a:endCxn id="14" idx="1"/>
          </p:cNvCxnSpPr>
          <p:nvPr/>
        </p:nvCxnSpPr>
        <p:spPr>
          <a:xfrm flipV="1">
            <a:off x="4457169" y="2487145"/>
            <a:ext cx="1219360" cy="270730"/>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#5</a:t>
            </a:r>
            <a:br>
              <a:rPr lang="en-GB" sz="3200" dirty="0">
                <a:solidFill>
                  <a:srgbClr val="CF0C74"/>
                </a:solidFill>
                <a:cs typeface="Lucida Sans"/>
              </a:rPr>
            </a:br>
            <a:r>
              <a:rPr lang="en-GB" sz="2667" dirty="0">
                <a:solidFill>
                  <a:srgbClr val="40A2CC"/>
                </a:solidFill>
                <a:cs typeface="Lucida Sans"/>
              </a:rPr>
              <a:t>Evidence and definitions of best practice </a:t>
            </a:r>
            <a:r>
              <a:rPr lang="en-GB" sz="2667" dirty="0">
                <a:solidFill>
                  <a:srgbClr val="CF0C74"/>
                </a:solidFill>
                <a:cs typeface="Lucida Sans"/>
              </a:rPr>
              <a:t>- </a:t>
            </a:r>
            <a:r>
              <a:rPr lang="en-GB" sz="2667" dirty="0">
                <a:solidFill>
                  <a:srgbClr val="A15AD7"/>
                </a:solidFill>
                <a:cs typeface="Lucida Sans"/>
              </a:rPr>
              <a:t>locally</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248234"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3797436" y="6095836"/>
            <a:ext cx="1316294" cy="707886"/>
          </a:xfrm>
          <a:prstGeom prst="rect">
            <a:avLst/>
          </a:prstGeom>
          <a:noFill/>
        </p:spPr>
        <p:txBody>
          <a:bodyPr wrap="square" rtlCol="0">
            <a:spAutoFit/>
          </a:bodyPr>
          <a:lstStyle/>
          <a:p>
            <a:r>
              <a:rPr lang="en-GB" sz="4000" dirty="0"/>
              <a:t>2012</a:t>
            </a:r>
          </a:p>
        </p:txBody>
      </p:sp>
      <p:pic>
        <p:nvPicPr>
          <p:cNvPr id="13" name="Picture 12" descr="Screen Shot 2021-02-19 at 18.08.55.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198216" y="1402821"/>
            <a:ext cx="1677375" cy="2115079"/>
          </a:xfrm>
          <a:prstGeom prst="rect">
            <a:avLst/>
          </a:prstGeom>
        </p:spPr>
      </p:pic>
      <p:cxnSp>
        <p:nvCxnSpPr>
          <p:cNvPr id="11" name="Straight Connector 10"/>
          <p:cNvCxnSpPr/>
          <p:nvPr/>
        </p:nvCxnSpPr>
        <p:spPr>
          <a:xfrm rot="5400000">
            <a:off x="3044306" y="4682973"/>
            <a:ext cx="2824140" cy="1586"/>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0" name="Picture 9" descr="Screen Shot 2021-02-19 at 18.04.14.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3524797" y="1402821"/>
            <a:ext cx="1861572" cy="2347341"/>
          </a:xfrm>
          <a:prstGeom prst="rect">
            <a:avLst/>
          </a:prstGeom>
        </p:spPr>
      </p:pic>
      <p:pic>
        <p:nvPicPr>
          <p:cNvPr id="14" name="Picture 13" descr="Screen Shot 2021-02-23 at 10.32.19.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676529" y="1456389"/>
            <a:ext cx="2358331" cy="2061511"/>
          </a:xfrm>
          <a:prstGeom prst="rect">
            <a:avLst/>
          </a:prstGeom>
        </p:spPr>
      </p:pic>
      <p:cxnSp>
        <p:nvCxnSpPr>
          <p:cNvPr id="20" name="Straight Connector 19"/>
          <p:cNvCxnSpPr/>
          <p:nvPr/>
        </p:nvCxnSpPr>
        <p:spPr>
          <a:xfrm>
            <a:off x="2939232" y="4813829"/>
            <a:ext cx="1517937"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7" name="Picture 16" descr="Screen Shot 2021-03-01 at 15.48.42.png"/>
          <p:cNvPicPr>
            <a:picLocks noChangeAspect="1"/>
          </p:cNvPicPr>
          <p:nvPr/>
        </p:nvPicPr>
        <p:blipFill>
          <a:blip r:embed="rId6"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5689229" y="3770940"/>
            <a:ext cx="1994271" cy="2516137"/>
          </a:xfrm>
          <a:prstGeom prst="rect">
            <a:avLst/>
          </a:prstGeom>
        </p:spPr>
      </p:pic>
      <p:pic>
        <p:nvPicPr>
          <p:cNvPr id="18" name="Picture 17" descr="Screen Shot 2021-03-01 at 15.48.26.png"/>
          <p:cNvPicPr>
            <a:picLocks noChangeAspect="1"/>
          </p:cNvPicPr>
          <p:nvPr/>
        </p:nvPicPr>
        <p:blipFill>
          <a:blip r:embed="rId7"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1198216" y="3714540"/>
            <a:ext cx="1741016" cy="220175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45716" y="25401"/>
            <a:ext cx="8644284" cy="1718733"/>
          </a:xfrm>
        </p:spPr>
        <p:txBody>
          <a:bodyPr>
            <a:normAutofit/>
          </a:bodyPr>
          <a:lstStyle/>
          <a:p>
            <a:r>
              <a:rPr lang="en-GB" sz="3200" dirty="0">
                <a:solidFill>
                  <a:srgbClr val="CF0C74"/>
                </a:solidFill>
                <a:cs typeface="Lucida Sans"/>
              </a:rPr>
              <a:t>AD #5</a:t>
            </a:r>
            <a:r>
              <a:rPr lang="en-GB" sz="3200" dirty="0">
                <a:solidFill>
                  <a:srgbClr val="A15AD7"/>
                </a:solidFill>
                <a:cs typeface="Lucida Sans"/>
              </a:rPr>
              <a:t/>
            </a:r>
            <a:br>
              <a:rPr lang="en-GB" sz="3200" dirty="0">
                <a:solidFill>
                  <a:srgbClr val="A15AD7"/>
                </a:solidFill>
                <a:cs typeface="Lucida Sans"/>
              </a:rPr>
            </a:br>
            <a:r>
              <a:rPr lang="en-GB" sz="3200" dirty="0">
                <a:solidFill>
                  <a:srgbClr val="40A2CC"/>
                </a:solidFill>
                <a:cs typeface="Lucida Sans"/>
              </a:rPr>
              <a:t>Definitions of best practice </a:t>
            </a:r>
            <a:r>
              <a:rPr lang="en-GB" sz="3200" dirty="0">
                <a:solidFill>
                  <a:srgbClr val="A15AD7"/>
                </a:solidFill>
                <a:cs typeface="Lucida Sans"/>
              </a:rPr>
              <a:t>– nationally</a:t>
            </a:r>
            <a:r>
              <a:rPr lang="en-GB" sz="3200" dirty="0">
                <a:cs typeface="Lucida Sans"/>
              </a:rPr>
              <a:t/>
            </a:r>
            <a:br>
              <a:rPr lang="en-GB" sz="3200" dirty="0">
                <a:cs typeface="Lucida Sans"/>
              </a:rPr>
            </a:br>
            <a:endParaRPr lang="en-GB" sz="3200" dirty="0">
              <a:cs typeface="Lucida Sans"/>
            </a:endParaRPr>
          </a:p>
        </p:txBody>
      </p:sp>
      <p:cxnSp>
        <p:nvCxnSpPr>
          <p:cNvPr id="12" name="Straight Connector 11"/>
          <p:cNvCxnSpPr/>
          <p:nvPr/>
        </p:nvCxnSpPr>
        <p:spPr>
          <a:xfrm>
            <a:off x="-1" y="6095836"/>
            <a:ext cx="914400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0" y="1085321"/>
            <a:ext cx="9144000"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rot="10800000" flipV="1">
            <a:off x="3003686" y="6097426"/>
            <a:ext cx="1316294" cy="707886"/>
          </a:xfrm>
          <a:prstGeom prst="rect">
            <a:avLst/>
          </a:prstGeom>
          <a:noFill/>
        </p:spPr>
        <p:txBody>
          <a:bodyPr wrap="square" rtlCol="0">
            <a:spAutoFit/>
          </a:bodyPr>
          <a:lstStyle/>
          <a:p>
            <a:r>
              <a:rPr lang="en-GB" sz="4000" dirty="0"/>
              <a:t>2012</a:t>
            </a:r>
          </a:p>
        </p:txBody>
      </p:sp>
      <p:cxnSp>
        <p:nvCxnSpPr>
          <p:cNvPr id="19" name="Straight Connector 18"/>
          <p:cNvCxnSpPr/>
          <p:nvPr/>
        </p:nvCxnSpPr>
        <p:spPr>
          <a:xfrm rot="5400000">
            <a:off x="2973999" y="4614252"/>
            <a:ext cx="2963168"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creen Shot 2021-02-19 at 18.05.55.png"/>
          <p:cNvPicPr>
            <a:picLocks noChangeAspect="1"/>
          </p:cNvPicPr>
          <p:nvPr/>
        </p:nvPicPr>
        <p:blipFill>
          <a:blip r:embed="rId3"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0" y="3297836"/>
            <a:ext cx="4082737" cy="2551710"/>
          </a:xfrm>
          <a:prstGeom prst="rect">
            <a:avLst/>
          </a:prstGeom>
        </p:spPr>
      </p:pic>
      <p:pic>
        <p:nvPicPr>
          <p:cNvPr id="17" name="Picture 16" descr="Screen Shot 2021-02-19 at 18.04.14.png"/>
          <p:cNvPicPr>
            <a:picLocks noChangeAspect="1"/>
          </p:cNvPicPr>
          <p:nvPr/>
        </p:nvPicPr>
        <p:blipFill>
          <a:blip r:embed="rId4"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tretch>
            <a:fillRect/>
          </a:stretch>
        </p:blipFill>
        <p:spPr>
          <a:xfrm>
            <a:off x="4082737" y="1085321"/>
            <a:ext cx="1623659" cy="2047346"/>
          </a:xfrm>
          <a:prstGeom prst="rect">
            <a:avLst/>
          </a:prstGeom>
        </p:spPr>
      </p:pic>
      <p:pic>
        <p:nvPicPr>
          <p:cNvPr id="13" name="Picture 12" descr="Screen Shot 2021-02-23 at 10.29.26.png"/>
          <p:cNvPicPr>
            <a:picLocks noChangeAspect="1"/>
          </p:cNvPicPr>
          <p:nvPr/>
        </p:nvPicPr>
        <p:blipFill>
          <a:blip r:embed="rId5" cstate="email">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ext>
            </a:extLst>
          </a:blip>
          <a:srcRect/>
          <a:stretch>
            <a:fillRect/>
          </a:stretch>
        </p:blipFill>
        <p:spPr>
          <a:xfrm>
            <a:off x="5996380" y="1803770"/>
            <a:ext cx="2893620" cy="3377830"/>
          </a:xfrm>
          <a:prstGeom prst="rect">
            <a:avLst/>
          </a:prstGeom>
        </p:spPr>
      </p:pic>
      <p:cxnSp>
        <p:nvCxnSpPr>
          <p:cNvPr id="14" name="Straight Connector 13"/>
          <p:cNvCxnSpPr/>
          <p:nvPr/>
        </p:nvCxnSpPr>
        <p:spPr>
          <a:xfrm>
            <a:off x="4457169" y="4360332"/>
            <a:ext cx="1539211"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082737" y="4910667"/>
            <a:ext cx="372846" cy="1588"/>
          </a:xfrm>
          <a:prstGeom prst="line">
            <a:avLst/>
          </a:prstGeom>
          <a:ln>
            <a:solidFill>
              <a:srgbClr val="CF0C74"/>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16286</TotalTime>
  <Words>4416</Words>
  <Application>Microsoft Macintosh PowerPoint</Application>
  <PresentationFormat>On-screen Show (4:3)</PresentationFormat>
  <Paragraphs>328</Paragraphs>
  <Slides>38</Slides>
  <Notes>38</Notes>
  <HiddenSlides>0</HiddenSlides>
  <MMClips>0</MMClips>
  <ScaleCrop>false</ScaleCrop>
  <HeadingPairs>
    <vt:vector size="4" baseType="variant">
      <vt:variant>
        <vt:lpstr>Design Template</vt:lpstr>
      </vt:variant>
      <vt:variant>
        <vt:i4>1</vt:i4>
      </vt:variant>
      <vt:variant>
        <vt:lpstr>Slide Titles</vt:lpstr>
      </vt:variant>
      <vt:variant>
        <vt:i4>38</vt:i4>
      </vt:variant>
    </vt:vector>
  </HeadingPairs>
  <TitlesOfParts>
    <vt:vector size="39" baseType="lpstr">
      <vt:lpstr>Office Theme</vt:lpstr>
      <vt:lpstr>AD magazine and posters: 10 years, 30 issues  Your collective achievement: Inspiration –  actions  – change </vt:lpstr>
      <vt:lpstr>Pre-AD: NSEAD’s publications </vt:lpstr>
      <vt:lpstr>Pre-AD: politics and policy changes   </vt:lpstr>
      <vt:lpstr>AD #1 Taking inspiration from our history and looking ahead to the future </vt:lpstr>
      <vt:lpstr>AD #2 Subject advocacy – the importance of making and visual literacy </vt:lpstr>
      <vt:lpstr>AD #3 Subject advocacy – why art, craft and design   </vt:lpstr>
      <vt:lpstr> AD#4 Guidance, support and advice Professional body, learned society,  and trade union  </vt:lpstr>
      <vt:lpstr>AD #5 Evidence and definitions of best practice - locally </vt:lpstr>
      <vt:lpstr>AD #5 Definitions of best practice – nationally </vt:lpstr>
      <vt:lpstr>AD #6 Voices for equity  </vt:lpstr>
      <vt:lpstr>AD #6 Voices for our subject  </vt:lpstr>
      <vt:lpstr>AD #7 Voices for the arts   </vt:lpstr>
      <vt:lpstr>AD #8 ‘The Government’s Arts Strategy’ </vt:lpstr>
      <vt:lpstr>AD #9 Measurable impact of policies – UK wide </vt:lpstr>
      <vt:lpstr>AD #10 National Curriculum 2014 </vt:lpstr>
      <vt:lpstr>AD #11 Looking back and looking ahead  </vt:lpstr>
      <vt:lpstr>AD #12 Parallel NSEAD Curriculum: All ADs share showcase: projects, plans for all phases and sectors  </vt:lpstr>
      <vt:lpstr>AD #13 Celebrate our subject – marketable skills  </vt:lpstr>
      <vt:lpstr>AD #14 The history of art education and agents of change   </vt:lpstr>
      <vt:lpstr>AD #15  Art agents of change – people, places and projects </vt:lpstr>
      <vt:lpstr>AD #16 Evidence sharing – past, present and future </vt:lpstr>
      <vt:lpstr>AD #17 New ways of working in a landscape of change – Brexit   </vt:lpstr>
      <vt:lpstr>AD #18 Community and collaborations </vt:lpstr>
      <vt:lpstr>AD #19 ‘You’re a life saver’ – Our subject our teachers </vt:lpstr>
      <vt:lpstr>AD #20 Snap Election  </vt:lpstr>
      <vt:lpstr> AD #21 130 years of NSEAD and young people’s voices    </vt:lpstr>
      <vt:lpstr>AD #22 Every author is a champion for our subject   </vt:lpstr>
      <vt:lpstr>AD #23 The Advocacy issue   </vt:lpstr>
      <vt:lpstr>AD #24  The gender and inclusion issue  </vt:lpstr>
      <vt:lpstr>AD #25 The interdisciplinary issue  </vt:lpstr>
      <vt:lpstr>AD #26 Communities make art – art makes communities </vt:lpstr>
      <vt:lpstr>AD #27 Access to art, craft and design AND D&amp;T  </vt:lpstr>
      <vt:lpstr>AD #28 Art, environment and sustainability  </vt:lpstr>
      <vt:lpstr>   AD #29 Covid and new ways of learning and working      </vt:lpstr>
      <vt:lpstr>AD #23 AD’s birthday – we’re 10 years old! Art and actions which make the world a better place   </vt:lpstr>
      <vt:lpstr>Slide 36</vt:lpstr>
      <vt:lpstr>Slide 37</vt:lpstr>
      <vt:lpstr>Slide 38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 magazine: 10 years of advocacy, provocations and inspiration</dc:title>
  <dc:creator>Sophie Leach</dc:creator>
  <cp:lastModifiedBy>Sophie Leach</cp:lastModifiedBy>
  <cp:revision>121</cp:revision>
  <cp:lastPrinted>2021-03-01T13:05:02Z</cp:lastPrinted>
  <dcterms:created xsi:type="dcterms:W3CDTF">2021-03-10T14:40:26Z</dcterms:created>
  <dcterms:modified xsi:type="dcterms:W3CDTF">2021-03-10T14:59:37Z</dcterms:modified>
</cp:coreProperties>
</file>