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305" r:id="rId26"/>
    <p:sldId id="281" r:id="rId27"/>
    <p:sldId id="287" r:id="rId28"/>
    <p:sldId id="289" r:id="rId29"/>
    <p:sldId id="304" r:id="rId30"/>
    <p:sldId id="265" r:id="rId31"/>
    <p:sldId id="290" r:id="rId32"/>
    <p:sldId id="282" r:id="rId33"/>
    <p:sldId id="283" r:id="rId34"/>
    <p:sldId id="296" r:id="rId35"/>
    <p:sldId id="297" r:id="rId36"/>
    <p:sldId id="284" r:id="rId37"/>
    <p:sldId id="291" r:id="rId38"/>
    <p:sldId id="292" r:id="rId39"/>
    <p:sldId id="285" r:id="rId40"/>
    <p:sldId id="293" r:id="rId41"/>
    <p:sldId id="286" r:id="rId42"/>
    <p:sldId id="294" r:id="rId43"/>
    <p:sldId id="295" r:id="rId44"/>
    <p:sldId id="298" r:id="rId45"/>
    <p:sldId id="299" r:id="rId46"/>
    <p:sldId id="300" r:id="rId47"/>
    <p:sldId id="302" r:id="rId48"/>
    <p:sldId id="307" r:id="rId49"/>
    <p:sldId id="308" r:id="rId50"/>
    <p:sldId id="306" r:id="rId51"/>
    <p:sldId id="303"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38C367-915E-4F85-84A3-65AF7A9C8AD0}" type="datetimeFigureOut">
              <a:rPr lang="en-GB" smtClean="0"/>
              <a:pPr/>
              <a:t>02/04/2019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11C977-12DC-48ED-BC34-D2B6FC6AFF67}" type="slidenum">
              <a:rPr lang="en-GB" smtClean="0"/>
              <a:pPr/>
              <a:t>‹#›</a:t>
            </a:fld>
            <a:endParaRPr lang="en-GB"/>
          </a:p>
        </p:txBody>
      </p:sp>
    </p:spTree>
    <p:extLst>
      <p:ext uri="{BB962C8B-B14F-4D97-AF65-F5344CB8AC3E}">
        <p14:creationId xmlns:p14="http://schemas.microsoft.com/office/powerpoint/2010/main" val="373388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211C977-12DC-48ED-BC34-D2B6FC6AFF67}" type="slidenum">
              <a:rPr lang="en-GB" smtClean="0"/>
              <a:pPr/>
              <a:t>29</a:t>
            </a:fld>
            <a:endParaRPr lang="en-GB"/>
          </a:p>
        </p:txBody>
      </p:sp>
    </p:spTree>
    <p:extLst>
      <p:ext uri="{BB962C8B-B14F-4D97-AF65-F5344CB8AC3E}">
        <p14:creationId xmlns:p14="http://schemas.microsoft.com/office/powerpoint/2010/main" val="2350456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A2643DD-0724-4EB8-8B2E-1D57F647EE76}" type="datetimeFigureOut">
              <a:rPr lang="en-GB" smtClean="0"/>
              <a:pPr/>
              <a:t>02/04/2019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420186-86D0-4CAF-8006-132A6D15D934}"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A2643DD-0724-4EB8-8B2E-1D57F647EE76}" type="datetimeFigureOut">
              <a:rPr lang="en-GB" smtClean="0"/>
              <a:pPr/>
              <a:t>02/04/2019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420186-86D0-4CAF-8006-132A6D15D934}"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A2643DD-0724-4EB8-8B2E-1D57F647EE76}" type="datetimeFigureOut">
              <a:rPr lang="en-GB" smtClean="0"/>
              <a:pPr/>
              <a:t>02/04/2019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420186-86D0-4CAF-8006-132A6D15D934}"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A2643DD-0724-4EB8-8B2E-1D57F647EE76}" type="datetimeFigureOut">
              <a:rPr lang="en-GB" smtClean="0"/>
              <a:pPr/>
              <a:t>02/04/2019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420186-86D0-4CAF-8006-132A6D15D934}"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2643DD-0724-4EB8-8B2E-1D57F647EE76}" type="datetimeFigureOut">
              <a:rPr lang="en-GB" smtClean="0"/>
              <a:pPr/>
              <a:t>02/04/2019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420186-86D0-4CAF-8006-132A6D15D934}"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A2643DD-0724-4EB8-8B2E-1D57F647EE76}" type="datetimeFigureOut">
              <a:rPr lang="en-GB" smtClean="0"/>
              <a:pPr/>
              <a:t>02/04/2019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420186-86D0-4CAF-8006-132A6D15D934}"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A2643DD-0724-4EB8-8B2E-1D57F647EE76}" type="datetimeFigureOut">
              <a:rPr lang="en-GB" smtClean="0"/>
              <a:pPr/>
              <a:t>02/04/2019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0420186-86D0-4CAF-8006-132A6D15D934}"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A2643DD-0724-4EB8-8B2E-1D57F647EE76}" type="datetimeFigureOut">
              <a:rPr lang="en-GB" smtClean="0"/>
              <a:pPr/>
              <a:t>02/04/2019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0420186-86D0-4CAF-8006-132A6D15D934}"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2643DD-0724-4EB8-8B2E-1D57F647EE76}" type="datetimeFigureOut">
              <a:rPr lang="en-GB" smtClean="0"/>
              <a:pPr/>
              <a:t>02/04/2019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0420186-86D0-4CAF-8006-132A6D15D934}"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2643DD-0724-4EB8-8B2E-1D57F647EE76}" type="datetimeFigureOut">
              <a:rPr lang="en-GB" smtClean="0"/>
              <a:pPr/>
              <a:t>02/04/2019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420186-86D0-4CAF-8006-132A6D15D934}"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2643DD-0724-4EB8-8B2E-1D57F647EE76}" type="datetimeFigureOut">
              <a:rPr lang="en-GB" smtClean="0"/>
              <a:pPr/>
              <a:t>02/04/2019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420186-86D0-4CAF-8006-132A6D15D934}"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643DD-0724-4EB8-8B2E-1D57F647EE76}" type="datetimeFigureOut">
              <a:rPr lang="en-GB" smtClean="0"/>
              <a:pPr/>
              <a:t>02/04/2019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20186-86D0-4CAF-8006-132A6D15D934}"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hyperlink" Target="http://www.youtube.com/watch?v=YCbtH--lcJU"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hyperlink" Target="https://www.edexcel.com/subjects/Art-Design/Pages/ViewEditorial.aspx?editorial=832" TargetMode="External"/><Relationship Id="rId7" Type="http://schemas.openxmlformats.org/officeDocument/2006/relationships/image" Target="../media/image64.jpeg"/><Relationship Id="rId2" Type="http://schemas.openxmlformats.org/officeDocument/2006/relationships/hyperlink" Target="http://www.wellingvisualarts.org/making-time-for-making-art-susan-coles.html" TargetMode="Externa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hyperlink" Target="http://www.artcrimes.org.uk/blog/107/sketchbook-circle-and-teabag-art-and-a-national-tea-day" TargetMode="External"/><Relationship Id="rId9" Type="http://schemas.openxmlformats.org/officeDocument/2006/relationships/image" Target="../media/image66.jpeg"/></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hyperlink" Target="http://kirkleesarts4all.blogspot.it/2013/06/first-day-of-tea-thinking-expression.html" TargetMode="External"/><Relationship Id="rId2" Type="http://schemas.openxmlformats.org/officeDocument/2006/relationships/hyperlink" Target="http://thinkingexpressionaction.weebly.com/what-is-it.html" TargetMode="Externa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thinkingexpressionaction.weebly.com/what-is-it.html" TargetMode="Externa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flickr.com/" TargetMode="External"/><Relationship Id="rId1" Type="http://schemas.openxmlformats.org/officeDocument/2006/relationships/slideLayout" Target="../slideLayouts/slideLayout2.xml"/><Relationship Id="rId5" Type="http://schemas.openxmlformats.org/officeDocument/2006/relationships/hyperlink" Target="http://www.flickr.com/photos/teacpd/sets/" TargetMode="Externa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susanmcoles@gmail.com" TargetMode="External"/><Relationship Id="rId2" Type="http://schemas.openxmlformats.org/officeDocument/2006/relationships/hyperlink" Target="http://kashaw2.wix.com/moretea"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chemeClr val="accent1">
                    <a:lumMod val="75000"/>
                  </a:schemeClr>
                </a:solidFill>
              </a:rPr>
              <a:t>TEA</a:t>
            </a:r>
            <a:br>
              <a:rPr lang="en-GB" dirty="0">
                <a:solidFill>
                  <a:schemeClr val="accent1">
                    <a:lumMod val="75000"/>
                  </a:schemeClr>
                </a:solidFill>
              </a:rPr>
            </a:br>
            <a:r>
              <a:rPr lang="en-GB" dirty="0">
                <a:solidFill>
                  <a:schemeClr val="accent1">
                    <a:lumMod val="75000"/>
                  </a:schemeClr>
                </a:solidFill>
              </a:rPr>
              <a:t>Thinking, Expression, Action</a:t>
            </a:r>
          </a:p>
        </p:txBody>
      </p:sp>
      <p:sp>
        <p:nvSpPr>
          <p:cNvPr id="3" name="Subtitle 2"/>
          <p:cNvSpPr>
            <a:spLocks noGrp="1"/>
          </p:cNvSpPr>
          <p:nvPr>
            <p:ph type="subTitle" idx="1"/>
          </p:nvPr>
        </p:nvSpPr>
        <p:spPr/>
        <p:txBody>
          <a:bodyPr/>
          <a:lstStyle/>
          <a:p>
            <a:r>
              <a:rPr lang="en-GB" dirty="0">
                <a:solidFill>
                  <a:schemeClr val="accent1">
                    <a:lumMod val="75000"/>
                  </a:schemeClr>
                </a:solidFill>
              </a:rPr>
              <a:t>The social media story</a:t>
            </a:r>
          </a:p>
        </p:txBody>
      </p:sp>
      <p:pic>
        <p:nvPicPr>
          <p:cNvPr id="4" name="Picture 3"/>
          <p:cNvPicPr>
            <a:picLocks noChangeAspect="1"/>
          </p:cNvPicPr>
          <p:nvPr/>
        </p:nvPicPr>
        <p:blipFill rotWithShape="1">
          <a:blip r:embed="rId2"/>
          <a:srcRect b="20418"/>
          <a:stretch/>
        </p:blipFill>
        <p:spPr>
          <a:xfrm>
            <a:off x="3779912" y="5745540"/>
            <a:ext cx="1331020" cy="1112460"/>
          </a:xfrm>
          <a:prstGeom prst="rect">
            <a:avLst/>
          </a:prstGeom>
        </p:spPr>
      </p:pic>
      <p:pic>
        <p:nvPicPr>
          <p:cNvPr id="5" name="Picture 4"/>
          <p:cNvPicPr>
            <a:picLocks noChangeAspect="1"/>
          </p:cNvPicPr>
          <p:nvPr/>
        </p:nvPicPr>
        <p:blipFill>
          <a:blip r:embed="rId3"/>
          <a:stretch>
            <a:fillRect/>
          </a:stretch>
        </p:blipFill>
        <p:spPr>
          <a:xfrm>
            <a:off x="3654226" y="152003"/>
            <a:ext cx="1835547" cy="18355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http://www.irunoninsulin.com/wp-content/uploads/2012/07/bright-idea1.jpg"/>
          <p:cNvPicPr>
            <a:picLocks noChangeAspect="1" noChangeArrowheads="1"/>
          </p:cNvPicPr>
          <p:nvPr/>
        </p:nvPicPr>
        <p:blipFill>
          <a:blip r:embed="rId2" cstate="print"/>
          <a:srcRect/>
          <a:stretch>
            <a:fillRect/>
          </a:stretch>
        </p:blipFill>
        <p:spPr bwMode="auto">
          <a:xfrm>
            <a:off x="0" y="4410075"/>
            <a:ext cx="1835150" cy="2447925"/>
          </a:xfrm>
          <a:prstGeom prst="rect">
            <a:avLst/>
          </a:prstGeom>
          <a:noFill/>
          <a:ln w="9525">
            <a:noFill/>
            <a:miter lim="800000"/>
            <a:headEnd/>
            <a:tailEnd/>
          </a:ln>
        </p:spPr>
      </p:pic>
      <p:sp>
        <p:nvSpPr>
          <p:cNvPr id="5" name="Rectangle 4"/>
          <p:cNvSpPr/>
          <p:nvPr/>
        </p:nvSpPr>
        <p:spPr>
          <a:xfrm>
            <a:off x="1043608" y="260648"/>
            <a:ext cx="7096366" cy="923330"/>
          </a:xfrm>
          <a:prstGeom prst="rect">
            <a:avLst/>
          </a:prstGeom>
          <a:noFill/>
        </p:spPr>
        <p:txBody>
          <a:bodyPr wrap="none">
            <a:spAutoFit/>
          </a:bodyPr>
          <a:lstStyle/>
          <a:p>
            <a:pPr algn="ctr" fontAlgn="auto">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The Russian Doll Project</a:t>
            </a:r>
          </a:p>
        </p:txBody>
      </p:sp>
      <p:pic>
        <p:nvPicPr>
          <p:cNvPr id="3076" name="Picture 2" descr="C:\Users\Susan\Dropbox\TEA\Summer project\Envelopes\TEACPD summer project (55).jpg"/>
          <p:cNvPicPr>
            <a:picLocks noChangeAspect="1" noChangeArrowheads="1"/>
          </p:cNvPicPr>
          <p:nvPr/>
        </p:nvPicPr>
        <p:blipFill>
          <a:blip r:embed="rId3" cstate="print"/>
          <a:srcRect/>
          <a:stretch>
            <a:fillRect/>
          </a:stretch>
        </p:blipFill>
        <p:spPr bwMode="auto">
          <a:xfrm>
            <a:off x="2124075" y="1268413"/>
            <a:ext cx="6134100" cy="450532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endParaRPr lang="en-GB"/>
          </a:p>
        </p:txBody>
      </p:sp>
      <p:pic>
        <p:nvPicPr>
          <p:cNvPr id="11266" name="Picture 2" descr="G:\TEA\TEA ENV\TEACPD summer project (75).jpg"/>
          <p:cNvPicPr>
            <a:picLocks noChangeAspect="1" noChangeArrowheads="1"/>
          </p:cNvPicPr>
          <p:nvPr/>
        </p:nvPicPr>
        <p:blipFill>
          <a:blip r:embed="rId2" cstate="print"/>
          <a:srcRect/>
          <a:stretch>
            <a:fillRect/>
          </a:stretch>
        </p:blipFill>
        <p:spPr bwMode="auto">
          <a:xfrm>
            <a:off x="0" y="1125538"/>
            <a:ext cx="9144000" cy="4733925"/>
          </a:xfrm>
          <a:prstGeom prst="rect">
            <a:avLst/>
          </a:prstGeom>
          <a:noFill/>
          <a:ln w="9525">
            <a:noFill/>
            <a:miter lim="800000"/>
            <a:headEnd/>
            <a:tailEnd/>
          </a:ln>
        </p:spPr>
      </p:pic>
      <p:pic>
        <p:nvPicPr>
          <p:cNvPr id="5" name="Content Placeholder 4" descr="DSCF1595.JPG"/>
          <p:cNvPicPr>
            <a:picLocks noGrp="1" noChangeAspect="1"/>
          </p:cNvPicPr>
          <p:nvPr>
            <p:ph idx="1"/>
          </p:nvPr>
        </p:nvPicPr>
        <p:blipFill>
          <a:blip r:embed="rId3" cstate="print">
            <a:lum bright="10000" contrast="20000"/>
          </a:blip>
          <a:srcRect/>
          <a:stretch>
            <a:fillRect/>
          </a:stretch>
        </p:blipFill>
        <p:spPr>
          <a:xfrm rot="4955906">
            <a:off x="1582738" y="1054100"/>
            <a:ext cx="6234112" cy="467518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en-GB"/>
          </a:p>
        </p:txBody>
      </p:sp>
      <p:sp>
        <p:nvSpPr>
          <p:cNvPr id="5123" name="Content Placeholder 2"/>
          <p:cNvSpPr>
            <a:spLocks noGrp="1"/>
          </p:cNvSpPr>
          <p:nvPr>
            <p:ph idx="1"/>
          </p:nvPr>
        </p:nvSpPr>
        <p:spPr/>
        <p:txBody>
          <a:bodyPr/>
          <a:lstStyle/>
          <a:p>
            <a:endParaRPr lang="en-GB"/>
          </a:p>
        </p:txBody>
      </p:sp>
      <p:pic>
        <p:nvPicPr>
          <p:cNvPr id="7170" name="Picture 2" descr="C:\Users\Susan\Dropbox\TEA\Summer project\Envelopes\TEACPDsummer project (11).jpg"/>
          <p:cNvPicPr>
            <a:picLocks noChangeAspect="1" noChangeArrowheads="1"/>
          </p:cNvPicPr>
          <p:nvPr/>
        </p:nvPicPr>
        <p:blipFill>
          <a:blip r:embed="rId2" cstate="print"/>
          <a:srcRect/>
          <a:stretch>
            <a:fillRect/>
          </a:stretch>
        </p:blipFill>
        <p:spPr bwMode="auto">
          <a:xfrm>
            <a:off x="323850" y="1052513"/>
            <a:ext cx="3490913" cy="5468937"/>
          </a:xfrm>
          <a:prstGeom prst="rect">
            <a:avLst/>
          </a:prstGeom>
          <a:noFill/>
          <a:ln w="9525">
            <a:noFill/>
            <a:miter lim="800000"/>
            <a:headEnd/>
            <a:tailEnd/>
          </a:ln>
        </p:spPr>
      </p:pic>
      <p:pic>
        <p:nvPicPr>
          <p:cNvPr id="7171" name="Picture 3" descr="C:\Users\Susan\Dropbox\TEA\Summer project\Envelopes\TEACPDsummer project (16).jpg"/>
          <p:cNvPicPr>
            <a:picLocks noChangeAspect="1" noChangeArrowheads="1"/>
          </p:cNvPicPr>
          <p:nvPr/>
        </p:nvPicPr>
        <p:blipFill>
          <a:blip r:embed="rId3" cstate="print"/>
          <a:srcRect/>
          <a:stretch>
            <a:fillRect/>
          </a:stretch>
        </p:blipFill>
        <p:spPr bwMode="auto">
          <a:xfrm>
            <a:off x="2484438" y="188913"/>
            <a:ext cx="4029075" cy="5373687"/>
          </a:xfrm>
          <a:prstGeom prst="rect">
            <a:avLst/>
          </a:prstGeom>
          <a:noFill/>
          <a:ln w="9525">
            <a:noFill/>
            <a:miter lim="800000"/>
            <a:headEnd/>
            <a:tailEnd/>
          </a:ln>
        </p:spPr>
      </p:pic>
      <p:pic>
        <p:nvPicPr>
          <p:cNvPr id="7172" name="Picture 4" descr="C:\Users\Susan\Dropbox\TEA\Summer project\Envelopes\TEACPD summer project (168).jpg"/>
          <p:cNvPicPr>
            <a:picLocks noChangeAspect="1" noChangeArrowheads="1"/>
          </p:cNvPicPr>
          <p:nvPr/>
        </p:nvPicPr>
        <p:blipFill>
          <a:blip r:embed="rId4" cstate="print"/>
          <a:srcRect/>
          <a:stretch>
            <a:fillRect/>
          </a:stretch>
        </p:blipFill>
        <p:spPr bwMode="auto">
          <a:xfrm>
            <a:off x="5219700" y="549275"/>
            <a:ext cx="3508375" cy="59483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20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GB"/>
          </a:p>
        </p:txBody>
      </p:sp>
      <p:sp>
        <p:nvSpPr>
          <p:cNvPr id="6147" name="Content Placeholder 2"/>
          <p:cNvSpPr>
            <a:spLocks noGrp="1"/>
          </p:cNvSpPr>
          <p:nvPr>
            <p:ph idx="1"/>
          </p:nvPr>
        </p:nvSpPr>
        <p:spPr/>
        <p:txBody>
          <a:bodyPr/>
          <a:lstStyle/>
          <a:p>
            <a:endParaRPr lang="en-GB"/>
          </a:p>
        </p:txBody>
      </p:sp>
      <p:pic>
        <p:nvPicPr>
          <p:cNvPr id="6148" name="Picture 2" descr="C:\Users\Susan\Dropbox\TEA\Summer project\Envelopes\#teacpd summer project (23).jpg"/>
          <p:cNvPicPr>
            <a:picLocks noChangeAspect="1" noChangeArrowheads="1"/>
          </p:cNvPicPr>
          <p:nvPr/>
        </p:nvPicPr>
        <p:blipFill>
          <a:blip r:embed="rId2" cstate="print"/>
          <a:srcRect/>
          <a:stretch>
            <a:fillRect/>
          </a:stretch>
        </p:blipFill>
        <p:spPr bwMode="auto">
          <a:xfrm>
            <a:off x="0" y="533400"/>
            <a:ext cx="9144000" cy="57912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GB"/>
          </a:p>
        </p:txBody>
      </p:sp>
      <p:sp>
        <p:nvSpPr>
          <p:cNvPr id="7171" name="Content Placeholder 2"/>
          <p:cNvSpPr>
            <a:spLocks noGrp="1"/>
          </p:cNvSpPr>
          <p:nvPr>
            <p:ph idx="1"/>
          </p:nvPr>
        </p:nvSpPr>
        <p:spPr/>
        <p:txBody>
          <a:bodyPr/>
          <a:lstStyle/>
          <a:p>
            <a:endParaRPr lang="en-GB"/>
          </a:p>
        </p:txBody>
      </p:sp>
      <p:pic>
        <p:nvPicPr>
          <p:cNvPr id="7172" name="Picture 2" descr="C:\Users\Susan\Dropbox\TEA\Summer project\Envelopes\russian dolls set 2.jpg"/>
          <p:cNvPicPr>
            <a:picLocks noChangeAspect="1" noChangeArrowheads="1"/>
          </p:cNvPicPr>
          <p:nvPr/>
        </p:nvPicPr>
        <p:blipFill>
          <a:blip r:embed="rId2" cstate="print"/>
          <a:srcRect/>
          <a:stretch>
            <a:fillRect/>
          </a:stretch>
        </p:blipFill>
        <p:spPr bwMode="auto">
          <a:xfrm>
            <a:off x="0" y="785813"/>
            <a:ext cx="9144000" cy="52863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GB"/>
          </a:p>
        </p:txBody>
      </p:sp>
      <p:sp>
        <p:nvSpPr>
          <p:cNvPr id="8195" name="Content Placeholder 2"/>
          <p:cNvSpPr>
            <a:spLocks noGrp="1"/>
          </p:cNvSpPr>
          <p:nvPr>
            <p:ph idx="1"/>
          </p:nvPr>
        </p:nvSpPr>
        <p:spPr/>
        <p:txBody>
          <a:bodyPr/>
          <a:lstStyle/>
          <a:p>
            <a:endParaRPr lang="en-GB"/>
          </a:p>
        </p:txBody>
      </p:sp>
      <p:pic>
        <p:nvPicPr>
          <p:cNvPr id="8196" name="Picture 2" descr="C:\Users\Susan\Dropbox\TEA\Summer project\Envelopes\TEACPD summer project (135).jpg"/>
          <p:cNvPicPr>
            <a:picLocks noChangeAspect="1" noChangeArrowheads="1"/>
          </p:cNvPicPr>
          <p:nvPr/>
        </p:nvPicPr>
        <p:blipFill>
          <a:blip r:embed="rId2" cstate="print"/>
          <a:srcRect/>
          <a:stretch>
            <a:fillRect/>
          </a:stretch>
        </p:blipFill>
        <p:spPr bwMode="auto">
          <a:xfrm>
            <a:off x="-19050" y="0"/>
            <a:ext cx="9182100"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p:txBody>
          <a:bodyPr/>
          <a:lstStyle/>
          <a:p>
            <a:endParaRPr lang="en-GB"/>
          </a:p>
        </p:txBody>
      </p:sp>
      <p:pic>
        <p:nvPicPr>
          <p:cNvPr id="9221" name="Picture 2" descr="C:\Users\Susan\Dropbox\TEA\Summer project\Envelopes\TEACPD summer project (91).jpg"/>
          <p:cNvPicPr>
            <a:picLocks noChangeAspect="1" noChangeArrowheads="1"/>
          </p:cNvPicPr>
          <p:nvPr/>
        </p:nvPicPr>
        <p:blipFill>
          <a:blip r:embed="rId2" cstate="print"/>
          <a:srcRect/>
          <a:stretch>
            <a:fillRect/>
          </a:stretch>
        </p:blipFill>
        <p:spPr bwMode="auto">
          <a:xfrm>
            <a:off x="0" y="0"/>
            <a:ext cx="3706813" cy="6858000"/>
          </a:xfrm>
          <a:prstGeom prst="rect">
            <a:avLst/>
          </a:prstGeom>
          <a:noFill/>
          <a:ln w="9525">
            <a:noFill/>
            <a:miter lim="800000"/>
            <a:headEnd/>
            <a:tailEnd/>
          </a:ln>
        </p:spPr>
      </p:pic>
      <p:pic>
        <p:nvPicPr>
          <p:cNvPr id="9222" name="Picture 3" descr="C:\Users\Susan\Dropbox\TEA\Summer project\Envelopes\220943_4472123318807_1768239951_o.jpg"/>
          <p:cNvPicPr>
            <a:picLocks noChangeAspect="1" noChangeArrowheads="1"/>
          </p:cNvPicPr>
          <p:nvPr/>
        </p:nvPicPr>
        <p:blipFill>
          <a:blip r:embed="rId3" cstate="print"/>
          <a:srcRect l="8289" t="9824" r="10197" b="11580"/>
          <a:stretch>
            <a:fillRect/>
          </a:stretch>
        </p:blipFill>
        <p:spPr bwMode="auto">
          <a:xfrm>
            <a:off x="4140200" y="1844675"/>
            <a:ext cx="4248150" cy="2305050"/>
          </a:xfrm>
          <a:prstGeom prst="rect">
            <a:avLst/>
          </a:prstGeom>
          <a:noFill/>
          <a:ln w="9525">
            <a:noFill/>
            <a:miter lim="800000"/>
            <a:headEnd/>
            <a:tailEnd/>
          </a:ln>
        </p:spPr>
      </p:pic>
      <p:pic>
        <p:nvPicPr>
          <p:cNvPr id="9223" name="Picture 4" descr="G:\TEA\Envelopes\tenement#teacpd.jpg"/>
          <p:cNvPicPr>
            <a:picLocks noChangeAspect="1" noChangeArrowheads="1"/>
          </p:cNvPicPr>
          <p:nvPr/>
        </p:nvPicPr>
        <p:blipFill>
          <a:blip r:embed="rId4" cstate="print"/>
          <a:srcRect/>
          <a:stretch>
            <a:fillRect/>
          </a:stretch>
        </p:blipFill>
        <p:spPr bwMode="auto">
          <a:xfrm>
            <a:off x="3995738" y="4221163"/>
            <a:ext cx="4392612" cy="2224087"/>
          </a:xfrm>
          <a:prstGeom prst="rect">
            <a:avLst/>
          </a:prstGeom>
          <a:noFill/>
          <a:ln w="9525">
            <a:noFill/>
            <a:miter lim="800000"/>
            <a:headEnd/>
            <a:tailEnd/>
          </a:ln>
        </p:spPr>
      </p:pic>
      <p:sp>
        <p:nvSpPr>
          <p:cNvPr id="8" name="TextBox 7"/>
          <p:cNvSpPr txBox="1"/>
          <p:nvPr/>
        </p:nvSpPr>
        <p:spPr>
          <a:xfrm>
            <a:off x="3851920" y="260648"/>
            <a:ext cx="4824536" cy="923330"/>
          </a:xfrm>
          <a:prstGeom prst="rect">
            <a:avLst/>
          </a:prstGeom>
          <a:noFill/>
        </p:spPr>
        <p:txBody>
          <a:bodyPr wrap="square" rtlCol="0">
            <a:spAutoFit/>
          </a:bodyPr>
          <a:lstStyle/>
          <a:p>
            <a:r>
              <a:rPr lang="en-GB" dirty="0">
                <a:solidFill>
                  <a:schemeClr val="accent1">
                    <a:lumMod val="75000"/>
                  </a:schemeClr>
                </a:solidFill>
              </a:rPr>
              <a:t>In the tenement project, individual envelopes were collated together to create a tenement block. You started with the white envelope (left)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GB"/>
          </a:p>
        </p:txBody>
      </p:sp>
      <p:sp>
        <p:nvSpPr>
          <p:cNvPr id="10243" name="Content Placeholder 2"/>
          <p:cNvSpPr>
            <a:spLocks noGrp="1"/>
          </p:cNvSpPr>
          <p:nvPr>
            <p:ph idx="1"/>
          </p:nvPr>
        </p:nvSpPr>
        <p:spPr/>
        <p:txBody>
          <a:bodyPr/>
          <a:lstStyle/>
          <a:p>
            <a:endParaRPr lang="en-GB"/>
          </a:p>
        </p:txBody>
      </p:sp>
      <p:pic>
        <p:nvPicPr>
          <p:cNvPr id="10244" name="Picture 2" descr="G:\TEA\Envelopes\TEACPD summer project (116).jpg"/>
          <p:cNvPicPr>
            <a:picLocks noChangeAspect="1" noChangeArrowheads="1"/>
          </p:cNvPicPr>
          <p:nvPr/>
        </p:nvPicPr>
        <p:blipFill>
          <a:blip r:embed="rId2" cstate="print">
            <a:lum contrast="20000"/>
          </a:blip>
          <a:srcRect l="9052" t="22701" r="6688" b="18501"/>
          <a:stretch>
            <a:fillRect/>
          </a:stretch>
        </p:blipFill>
        <p:spPr bwMode="auto">
          <a:xfrm>
            <a:off x="755650" y="1341438"/>
            <a:ext cx="7704138" cy="40322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GB"/>
          </a:p>
        </p:txBody>
      </p:sp>
      <p:pic>
        <p:nvPicPr>
          <p:cNvPr id="11267" name="Content Placeholder 3" descr="DSCF1611.JPG"/>
          <p:cNvPicPr>
            <a:picLocks noGrp="1" noChangeAspect="1"/>
          </p:cNvPicPr>
          <p:nvPr>
            <p:ph idx="1"/>
          </p:nvPr>
        </p:nvPicPr>
        <p:blipFill>
          <a:blip r:embed="rId2" cstate="print">
            <a:lum contrast="20000"/>
          </a:blip>
          <a:srcRect l="1904" r="10036"/>
          <a:stretch>
            <a:fillRect/>
          </a:stretch>
        </p:blipFill>
        <p:spPr>
          <a:xfrm>
            <a:off x="2484438" y="0"/>
            <a:ext cx="4608512" cy="6977063"/>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http://www.irunoninsulin.com/wp-content/uploads/2012/07/bright-idea1.jpg"/>
          <p:cNvPicPr>
            <a:picLocks noChangeAspect="1" noChangeArrowheads="1"/>
          </p:cNvPicPr>
          <p:nvPr/>
        </p:nvPicPr>
        <p:blipFill>
          <a:blip r:embed="rId2" cstate="print"/>
          <a:srcRect/>
          <a:stretch>
            <a:fillRect/>
          </a:stretch>
        </p:blipFill>
        <p:spPr bwMode="auto">
          <a:xfrm>
            <a:off x="0" y="4410075"/>
            <a:ext cx="1835150" cy="2447925"/>
          </a:xfrm>
          <a:prstGeom prst="rect">
            <a:avLst/>
          </a:prstGeom>
          <a:noFill/>
          <a:ln w="9525">
            <a:noFill/>
            <a:miter lim="800000"/>
            <a:headEnd/>
            <a:tailEnd/>
          </a:ln>
        </p:spPr>
      </p:pic>
      <p:sp>
        <p:nvSpPr>
          <p:cNvPr id="5" name="Rectangle 4"/>
          <p:cNvSpPr/>
          <p:nvPr/>
        </p:nvSpPr>
        <p:spPr>
          <a:xfrm>
            <a:off x="1579818" y="260648"/>
            <a:ext cx="6023957" cy="923330"/>
          </a:xfrm>
          <a:prstGeom prst="rect">
            <a:avLst/>
          </a:prstGeom>
          <a:noFill/>
        </p:spPr>
        <p:txBody>
          <a:bodyPr wrap="none">
            <a:spAutoFit/>
          </a:bodyPr>
          <a:lstStyle/>
          <a:p>
            <a:pPr algn="ctr" fontAlgn="auto">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The Mini Me Project</a:t>
            </a:r>
          </a:p>
        </p:txBody>
      </p:sp>
      <p:pic>
        <p:nvPicPr>
          <p:cNvPr id="12292" name="Picture 2" descr="https://fbcdn-sphotos-b-a.akamaihd.net/hphotos-ak-ash4/388356_10151184789006333_1194837692_n.jpg"/>
          <p:cNvPicPr>
            <a:picLocks noChangeAspect="1" noChangeArrowheads="1"/>
          </p:cNvPicPr>
          <p:nvPr/>
        </p:nvPicPr>
        <p:blipFill>
          <a:blip r:embed="rId3" cstate="print"/>
          <a:srcRect/>
          <a:stretch>
            <a:fillRect/>
          </a:stretch>
        </p:blipFill>
        <p:spPr bwMode="auto">
          <a:xfrm>
            <a:off x="323850" y="1268413"/>
            <a:ext cx="2662238" cy="2089150"/>
          </a:xfrm>
          <a:prstGeom prst="rect">
            <a:avLst/>
          </a:prstGeom>
          <a:noFill/>
          <a:ln w="9525">
            <a:noFill/>
            <a:miter lim="800000"/>
            <a:headEnd/>
            <a:tailEnd/>
          </a:ln>
        </p:spPr>
      </p:pic>
      <p:pic>
        <p:nvPicPr>
          <p:cNvPr id="12293" name="Picture 4" descr="https://fbcdn-sphotos-b-a.akamaihd.net/hphotos-ak-prn1/75016_10151184791751333_403485932_n.jpg"/>
          <p:cNvPicPr>
            <a:picLocks noChangeAspect="1" noChangeArrowheads="1"/>
          </p:cNvPicPr>
          <p:nvPr/>
        </p:nvPicPr>
        <p:blipFill>
          <a:blip r:embed="rId4" cstate="print">
            <a:lum bright="10000"/>
          </a:blip>
          <a:srcRect/>
          <a:stretch>
            <a:fillRect/>
          </a:stretch>
        </p:blipFill>
        <p:spPr bwMode="auto">
          <a:xfrm>
            <a:off x="3203575" y="1268413"/>
            <a:ext cx="2784475" cy="2089150"/>
          </a:xfrm>
          <a:prstGeom prst="rect">
            <a:avLst/>
          </a:prstGeom>
          <a:noFill/>
          <a:ln w="9525">
            <a:noFill/>
            <a:miter lim="800000"/>
            <a:headEnd/>
            <a:tailEnd/>
          </a:ln>
        </p:spPr>
      </p:pic>
      <p:pic>
        <p:nvPicPr>
          <p:cNvPr id="12294" name="Picture 6" descr="https://fbcdn-sphotos-c-a.akamaihd.net/hphotos-ak-ash3/75016_10151184791766333_1332496374_n.jpg"/>
          <p:cNvPicPr>
            <a:picLocks noChangeAspect="1" noChangeArrowheads="1"/>
          </p:cNvPicPr>
          <p:nvPr/>
        </p:nvPicPr>
        <p:blipFill>
          <a:blip r:embed="rId5" cstate="print">
            <a:lum bright="10000"/>
          </a:blip>
          <a:srcRect/>
          <a:stretch>
            <a:fillRect/>
          </a:stretch>
        </p:blipFill>
        <p:spPr bwMode="auto">
          <a:xfrm>
            <a:off x="6156325" y="1268413"/>
            <a:ext cx="2808288" cy="2106612"/>
          </a:xfrm>
          <a:prstGeom prst="rect">
            <a:avLst/>
          </a:prstGeom>
          <a:noFill/>
          <a:ln w="9525">
            <a:noFill/>
            <a:miter lim="800000"/>
            <a:headEnd/>
            <a:tailEnd/>
          </a:ln>
        </p:spPr>
      </p:pic>
      <p:pic>
        <p:nvPicPr>
          <p:cNvPr id="12295" name="Picture 8" descr="https://fbcdn-sphotos-b-a.akamaihd.net/hphotos-ak-ash3/148968_10151184797386333_1313229626_n.jpg"/>
          <p:cNvPicPr>
            <a:picLocks noChangeAspect="1" noChangeArrowheads="1"/>
          </p:cNvPicPr>
          <p:nvPr/>
        </p:nvPicPr>
        <p:blipFill>
          <a:blip r:embed="rId6" cstate="print"/>
          <a:srcRect/>
          <a:stretch>
            <a:fillRect/>
          </a:stretch>
        </p:blipFill>
        <p:spPr bwMode="auto">
          <a:xfrm>
            <a:off x="1835150" y="3573463"/>
            <a:ext cx="2784475" cy="2087562"/>
          </a:xfrm>
          <a:prstGeom prst="rect">
            <a:avLst/>
          </a:prstGeom>
          <a:noFill/>
          <a:ln w="9525">
            <a:noFill/>
            <a:miter lim="800000"/>
            <a:headEnd/>
            <a:tailEnd/>
          </a:ln>
        </p:spPr>
      </p:pic>
      <p:pic>
        <p:nvPicPr>
          <p:cNvPr id="12296" name="Picture 10" descr="https://fbcdn-sphotos-g-a.akamaihd.net/hphotos-ak-snc7/397744_10151184799476333_1293817413_n.jpg"/>
          <p:cNvPicPr>
            <a:picLocks noChangeAspect="1" noChangeArrowheads="1"/>
          </p:cNvPicPr>
          <p:nvPr/>
        </p:nvPicPr>
        <p:blipFill>
          <a:blip r:embed="rId7" cstate="print"/>
          <a:srcRect/>
          <a:stretch>
            <a:fillRect/>
          </a:stretch>
        </p:blipFill>
        <p:spPr bwMode="auto">
          <a:xfrm>
            <a:off x="4787900" y="3573463"/>
            <a:ext cx="2784475" cy="2087562"/>
          </a:xfrm>
          <a:prstGeom prst="rect">
            <a:avLst/>
          </a:prstGeom>
          <a:noFill/>
          <a:ln w="9525">
            <a:noFill/>
            <a:miter lim="800000"/>
            <a:headEnd/>
            <a:tailEnd/>
          </a:ln>
        </p:spPr>
      </p:pic>
      <p:sp>
        <p:nvSpPr>
          <p:cNvPr id="9" name="TextBox 8"/>
          <p:cNvSpPr txBox="1"/>
          <p:nvPr/>
        </p:nvSpPr>
        <p:spPr>
          <a:xfrm>
            <a:off x="1835696" y="5733256"/>
            <a:ext cx="6912768" cy="646331"/>
          </a:xfrm>
          <a:prstGeom prst="rect">
            <a:avLst/>
          </a:prstGeom>
          <a:noFill/>
        </p:spPr>
        <p:txBody>
          <a:bodyPr wrap="square" rtlCol="0">
            <a:spAutoFit/>
          </a:bodyPr>
          <a:lstStyle/>
          <a:p>
            <a:pPr algn="ctr"/>
            <a:r>
              <a:rPr lang="en-GB" dirty="0">
                <a:solidFill>
                  <a:schemeClr val="accent1">
                    <a:lumMod val="75000"/>
                  </a:schemeClr>
                </a:solidFill>
              </a:rPr>
              <a:t>Mini Me project was to create a tiny self portrait in an envelope, not much bigger than a stamp, and these survived posting too!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a:t>
            </a:r>
            <a:r>
              <a:rPr lang="en-GB" dirty="0" err="1">
                <a:solidFill>
                  <a:schemeClr val="accent1">
                    <a:lumMod val="75000"/>
                  </a:schemeClr>
                </a:solidFill>
              </a:rPr>
              <a:t>teacpd</a:t>
            </a:r>
            <a:endParaRPr lang="en-GB" dirty="0">
              <a:solidFill>
                <a:schemeClr val="accent1">
                  <a:lumMod val="75000"/>
                </a:schemeClr>
              </a:solidFill>
            </a:endParaRPr>
          </a:p>
        </p:txBody>
      </p:sp>
      <p:sp>
        <p:nvSpPr>
          <p:cNvPr id="3" name="Content Placeholder 2"/>
          <p:cNvSpPr>
            <a:spLocks noGrp="1"/>
          </p:cNvSpPr>
          <p:nvPr>
            <p:ph idx="1"/>
          </p:nvPr>
        </p:nvSpPr>
        <p:spPr/>
        <p:txBody>
          <a:bodyPr/>
          <a:lstStyle/>
          <a:p>
            <a:r>
              <a:rPr lang="en-GB">
                <a:solidFill>
                  <a:schemeClr val="accent1">
                    <a:lumMod val="75000"/>
                  </a:schemeClr>
                </a:solidFill>
              </a:rPr>
              <a:t>Rationale:to</a:t>
            </a:r>
            <a:r>
              <a:rPr lang="en-GB" dirty="0">
                <a:solidFill>
                  <a:schemeClr val="accent1">
                    <a:lumMod val="75000"/>
                  </a:schemeClr>
                </a:solidFill>
              </a:rPr>
              <a:t> use social media platforms to support the work of T.E.A. and develop more social interaction and opportunities for discussion for the educators involved.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http://www.irunoninsulin.com/wp-content/uploads/2012/07/bright-idea1.jpg"/>
          <p:cNvPicPr>
            <a:picLocks noChangeAspect="1" noChangeArrowheads="1"/>
          </p:cNvPicPr>
          <p:nvPr/>
        </p:nvPicPr>
        <p:blipFill>
          <a:blip r:embed="rId2" cstate="print"/>
          <a:srcRect/>
          <a:stretch>
            <a:fillRect/>
          </a:stretch>
        </p:blipFill>
        <p:spPr bwMode="auto">
          <a:xfrm>
            <a:off x="0" y="4410075"/>
            <a:ext cx="1835150" cy="2447925"/>
          </a:xfrm>
          <a:prstGeom prst="rect">
            <a:avLst/>
          </a:prstGeom>
          <a:noFill/>
          <a:ln w="9525">
            <a:noFill/>
            <a:miter lim="800000"/>
            <a:headEnd/>
            <a:tailEnd/>
          </a:ln>
        </p:spPr>
      </p:pic>
      <p:sp>
        <p:nvSpPr>
          <p:cNvPr id="5" name="Rectangle 4"/>
          <p:cNvSpPr/>
          <p:nvPr/>
        </p:nvSpPr>
        <p:spPr>
          <a:xfrm>
            <a:off x="2122437" y="260648"/>
            <a:ext cx="4938724" cy="923330"/>
          </a:xfrm>
          <a:prstGeom prst="rect">
            <a:avLst/>
          </a:prstGeom>
          <a:noFill/>
        </p:spPr>
        <p:txBody>
          <a:bodyPr wrap="none">
            <a:spAutoFit/>
          </a:bodyPr>
          <a:lstStyle/>
          <a:p>
            <a:pPr algn="ctr" fontAlgn="auto">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The Cogs Project</a:t>
            </a:r>
          </a:p>
        </p:txBody>
      </p:sp>
      <p:pic>
        <p:nvPicPr>
          <p:cNvPr id="13316" name="Picture 1" descr="F:\DCIM\101_FUJI\DSCF1625.JPG"/>
          <p:cNvPicPr>
            <a:picLocks noChangeAspect="1" noChangeArrowheads="1"/>
          </p:cNvPicPr>
          <p:nvPr/>
        </p:nvPicPr>
        <p:blipFill>
          <a:blip r:embed="rId3" cstate="print">
            <a:lum bright="10000" contrast="20000"/>
          </a:blip>
          <a:srcRect/>
          <a:stretch>
            <a:fillRect/>
          </a:stretch>
        </p:blipFill>
        <p:spPr bwMode="auto">
          <a:xfrm>
            <a:off x="2700338" y="1268413"/>
            <a:ext cx="3973512" cy="5299075"/>
          </a:xfrm>
          <a:prstGeom prst="rect">
            <a:avLst/>
          </a:prstGeom>
          <a:noFill/>
          <a:ln w="9525">
            <a:noFill/>
            <a:miter lim="800000"/>
            <a:headEnd/>
            <a:tailEnd/>
          </a:ln>
        </p:spPr>
      </p:pic>
      <p:sp>
        <p:nvSpPr>
          <p:cNvPr id="6" name="TextBox 5"/>
          <p:cNvSpPr txBox="1"/>
          <p:nvPr/>
        </p:nvSpPr>
        <p:spPr>
          <a:xfrm>
            <a:off x="6876256" y="4221088"/>
            <a:ext cx="1872208" cy="2308324"/>
          </a:xfrm>
          <a:prstGeom prst="rect">
            <a:avLst/>
          </a:prstGeom>
          <a:noFill/>
        </p:spPr>
        <p:txBody>
          <a:bodyPr wrap="square" rtlCol="0">
            <a:spAutoFit/>
          </a:bodyPr>
          <a:lstStyle/>
          <a:p>
            <a:r>
              <a:rPr lang="en-GB" dirty="0">
                <a:solidFill>
                  <a:schemeClr val="accent1">
                    <a:lumMod val="75000"/>
                  </a:schemeClr>
                </a:solidFill>
              </a:rPr>
              <a:t>In the cogs project, you add your cog and send it on and also choose a name to send a random drawn postcard to.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http://www.irunoninsulin.com/wp-content/uploads/2012/07/bright-idea1.jpg"/>
          <p:cNvPicPr>
            <a:picLocks noChangeAspect="1" noChangeArrowheads="1"/>
          </p:cNvPicPr>
          <p:nvPr/>
        </p:nvPicPr>
        <p:blipFill>
          <a:blip r:embed="rId2" cstate="print"/>
          <a:srcRect/>
          <a:stretch>
            <a:fillRect/>
          </a:stretch>
        </p:blipFill>
        <p:spPr bwMode="auto">
          <a:xfrm>
            <a:off x="0" y="4410075"/>
            <a:ext cx="1835150" cy="2447925"/>
          </a:xfrm>
          <a:prstGeom prst="rect">
            <a:avLst/>
          </a:prstGeom>
          <a:noFill/>
          <a:ln w="9525">
            <a:noFill/>
            <a:miter lim="800000"/>
            <a:headEnd/>
            <a:tailEnd/>
          </a:ln>
        </p:spPr>
      </p:pic>
      <p:sp>
        <p:nvSpPr>
          <p:cNvPr id="5" name="Rectangle 4"/>
          <p:cNvSpPr/>
          <p:nvPr/>
        </p:nvSpPr>
        <p:spPr>
          <a:xfrm>
            <a:off x="835904" y="260648"/>
            <a:ext cx="7511801" cy="923330"/>
          </a:xfrm>
          <a:prstGeom prst="rect">
            <a:avLst/>
          </a:prstGeom>
          <a:noFill/>
        </p:spPr>
        <p:txBody>
          <a:bodyPr wrap="none">
            <a:spAutoFit/>
          </a:bodyPr>
          <a:lstStyle/>
          <a:p>
            <a:pPr algn="ctr" fontAlgn="auto">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The Lonely Hearts Project</a:t>
            </a:r>
          </a:p>
        </p:txBody>
      </p:sp>
      <p:pic>
        <p:nvPicPr>
          <p:cNvPr id="7169" name="Picture 1" descr="F:\DCIM\101_FUJI\DSCF1603.JPG"/>
          <p:cNvPicPr>
            <a:picLocks noChangeAspect="1" noChangeArrowheads="1"/>
          </p:cNvPicPr>
          <p:nvPr/>
        </p:nvPicPr>
        <p:blipFill>
          <a:blip r:embed="rId3" cstate="print"/>
          <a:srcRect b="20615"/>
          <a:stretch>
            <a:fillRect/>
          </a:stretch>
        </p:blipFill>
        <p:spPr bwMode="auto">
          <a:xfrm>
            <a:off x="1979613" y="1412875"/>
            <a:ext cx="6167437" cy="3672309"/>
          </a:xfrm>
          <a:prstGeom prst="rect">
            <a:avLst/>
          </a:prstGeom>
          <a:noFill/>
          <a:ln w="9525">
            <a:noFill/>
            <a:miter lim="800000"/>
            <a:headEnd/>
            <a:tailEnd/>
          </a:ln>
        </p:spPr>
      </p:pic>
      <p:pic>
        <p:nvPicPr>
          <p:cNvPr id="7170" name="Picture 2" descr="F:\DCIM\101_FUJI\DSCF1604.JPG"/>
          <p:cNvPicPr>
            <a:picLocks noChangeAspect="1" noChangeArrowheads="1"/>
          </p:cNvPicPr>
          <p:nvPr/>
        </p:nvPicPr>
        <p:blipFill>
          <a:blip r:embed="rId4" cstate="print"/>
          <a:srcRect t="13950" b="20941"/>
          <a:stretch>
            <a:fillRect/>
          </a:stretch>
        </p:blipFill>
        <p:spPr bwMode="auto">
          <a:xfrm>
            <a:off x="1331640" y="1412776"/>
            <a:ext cx="6192837" cy="3024336"/>
          </a:xfrm>
          <a:prstGeom prst="rect">
            <a:avLst/>
          </a:prstGeom>
          <a:noFill/>
          <a:ln w="9525">
            <a:noFill/>
            <a:miter lim="800000"/>
            <a:headEnd/>
            <a:tailEnd/>
          </a:ln>
        </p:spPr>
      </p:pic>
      <p:sp>
        <p:nvSpPr>
          <p:cNvPr id="6" name="TextBox 5"/>
          <p:cNvSpPr txBox="1"/>
          <p:nvPr/>
        </p:nvSpPr>
        <p:spPr>
          <a:xfrm>
            <a:off x="1187624" y="5733256"/>
            <a:ext cx="7776864" cy="646331"/>
          </a:xfrm>
          <a:prstGeom prst="rect">
            <a:avLst/>
          </a:prstGeom>
          <a:noFill/>
        </p:spPr>
        <p:txBody>
          <a:bodyPr wrap="square" rtlCol="0">
            <a:spAutoFit/>
          </a:bodyPr>
          <a:lstStyle/>
          <a:p>
            <a:pPr algn="ctr"/>
            <a:r>
              <a:rPr lang="en-GB" dirty="0">
                <a:solidFill>
                  <a:schemeClr val="accent1">
                    <a:lumMod val="75000"/>
                  </a:schemeClr>
                </a:solidFill>
              </a:rPr>
              <a:t>In the Lonely Hearts Project you responded to </a:t>
            </a:r>
          </a:p>
          <a:p>
            <a:pPr algn="ctr"/>
            <a:r>
              <a:rPr lang="en-GB" dirty="0">
                <a:solidFill>
                  <a:schemeClr val="accent1">
                    <a:lumMod val="75000"/>
                  </a:schemeClr>
                </a:solidFill>
              </a:rPr>
              <a:t>an advert with your own illustration.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9"/>
                                        </p:tgtEl>
                                        <p:attrNameLst>
                                          <p:attrName>style.visibility</p:attrName>
                                        </p:attrNameLst>
                                      </p:cBhvr>
                                      <p:to>
                                        <p:strVal val="visible"/>
                                      </p:to>
                                    </p:set>
                                    <p:animEffect transition="in" filter="fade">
                                      <p:cBhvr>
                                        <p:cTn id="7" dur="2000"/>
                                        <p:tgtEl>
                                          <p:spTgt spid="71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http://www.irunoninsulin.com/wp-content/uploads/2012/07/bright-idea1.jpg"/>
          <p:cNvPicPr>
            <a:picLocks noChangeAspect="1" noChangeArrowheads="1"/>
          </p:cNvPicPr>
          <p:nvPr/>
        </p:nvPicPr>
        <p:blipFill>
          <a:blip r:embed="rId2" cstate="print"/>
          <a:srcRect/>
          <a:stretch>
            <a:fillRect/>
          </a:stretch>
        </p:blipFill>
        <p:spPr bwMode="auto">
          <a:xfrm>
            <a:off x="0" y="4410075"/>
            <a:ext cx="1835150" cy="2447925"/>
          </a:xfrm>
          <a:prstGeom prst="rect">
            <a:avLst/>
          </a:prstGeom>
          <a:noFill/>
          <a:ln w="9525">
            <a:noFill/>
            <a:miter lim="800000"/>
            <a:headEnd/>
            <a:tailEnd/>
          </a:ln>
        </p:spPr>
      </p:pic>
      <p:sp>
        <p:nvSpPr>
          <p:cNvPr id="5" name="Rectangle 4"/>
          <p:cNvSpPr/>
          <p:nvPr/>
        </p:nvSpPr>
        <p:spPr>
          <a:xfrm>
            <a:off x="1116401" y="260648"/>
            <a:ext cx="6950814" cy="923330"/>
          </a:xfrm>
          <a:prstGeom prst="rect">
            <a:avLst/>
          </a:prstGeom>
          <a:noFill/>
        </p:spPr>
        <p:txBody>
          <a:bodyPr wrap="none">
            <a:spAutoFit/>
          </a:bodyPr>
          <a:lstStyle/>
          <a:p>
            <a:pPr algn="ctr" fontAlgn="auto">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The Typography Project</a:t>
            </a:r>
          </a:p>
        </p:txBody>
      </p:sp>
      <p:pic>
        <p:nvPicPr>
          <p:cNvPr id="6145" name="Picture 1" descr="F:\DCIM\101_FUJI\DSCF1615.JPG"/>
          <p:cNvPicPr>
            <a:picLocks noChangeAspect="1" noChangeArrowheads="1"/>
          </p:cNvPicPr>
          <p:nvPr/>
        </p:nvPicPr>
        <p:blipFill>
          <a:blip r:embed="rId3" cstate="print">
            <a:lum bright="10000" contrast="10000"/>
          </a:blip>
          <a:srcRect/>
          <a:stretch>
            <a:fillRect/>
          </a:stretch>
        </p:blipFill>
        <p:spPr bwMode="auto">
          <a:xfrm>
            <a:off x="1908175" y="1341438"/>
            <a:ext cx="5819775" cy="4364037"/>
          </a:xfrm>
          <a:prstGeom prst="rect">
            <a:avLst/>
          </a:prstGeom>
          <a:noFill/>
          <a:ln w="9525">
            <a:noFill/>
            <a:miter lim="800000"/>
            <a:headEnd/>
            <a:tailEnd/>
          </a:ln>
        </p:spPr>
      </p:pic>
      <p:pic>
        <p:nvPicPr>
          <p:cNvPr id="6146" name="Picture 2" descr="F:\DCIM\101_FUJI\DSCF1622.JPG"/>
          <p:cNvPicPr>
            <a:picLocks noChangeAspect="1" noChangeArrowheads="1"/>
          </p:cNvPicPr>
          <p:nvPr/>
        </p:nvPicPr>
        <p:blipFill>
          <a:blip r:embed="rId4" cstate="print">
            <a:lum bright="20000" contrast="10000"/>
          </a:blip>
          <a:srcRect/>
          <a:stretch>
            <a:fillRect/>
          </a:stretch>
        </p:blipFill>
        <p:spPr bwMode="auto">
          <a:xfrm>
            <a:off x="1908175" y="1341438"/>
            <a:ext cx="5976938" cy="4481512"/>
          </a:xfrm>
          <a:prstGeom prst="rect">
            <a:avLst/>
          </a:prstGeom>
          <a:noFill/>
          <a:ln w="9525">
            <a:noFill/>
            <a:miter lim="800000"/>
            <a:headEnd/>
            <a:tailEnd/>
          </a:ln>
        </p:spPr>
      </p:pic>
      <p:pic>
        <p:nvPicPr>
          <p:cNvPr id="6147" name="Picture 3" descr="F:\DCIM\101_FUJI\DSCF1623.JPG"/>
          <p:cNvPicPr>
            <a:picLocks noChangeAspect="1" noChangeArrowheads="1"/>
          </p:cNvPicPr>
          <p:nvPr/>
        </p:nvPicPr>
        <p:blipFill>
          <a:blip r:embed="rId5" cstate="print">
            <a:lum bright="10000" contrast="10000"/>
          </a:blip>
          <a:srcRect/>
          <a:stretch>
            <a:fillRect/>
          </a:stretch>
        </p:blipFill>
        <p:spPr bwMode="auto">
          <a:xfrm>
            <a:off x="1908175" y="1341439"/>
            <a:ext cx="6048201" cy="4535356"/>
          </a:xfrm>
          <a:prstGeom prst="rect">
            <a:avLst/>
          </a:prstGeom>
          <a:noFill/>
          <a:ln w="9525">
            <a:noFill/>
            <a:miter lim="800000"/>
            <a:headEnd/>
            <a:tailEnd/>
          </a:ln>
        </p:spPr>
      </p:pic>
      <p:sp>
        <p:nvSpPr>
          <p:cNvPr id="7" name="TextBox 6"/>
          <p:cNvSpPr txBox="1"/>
          <p:nvPr/>
        </p:nvSpPr>
        <p:spPr>
          <a:xfrm>
            <a:off x="1691680" y="6021288"/>
            <a:ext cx="6912768" cy="646331"/>
          </a:xfrm>
          <a:prstGeom prst="rect">
            <a:avLst/>
          </a:prstGeom>
          <a:noFill/>
        </p:spPr>
        <p:txBody>
          <a:bodyPr wrap="square" rtlCol="0">
            <a:spAutoFit/>
          </a:bodyPr>
          <a:lstStyle/>
          <a:p>
            <a:pPr algn="ctr"/>
            <a:r>
              <a:rPr lang="en-GB" dirty="0">
                <a:solidFill>
                  <a:schemeClr val="accent1">
                    <a:lumMod val="75000"/>
                  </a:schemeClr>
                </a:solidFill>
              </a:rPr>
              <a:t>The Typography project invited everyone to create                                                                             a letter to make up the word “Collaborate”.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5"/>
                                        </p:tgtEl>
                                        <p:attrNameLst>
                                          <p:attrName>style.visibility</p:attrName>
                                        </p:attrNameLst>
                                      </p:cBhvr>
                                      <p:to>
                                        <p:strVal val="visible"/>
                                      </p:to>
                                    </p:set>
                                    <p:animEffect transition="in" filter="fade">
                                      <p:cBhvr>
                                        <p:cTn id="7" dur="2000"/>
                                        <p:tgtEl>
                                          <p:spTgt spid="61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2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fade">
                                      <p:cBhvr>
                                        <p:cTn id="17"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http://www.irunoninsulin.com/wp-content/uploads/2012/07/bright-idea1.jpg"/>
          <p:cNvPicPr>
            <a:picLocks noChangeAspect="1" noChangeArrowheads="1"/>
          </p:cNvPicPr>
          <p:nvPr/>
        </p:nvPicPr>
        <p:blipFill>
          <a:blip r:embed="rId2" cstate="print"/>
          <a:srcRect/>
          <a:stretch>
            <a:fillRect/>
          </a:stretch>
        </p:blipFill>
        <p:spPr bwMode="auto">
          <a:xfrm>
            <a:off x="0" y="4410075"/>
            <a:ext cx="1835150" cy="2447925"/>
          </a:xfrm>
          <a:prstGeom prst="rect">
            <a:avLst/>
          </a:prstGeom>
          <a:noFill/>
          <a:ln w="9525">
            <a:noFill/>
            <a:miter lim="800000"/>
            <a:headEnd/>
            <a:tailEnd/>
          </a:ln>
        </p:spPr>
      </p:pic>
      <p:sp>
        <p:nvSpPr>
          <p:cNvPr id="5" name="Rectangle 4"/>
          <p:cNvSpPr/>
          <p:nvPr/>
        </p:nvSpPr>
        <p:spPr>
          <a:xfrm>
            <a:off x="323528" y="0"/>
            <a:ext cx="8640960" cy="1754326"/>
          </a:xfrm>
          <a:prstGeom prst="rect">
            <a:avLst/>
          </a:prstGeom>
          <a:noFill/>
        </p:spPr>
        <p:txBody>
          <a:bodyPr>
            <a:spAutoFit/>
          </a:bodyPr>
          <a:lstStyle/>
          <a:p>
            <a:pPr algn="ctr" fontAlgn="auto">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The Travelling</a:t>
            </a:r>
          </a:p>
          <a:p>
            <a:pPr algn="ctr" fontAlgn="auto">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 Sketchbook Project</a:t>
            </a:r>
          </a:p>
        </p:txBody>
      </p:sp>
      <p:pic>
        <p:nvPicPr>
          <p:cNvPr id="16388" name="Picture 2" descr="https://fbcdn-sphotos-b-a.akamaihd.net/hphotos-ak-prn1/17668_10152568377050705_858096840_n.jpg"/>
          <p:cNvPicPr>
            <a:picLocks noChangeAspect="1" noChangeArrowheads="1"/>
          </p:cNvPicPr>
          <p:nvPr/>
        </p:nvPicPr>
        <p:blipFill>
          <a:blip r:embed="rId3" cstate="print"/>
          <a:srcRect/>
          <a:stretch>
            <a:fillRect/>
          </a:stretch>
        </p:blipFill>
        <p:spPr bwMode="auto">
          <a:xfrm>
            <a:off x="1763713" y="2924175"/>
            <a:ext cx="6192837" cy="3484563"/>
          </a:xfrm>
          <a:prstGeom prst="rect">
            <a:avLst/>
          </a:prstGeom>
          <a:noFill/>
          <a:ln w="9525">
            <a:noFill/>
            <a:miter lim="800000"/>
            <a:headEnd/>
            <a:tailEnd/>
          </a:ln>
        </p:spPr>
      </p:pic>
      <p:pic>
        <p:nvPicPr>
          <p:cNvPr id="4100" name="Picture 4" descr="https://fbcdn-sphotos-f-a.akamaihd.net/hphotos-ak-ash3/644088_10151033901941333_1842591758_n.jpg"/>
          <p:cNvPicPr>
            <a:picLocks noChangeAspect="1" noChangeArrowheads="1"/>
          </p:cNvPicPr>
          <p:nvPr/>
        </p:nvPicPr>
        <p:blipFill>
          <a:blip r:embed="rId4" cstate="print"/>
          <a:srcRect t="5094"/>
          <a:stretch>
            <a:fillRect/>
          </a:stretch>
        </p:blipFill>
        <p:spPr bwMode="auto">
          <a:xfrm>
            <a:off x="1979613" y="2492896"/>
            <a:ext cx="5695950" cy="4031729"/>
          </a:xfrm>
          <a:prstGeom prst="rect">
            <a:avLst/>
          </a:prstGeom>
          <a:noFill/>
          <a:ln w="9525">
            <a:noFill/>
            <a:miter lim="800000"/>
            <a:headEnd/>
            <a:tailEnd/>
          </a:ln>
        </p:spPr>
      </p:pic>
      <p:sp>
        <p:nvSpPr>
          <p:cNvPr id="6" name="TextBox 5"/>
          <p:cNvSpPr txBox="1"/>
          <p:nvPr/>
        </p:nvSpPr>
        <p:spPr>
          <a:xfrm>
            <a:off x="1115616" y="1700808"/>
            <a:ext cx="6912768" cy="646331"/>
          </a:xfrm>
          <a:prstGeom prst="rect">
            <a:avLst/>
          </a:prstGeom>
          <a:noFill/>
        </p:spPr>
        <p:txBody>
          <a:bodyPr wrap="square" rtlCol="0">
            <a:spAutoFit/>
          </a:bodyPr>
          <a:lstStyle/>
          <a:p>
            <a:pPr algn="ctr"/>
            <a:r>
              <a:rPr lang="en-GB" dirty="0">
                <a:solidFill>
                  <a:schemeClr val="accent1">
                    <a:lumMod val="75000"/>
                  </a:schemeClr>
                </a:solidFill>
              </a:rPr>
              <a:t>These sketchbooks are still travelling from school to school, with</a:t>
            </a:r>
          </a:p>
          <a:p>
            <a:pPr algn="ctr"/>
            <a:r>
              <a:rPr lang="en-GB" dirty="0">
                <a:solidFill>
                  <a:schemeClr val="accent1">
                    <a:lumMod val="75000"/>
                  </a:schemeClr>
                </a:solidFill>
              </a:rPr>
              <a:t>learners responding to drawings created by others in different schools.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GB"/>
          </a:p>
        </p:txBody>
      </p:sp>
      <p:sp>
        <p:nvSpPr>
          <p:cNvPr id="17411" name="Content Placeholder 2"/>
          <p:cNvSpPr>
            <a:spLocks noGrp="1"/>
          </p:cNvSpPr>
          <p:nvPr>
            <p:ph idx="1"/>
          </p:nvPr>
        </p:nvSpPr>
        <p:spPr/>
        <p:txBody>
          <a:bodyPr/>
          <a:lstStyle/>
          <a:p>
            <a:endParaRPr lang="en-GB"/>
          </a:p>
        </p:txBody>
      </p:sp>
      <p:pic>
        <p:nvPicPr>
          <p:cNvPr id="32770" name="Picture 2" descr="https://fbcdn-sphotos-g-a.akamaihd.net/hphotos-ak-ash3/75560_10152568378070705_1064593889_n.jpg"/>
          <p:cNvPicPr>
            <a:picLocks noChangeAspect="1" noChangeArrowheads="1"/>
          </p:cNvPicPr>
          <p:nvPr/>
        </p:nvPicPr>
        <p:blipFill>
          <a:blip r:embed="rId2" cstate="print">
            <a:lum bright="10000" contrast="10000"/>
          </a:blip>
          <a:srcRect/>
          <a:stretch>
            <a:fillRect/>
          </a:stretch>
        </p:blipFill>
        <p:spPr bwMode="auto">
          <a:xfrm>
            <a:off x="0" y="620713"/>
            <a:ext cx="9144000" cy="5143500"/>
          </a:xfrm>
          <a:prstGeom prst="rect">
            <a:avLst/>
          </a:prstGeom>
          <a:noFill/>
          <a:ln w="9525">
            <a:noFill/>
            <a:miter lim="800000"/>
            <a:headEnd/>
            <a:tailEnd/>
          </a:ln>
        </p:spPr>
      </p:pic>
      <p:pic>
        <p:nvPicPr>
          <p:cNvPr id="32772" name="Picture 4" descr="https://fbcdn-sphotos-a-a.akamaihd.net/hphotos-ak-prn1/58791_10152568378935705_1261818390_n.jpg"/>
          <p:cNvPicPr>
            <a:picLocks noChangeAspect="1" noChangeArrowheads="1"/>
          </p:cNvPicPr>
          <p:nvPr/>
        </p:nvPicPr>
        <p:blipFill>
          <a:blip r:embed="rId3" cstate="print">
            <a:lum bright="10000" contrast="10000"/>
          </a:blip>
          <a:srcRect/>
          <a:stretch>
            <a:fillRect/>
          </a:stretch>
        </p:blipFill>
        <p:spPr bwMode="auto">
          <a:xfrm>
            <a:off x="0" y="692150"/>
            <a:ext cx="9144000" cy="5143500"/>
          </a:xfrm>
          <a:prstGeom prst="rect">
            <a:avLst/>
          </a:prstGeom>
          <a:noFill/>
          <a:ln w="9525">
            <a:noFill/>
            <a:miter lim="800000"/>
            <a:headEnd/>
            <a:tailEnd/>
          </a:ln>
        </p:spPr>
      </p:pic>
      <p:pic>
        <p:nvPicPr>
          <p:cNvPr id="32774" name="Picture 6" descr="https://fbcdn-sphotos-c-a.akamaihd.net/hphotos-ak-prn1/72631_10152568379665705_346258851_n.jpg"/>
          <p:cNvPicPr>
            <a:picLocks noChangeAspect="1" noChangeArrowheads="1"/>
          </p:cNvPicPr>
          <p:nvPr/>
        </p:nvPicPr>
        <p:blipFill>
          <a:blip r:embed="rId4" cstate="print">
            <a:lum bright="10000" contrast="20000"/>
          </a:blip>
          <a:srcRect/>
          <a:stretch>
            <a:fillRect/>
          </a:stretch>
        </p:blipFill>
        <p:spPr bwMode="auto">
          <a:xfrm>
            <a:off x="0" y="765175"/>
            <a:ext cx="9144000" cy="5143500"/>
          </a:xfrm>
          <a:prstGeom prst="rect">
            <a:avLst/>
          </a:prstGeom>
          <a:noFill/>
          <a:ln w="9525">
            <a:noFill/>
            <a:miter lim="800000"/>
            <a:headEnd/>
            <a:tailEnd/>
          </a:ln>
        </p:spPr>
      </p:pic>
      <p:pic>
        <p:nvPicPr>
          <p:cNvPr id="32776" name="Picture 8" descr="https://fbcdn-sphotos-d-a.akamaihd.net/hphotos-ak-prn1/13092_10152568381520705_234506100_n.jpg"/>
          <p:cNvPicPr>
            <a:picLocks noChangeAspect="1" noChangeArrowheads="1"/>
          </p:cNvPicPr>
          <p:nvPr/>
        </p:nvPicPr>
        <p:blipFill>
          <a:blip r:embed="rId5" cstate="print">
            <a:lum bright="10000" contrast="20000"/>
          </a:blip>
          <a:srcRect/>
          <a:stretch>
            <a:fillRect/>
          </a:stretch>
        </p:blipFill>
        <p:spPr bwMode="auto">
          <a:xfrm>
            <a:off x="0" y="765175"/>
            <a:ext cx="9144000" cy="5143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2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72"/>
                                        </p:tgtEl>
                                        <p:attrNameLst>
                                          <p:attrName>style.visibility</p:attrName>
                                        </p:attrNameLst>
                                      </p:cBhvr>
                                      <p:to>
                                        <p:strVal val="visible"/>
                                      </p:to>
                                    </p:set>
                                    <p:animEffect transition="in" filter="fade">
                                      <p:cBhvr>
                                        <p:cTn id="12" dur="2000"/>
                                        <p:tgtEl>
                                          <p:spTgt spid="327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774"/>
                                        </p:tgtEl>
                                        <p:attrNameLst>
                                          <p:attrName>style.visibility</p:attrName>
                                        </p:attrNameLst>
                                      </p:cBhvr>
                                      <p:to>
                                        <p:strVal val="visible"/>
                                      </p:to>
                                    </p:set>
                                    <p:animEffect transition="in" filter="fade">
                                      <p:cBhvr>
                                        <p:cTn id="17" dur="2000"/>
                                        <p:tgtEl>
                                          <p:spTgt spid="327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776"/>
                                        </p:tgtEl>
                                        <p:attrNameLst>
                                          <p:attrName>style.visibility</p:attrName>
                                        </p:attrNameLst>
                                      </p:cBhvr>
                                      <p:to>
                                        <p:strVal val="visible"/>
                                      </p:to>
                                    </p:set>
                                    <p:animEffect transition="in" filter="fade">
                                      <p:cBhvr>
                                        <p:cTn id="22" dur="20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564904"/>
            <a:ext cx="8445624" cy="1143000"/>
          </a:xfrm>
        </p:spPr>
        <p:txBody>
          <a:bodyPr>
            <a:normAutofit/>
          </a:bodyPr>
          <a:lstStyle/>
          <a:p>
            <a:r>
              <a:rPr lang="en-GB" sz="3200" dirty="0">
                <a:hlinkClick r:id="rId2"/>
              </a:rPr>
              <a:t>http://www.youtube.com/watch?v=YCbtH--lcJU</a:t>
            </a:r>
            <a:endParaRPr lang="en-GB"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Face to Face Days</a:t>
            </a:r>
          </a:p>
        </p:txBody>
      </p:sp>
      <p:sp>
        <p:nvSpPr>
          <p:cNvPr id="3" name="Content Placeholder 2"/>
          <p:cNvSpPr>
            <a:spLocks noGrp="1"/>
          </p:cNvSpPr>
          <p:nvPr>
            <p:ph idx="1"/>
          </p:nvPr>
        </p:nvSpPr>
        <p:spPr/>
        <p:txBody>
          <a:bodyPr/>
          <a:lstStyle/>
          <a:p>
            <a:r>
              <a:rPr lang="en-GB" dirty="0">
                <a:solidFill>
                  <a:schemeClr val="accent1">
                    <a:lumMod val="75000"/>
                  </a:schemeClr>
                </a:solidFill>
              </a:rPr>
              <a:t>Great to see people meeting face to face who had already met online.</a:t>
            </a:r>
          </a:p>
          <a:p>
            <a:r>
              <a:rPr lang="en-GB" dirty="0" err="1">
                <a:solidFill>
                  <a:schemeClr val="accent1">
                    <a:lumMod val="75000"/>
                  </a:schemeClr>
                </a:solidFill>
              </a:rPr>
              <a:t>Facebook</a:t>
            </a:r>
            <a:r>
              <a:rPr lang="en-GB" dirty="0">
                <a:solidFill>
                  <a:schemeClr val="accent1">
                    <a:lumMod val="75000"/>
                  </a:schemeClr>
                </a:solidFill>
              </a:rPr>
              <a:t> page very active after the face to face days.</a:t>
            </a:r>
          </a:p>
        </p:txBody>
      </p:sp>
      <p:pic>
        <p:nvPicPr>
          <p:cNvPr id="22530" name="Picture 2"/>
          <p:cNvPicPr>
            <a:picLocks noChangeAspect="1" noChangeArrowheads="1"/>
          </p:cNvPicPr>
          <p:nvPr/>
        </p:nvPicPr>
        <p:blipFill>
          <a:blip r:embed="rId2" cstate="print"/>
          <a:srcRect l="28940" t="42524" r="37395" b="35939"/>
          <a:stretch>
            <a:fillRect/>
          </a:stretch>
        </p:blipFill>
        <p:spPr bwMode="auto">
          <a:xfrm>
            <a:off x="0" y="4077072"/>
            <a:ext cx="5222624" cy="2088232"/>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l="31893" t="63905" r="37395" b="31961"/>
          <a:stretch>
            <a:fillRect/>
          </a:stretch>
        </p:blipFill>
        <p:spPr bwMode="auto">
          <a:xfrm>
            <a:off x="2771800" y="3429000"/>
            <a:ext cx="5991066" cy="504056"/>
          </a:xfrm>
          <a:prstGeom prst="rect">
            <a:avLst/>
          </a:prstGeom>
          <a:noFill/>
          <a:ln w="9525">
            <a:noFill/>
            <a:miter lim="800000"/>
            <a:headEnd/>
            <a:tailEnd/>
          </a:ln>
        </p:spPr>
      </p:pic>
      <p:pic>
        <p:nvPicPr>
          <p:cNvPr id="6" name="Picture 5" descr="Tea Bristol (48).JPG"/>
          <p:cNvPicPr>
            <a:picLocks noChangeAspect="1"/>
          </p:cNvPicPr>
          <p:nvPr/>
        </p:nvPicPr>
        <p:blipFill>
          <a:blip r:embed="rId4" cstate="print"/>
          <a:stretch>
            <a:fillRect/>
          </a:stretch>
        </p:blipFill>
        <p:spPr>
          <a:xfrm>
            <a:off x="5364088" y="4077072"/>
            <a:ext cx="1815666" cy="2420888"/>
          </a:xfrm>
          <a:prstGeom prst="rect">
            <a:avLst/>
          </a:prstGeom>
        </p:spPr>
      </p:pic>
      <p:pic>
        <p:nvPicPr>
          <p:cNvPr id="7" name="Picture 6" descr="Baltic (63).JPG"/>
          <p:cNvPicPr>
            <a:picLocks noChangeAspect="1"/>
          </p:cNvPicPr>
          <p:nvPr/>
        </p:nvPicPr>
        <p:blipFill>
          <a:blip r:embed="rId5" cstate="print">
            <a:lum bright="10000"/>
          </a:blip>
          <a:stretch>
            <a:fillRect/>
          </a:stretch>
        </p:blipFill>
        <p:spPr>
          <a:xfrm>
            <a:off x="7236296" y="4365104"/>
            <a:ext cx="1728192" cy="230425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The Christmas Card</a:t>
            </a:r>
          </a:p>
        </p:txBody>
      </p:sp>
      <p:sp>
        <p:nvSpPr>
          <p:cNvPr id="3" name="Content Placeholder 2"/>
          <p:cNvSpPr>
            <a:spLocks noGrp="1"/>
          </p:cNvSpPr>
          <p:nvPr>
            <p:ph idx="1"/>
          </p:nvPr>
        </p:nvSpPr>
        <p:spPr/>
        <p:txBody>
          <a:bodyPr/>
          <a:lstStyle/>
          <a:p>
            <a:r>
              <a:rPr lang="en-GB" dirty="0">
                <a:solidFill>
                  <a:schemeClr val="accent1">
                    <a:lumMod val="75000"/>
                  </a:schemeClr>
                </a:solidFill>
              </a:rPr>
              <a:t>At the “face to face “ days, everyone got a blank envelope to draw on and write their address on. These were exchanged at the end of the day. They were invited to draw a Christmas card for the person whose envelope you had. This was the first whole group collaboration. This will be repeated at the TEA National Symposium.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irunoninsulin.com/wp-content/uploads/2012/07/bright-idea1.jpg"/>
          <p:cNvPicPr>
            <a:picLocks noChangeAspect="1" noChangeArrowheads="1"/>
          </p:cNvPicPr>
          <p:nvPr/>
        </p:nvPicPr>
        <p:blipFill>
          <a:blip r:embed="rId2" cstate="print"/>
          <a:srcRect/>
          <a:stretch>
            <a:fillRect/>
          </a:stretch>
        </p:blipFill>
        <p:spPr bwMode="auto">
          <a:xfrm>
            <a:off x="0" y="4410404"/>
            <a:ext cx="1835696" cy="2447595"/>
          </a:xfrm>
          <a:prstGeom prst="rect">
            <a:avLst/>
          </a:prstGeom>
          <a:noFill/>
        </p:spPr>
      </p:pic>
      <p:sp>
        <p:nvSpPr>
          <p:cNvPr id="5" name="Rectangle 4"/>
          <p:cNvSpPr/>
          <p:nvPr/>
        </p:nvSpPr>
        <p:spPr>
          <a:xfrm>
            <a:off x="251520" y="260648"/>
            <a:ext cx="8640960" cy="923330"/>
          </a:xfrm>
          <a:prstGeom prst="rect">
            <a:avLst/>
          </a:prstGeom>
          <a:noFill/>
        </p:spPr>
        <p:txBody>
          <a:bodyPr wrap="square" lIns="91440" tIns="45720" rIns="91440" bIns="45720">
            <a:spAutoFit/>
          </a:bodyPr>
          <a:lstStyle/>
          <a:p>
            <a:pPr algn="ctr"/>
            <a:r>
              <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The Christmas Card</a:t>
            </a:r>
          </a:p>
        </p:txBody>
      </p:sp>
      <p:pic>
        <p:nvPicPr>
          <p:cNvPr id="35842" name="Picture 2" descr="https://fbcdn-sphotos-b-a.akamaihd.net/hphotos-ak-snc6/207628_147705008715700_845135108_n.jpg"/>
          <p:cNvPicPr>
            <a:picLocks noChangeAspect="1" noChangeArrowheads="1"/>
          </p:cNvPicPr>
          <p:nvPr/>
        </p:nvPicPr>
        <p:blipFill>
          <a:blip r:embed="rId3" cstate="print">
            <a:lum bright="10000" contrast="20000"/>
          </a:blip>
          <a:srcRect/>
          <a:stretch>
            <a:fillRect/>
          </a:stretch>
        </p:blipFill>
        <p:spPr bwMode="auto">
          <a:xfrm>
            <a:off x="2051720" y="1484784"/>
            <a:ext cx="6054495" cy="4515645"/>
          </a:xfrm>
          <a:prstGeom prst="rect">
            <a:avLst/>
          </a:prstGeom>
          <a:noFill/>
        </p:spPr>
      </p:pic>
      <p:pic>
        <p:nvPicPr>
          <p:cNvPr id="35844" name="Picture 4" descr="https://fbcdn-sphotos-h-a.akamaihd.net/hphotos-ak-snc6/227620_10151308795581855_1722020509_n.jpg"/>
          <p:cNvPicPr>
            <a:picLocks noChangeAspect="1" noChangeArrowheads="1"/>
          </p:cNvPicPr>
          <p:nvPr/>
        </p:nvPicPr>
        <p:blipFill>
          <a:blip r:embed="rId4" cstate="print"/>
          <a:srcRect/>
          <a:stretch>
            <a:fillRect/>
          </a:stretch>
        </p:blipFill>
        <p:spPr bwMode="auto">
          <a:xfrm>
            <a:off x="1979712" y="1484784"/>
            <a:ext cx="6901982" cy="4608512"/>
          </a:xfrm>
          <a:prstGeom prst="rect">
            <a:avLst/>
          </a:prstGeom>
          <a:noFill/>
        </p:spPr>
      </p:pic>
      <p:pic>
        <p:nvPicPr>
          <p:cNvPr id="35846" name="Picture 6" descr="https://fbcdn-sphotos-a-a.akamaihd.net/hphotos-ak-snc6/188704_10151379575960086_739970535_n.jpg"/>
          <p:cNvPicPr>
            <a:picLocks noChangeAspect="1" noChangeArrowheads="1"/>
          </p:cNvPicPr>
          <p:nvPr/>
        </p:nvPicPr>
        <p:blipFill>
          <a:blip r:embed="rId5" cstate="print"/>
          <a:srcRect/>
          <a:stretch>
            <a:fillRect/>
          </a:stretch>
        </p:blipFill>
        <p:spPr bwMode="auto">
          <a:xfrm>
            <a:off x="1979712" y="1484783"/>
            <a:ext cx="6912768" cy="51827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2000"/>
                                        <p:tgtEl>
                                          <p:spTgt spid="358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fade">
                                      <p:cBhvr>
                                        <p:cTn id="12" dur="2000"/>
                                        <p:tgtEl>
                                          <p:spTgt spid="358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846"/>
                                        </p:tgtEl>
                                        <p:attrNameLst>
                                          <p:attrName>style.visibility</p:attrName>
                                        </p:attrNameLst>
                                      </p:cBhvr>
                                      <p:to>
                                        <p:strVal val="visible"/>
                                      </p:to>
                                    </p:set>
                                    <p:animEffect transition="in" filter="fade">
                                      <p:cBhvr>
                                        <p:cTn id="17" dur="20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2012 to 2013... and onwards</a:t>
            </a:r>
          </a:p>
        </p:txBody>
      </p:sp>
      <p:sp>
        <p:nvSpPr>
          <p:cNvPr id="3" name="Content Placeholder 2"/>
          <p:cNvSpPr>
            <a:spLocks noGrp="1"/>
          </p:cNvSpPr>
          <p:nvPr>
            <p:ph idx="1"/>
          </p:nvPr>
        </p:nvSpPr>
        <p:spPr>
          <a:xfrm>
            <a:off x="467544" y="1268760"/>
            <a:ext cx="8229600" cy="4525963"/>
          </a:xfrm>
        </p:spPr>
        <p:txBody>
          <a:bodyPr/>
          <a:lstStyle/>
          <a:p>
            <a:r>
              <a:rPr lang="en-GB" dirty="0">
                <a:solidFill>
                  <a:schemeClr val="accent1">
                    <a:lumMod val="75000"/>
                  </a:schemeClr>
                </a:solidFill>
              </a:rPr>
              <a:t>Collaborative work with learners in different schools also started.....</a:t>
            </a:r>
          </a:p>
        </p:txBody>
      </p:sp>
      <p:pic>
        <p:nvPicPr>
          <p:cNvPr id="62466" name="Picture 2"/>
          <p:cNvPicPr>
            <a:picLocks noChangeAspect="1" noChangeArrowheads="1"/>
          </p:cNvPicPr>
          <p:nvPr/>
        </p:nvPicPr>
        <p:blipFill>
          <a:blip r:embed="rId3" cstate="print"/>
          <a:srcRect l="24904" t="21656" r="34695" b="7470"/>
          <a:stretch>
            <a:fillRect/>
          </a:stretch>
        </p:blipFill>
        <p:spPr bwMode="auto">
          <a:xfrm>
            <a:off x="323528" y="2636912"/>
            <a:ext cx="3796422" cy="3744416"/>
          </a:xfrm>
          <a:prstGeom prst="rect">
            <a:avLst/>
          </a:prstGeom>
          <a:ln>
            <a:noFill/>
          </a:ln>
          <a:effectLst>
            <a:outerShdw blurRad="292100" dist="139700" dir="2700000" algn="tl" rotWithShape="0">
              <a:srgbClr val="333333">
                <a:alpha val="65000"/>
              </a:srgbClr>
            </a:outerShdw>
          </a:effectLst>
        </p:spPr>
      </p:pic>
      <p:pic>
        <p:nvPicPr>
          <p:cNvPr id="62467" name="Picture 3"/>
          <p:cNvPicPr>
            <a:picLocks noChangeAspect="1" noChangeArrowheads="1"/>
          </p:cNvPicPr>
          <p:nvPr/>
        </p:nvPicPr>
        <p:blipFill>
          <a:blip r:embed="rId4" cstate="print"/>
          <a:srcRect l="13282" t="33468" r="39122" b="24204"/>
          <a:stretch>
            <a:fillRect/>
          </a:stretch>
        </p:blipFill>
        <p:spPr bwMode="auto">
          <a:xfrm>
            <a:off x="4427984" y="3356992"/>
            <a:ext cx="4429000" cy="22145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June 2012</a:t>
            </a:r>
          </a:p>
        </p:txBody>
      </p:sp>
      <p:sp>
        <p:nvSpPr>
          <p:cNvPr id="3" name="Content Placeholder 2"/>
          <p:cNvSpPr>
            <a:spLocks noGrp="1"/>
          </p:cNvSpPr>
          <p:nvPr>
            <p:ph idx="1"/>
          </p:nvPr>
        </p:nvSpPr>
        <p:spPr/>
        <p:txBody>
          <a:bodyPr/>
          <a:lstStyle/>
          <a:p>
            <a:r>
              <a:rPr lang="en-GB" dirty="0">
                <a:solidFill>
                  <a:schemeClr val="accent1">
                    <a:lumMod val="75000"/>
                  </a:schemeClr>
                </a:solidFill>
              </a:rPr>
              <a:t>Audit sent out to gauge experience and willingness with using social media platforms.</a:t>
            </a:r>
          </a:p>
          <a:p>
            <a:r>
              <a:rPr lang="en-GB" dirty="0">
                <a:solidFill>
                  <a:schemeClr val="accent1">
                    <a:lumMod val="75000"/>
                  </a:schemeClr>
                </a:solidFill>
              </a:rPr>
              <a:t>Majority willing. Some reluctant.</a:t>
            </a:r>
          </a:p>
          <a:p>
            <a:r>
              <a:rPr lang="en-GB" dirty="0">
                <a:solidFill>
                  <a:schemeClr val="accent1">
                    <a:lumMod val="75000"/>
                  </a:schemeClr>
                </a:solidFill>
              </a:rPr>
              <a:t>Inclusivity important so all platforms introduced and email loop also developed.</a:t>
            </a:r>
          </a:p>
        </p:txBody>
      </p:sp>
      <p:pic>
        <p:nvPicPr>
          <p:cNvPr id="29698" name="Picture 2" descr="http://kobridgeconsulting.com/wp-content/uploads/2013/05/Quality-Audit1.png"/>
          <p:cNvPicPr>
            <a:picLocks noChangeAspect="1" noChangeArrowheads="1"/>
          </p:cNvPicPr>
          <p:nvPr/>
        </p:nvPicPr>
        <p:blipFill>
          <a:blip r:embed="rId2" cstate="print"/>
          <a:srcRect/>
          <a:stretch>
            <a:fillRect/>
          </a:stretch>
        </p:blipFill>
        <p:spPr bwMode="auto">
          <a:xfrm>
            <a:off x="7092280" y="5129808"/>
            <a:ext cx="1728192" cy="1728192"/>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2012 to 2013... and onwards</a:t>
            </a:r>
          </a:p>
        </p:txBody>
      </p:sp>
      <p:sp>
        <p:nvSpPr>
          <p:cNvPr id="3" name="Content Placeholder 2"/>
          <p:cNvSpPr>
            <a:spLocks noGrp="1"/>
          </p:cNvSpPr>
          <p:nvPr>
            <p:ph idx="1"/>
          </p:nvPr>
        </p:nvSpPr>
        <p:spPr>
          <a:xfrm>
            <a:off x="467544" y="1268760"/>
            <a:ext cx="8229600" cy="4525963"/>
          </a:xfrm>
        </p:spPr>
        <p:txBody>
          <a:bodyPr/>
          <a:lstStyle/>
          <a:p>
            <a:r>
              <a:rPr lang="en-GB" dirty="0">
                <a:solidFill>
                  <a:schemeClr val="accent1">
                    <a:lumMod val="75000"/>
                  </a:schemeClr>
                </a:solidFill>
              </a:rPr>
              <a:t>Sketchbook Circle, idea from Elinor Brass.</a:t>
            </a:r>
          </a:p>
          <a:p>
            <a:r>
              <a:rPr lang="en-GB" dirty="0">
                <a:solidFill>
                  <a:schemeClr val="accent1">
                    <a:lumMod val="75000"/>
                  </a:schemeClr>
                </a:solidFill>
              </a:rPr>
              <a:t>25 teachers (some from outside of TEA group)</a:t>
            </a:r>
          </a:p>
        </p:txBody>
      </p:sp>
      <p:pic>
        <p:nvPicPr>
          <p:cNvPr id="5" name="Picture 8" descr="https://fbcdn-sphotos-d-a.akamaihd.net/hphotos-ak-prn1/543764_10151437289320086_1666549995_n.jpg"/>
          <p:cNvPicPr>
            <a:picLocks noChangeAspect="1" noChangeArrowheads="1"/>
          </p:cNvPicPr>
          <p:nvPr/>
        </p:nvPicPr>
        <p:blipFill>
          <a:blip r:embed="rId2" cstate="print">
            <a:lum contrast="30000"/>
          </a:blip>
          <a:srcRect/>
          <a:stretch>
            <a:fillRect/>
          </a:stretch>
        </p:blipFill>
        <p:spPr bwMode="auto">
          <a:xfrm>
            <a:off x="1547664" y="2780928"/>
            <a:ext cx="2880320" cy="3856101"/>
          </a:xfrm>
          <a:prstGeom prst="rect">
            <a:avLst/>
          </a:prstGeom>
          <a:noFill/>
          <a:ln w="9525">
            <a:noFill/>
            <a:miter lim="800000"/>
            <a:headEnd/>
            <a:tailEnd/>
          </a:ln>
        </p:spPr>
      </p:pic>
      <p:pic>
        <p:nvPicPr>
          <p:cNvPr id="8" name="Picture 2" descr="https://fbcdn-sphotos-h-a.akamaihd.net/hphotos-ak-ash3/528568_10152396703020061_344284899_n.jpg"/>
          <p:cNvPicPr>
            <a:picLocks noChangeAspect="1" noChangeArrowheads="1"/>
          </p:cNvPicPr>
          <p:nvPr/>
        </p:nvPicPr>
        <p:blipFill>
          <a:blip r:embed="rId3" cstate="print">
            <a:lum bright="10000" contrast="20000"/>
          </a:blip>
          <a:srcRect l="3998" t="8908" r="6057" b="8936"/>
          <a:stretch>
            <a:fillRect/>
          </a:stretch>
        </p:blipFill>
        <p:spPr bwMode="auto">
          <a:xfrm>
            <a:off x="5004048" y="2924944"/>
            <a:ext cx="2921636" cy="35730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404665"/>
            <a:ext cx="8229600" cy="6453336"/>
          </a:xfrm>
        </p:spPr>
        <p:txBody>
          <a:bodyPr/>
          <a:lstStyle/>
          <a:p>
            <a:r>
              <a:rPr lang="en-GB" dirty="0">
                <a:solidFill>
                  <a:schemeClr val="accent1">
                    <a:lumMod val="75000"/>
                  </a:schemeClr>
                </a:solidFill>
              </a:rPr>
              <a:t>A circle of 25 teachers began to exchange sketchbooks every month, staring in January 2013.</a:t>
            </a:r>
          </a:p>
          <a:p>
            <a:r>
              <a:rPr lang="en-GB" dirty="0">
                <a:solidFill>
                  <a:schemeClr val="accent1">
                    <a:lumMod val="75000"/>
                  </a:schemeClr>
                </a:solidFill>
              </a:rPr>
              <a:t>This project is ongoing.</a:t>
            </a:r>
          </a:p>
          <a:p>
            <a:r>
              <a:rPr lang="en-GB" dirty="0">
                <a:solidFill>
                  <a:schemeClr val="accent1">
                    <a:lumMod val="75000"/>
                  </a:schemeClr>
                </a:solidFill>
              </a:rPr>
              <a:t>Susan Coles and </a:t>
            </a:r>
            <a:r>
              <a:rPr lang="en-GB" dirty="0" err="1">
                <a:solidFill>
                  <a:schemeClr val="accent1">
                    <a:lumMod val="75000"/>
                  </a:schemeClr>
                </a:solidFill>
              </a:rPr>
              <a:t>Elinor</a:t>
            </a:r>
            <a:r>
              <a:rPr lang="en-GB" dirty="0">
                <a:solidFill>
                  <a:schemeClr val="accent1">
                    <a:lumMod val="75000"/>
                  </a:schemeClr>
                </a:solidFill>
              </a:rPr>
              <a:t> Brass will deliver a paper about this at the 2013 International Journal of Art Education Conference.</a:t>
            </a:r>
          </a:p>
        </p:txBody>
      </p:sp>
      <p:pic>
        <p:nvPicPr>
          <p:cNvPr id="4" name="Picture 3" descr="970527_10153173316060061_141675063_n.jpg"/>
          <p:cNvPicPr>
            <a:picLocks noChangeAspect="1"/>
          </p:cNvPicPr>
          <p:nvPr/>
        </p:nvPicPr>
        <p:blipFill>
          <a:blip r:embed="rId2" cstate="print"/>
          <a:stretch>
            <a:fillRect/>
          </a:stretch>
        </p:blipFill>
        <p:spPr>
          <a:xfrm>
            <a:off x="827584" y="4221088"/>
            <a:ext cx="2276872" cy="2276872"/>
          </a:xfrm>
          <a:prstGeom prst="rect">
            <a:avLst/>
          </a:prstGeom>
        </p:spPr>
      </p:pic>
      <p:pic>
        <p:nvPicPr>
          <p:cNvPr id="5" name="Picture 4" descr="295095_167665583401978_1347609353_n.jpg"/>
          <p:cNvPicPr>
            <a:picLocks noChangeAspect="1"/>
          </p:cNvPicPr>
          <p:nvPr/>
        </p:nvPicPr>
        <p:blipFill>
          <a:blip r:embed="rId3" cstate="print"/>
          <a:stretch>
            <a:fillRect/>
          </a:stretch>
        </p:blipFill>
        <p:spPr>
          <a:xfrm>
            <a:off x="3203848" y="4221088"/>
            <a:ext cx="2263636" cy="2249488"/>
          </a:xfrm>
          <a:prstGeom prst="rect">
            <a:avLst/>
          </a:prstGeom>
        </p:spPr>
      </p:pic>
      <p:pic>
        <p:nvPicPr>
          <p:cNvPr id="6" name="Picture 5" descr="sketchbook circle (26).jpg"/>
          <p:cNvPicPr>
            <a:picLocks noChangeAspect="1"/>
          </p:cNvPicPr>
          <p:nvPr/>
        </p:nvPicPr>
        <p:blipFill>
          <a:blip r:embed="rId4" cstate="print"/>
          <a:stretch>
            <a:fillRect/>
          </a:stretch>
        </p:blipFill>
        <p:spPr>
          <a:xfrm>
            <a:off x="5652120" y="4221088"/>
            <a:ext cx="2951989" cy="221399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9938" name="Picture 2" descr="https://fbcdn-sphotos-f-a.akamaihd.net/hphotos-ak-ash4/283433_355795064525723_37369269_n.jpg"/>
          <p:cNvPicPr>
            <a:picLocks noChangeAspect="1" noChangeArrowheads="1"/>
          </p:cNvPicPr>
          <p:nvPr/>
        </p:nvPicPr>
        <p:blipFill>
          <a:blip r:embed="rId2" cstate="print"/>
          <a:srcRect/>
          <a:stretch>
            <a:fillRect/>
          </a:stretch>
        </p:blipFill>
        <p:spPr bwMode="auto">
          <a:xfrm>
            <a:off x="-180528" y="-135396"/>
            <a:ext cx="9324528" cy="6993397"/>
          </a:xfrm>
          <a:prstGeom prst="rect">
            <a:avLst/>
          </a:prstGeom>
          <a:noFill/>
        </p:spPr>
      </p:pic>
      <p:sp>
        <p:nvSpPr>
          <p:cNvPr id="5" name="TextBox 4"/>
          <p:cNvSpPr txBox="1"/>
          <p:nvPr/>
        </p:nvSpPr>
        <p:spPr>
          <a:xfrm>
            <a:off x="395536" y="4149080"/>
            <a:ext cx="7992888" cy="1200329"/>
          </a:xfrm>
          <a:prstGeom prst="rect">
            <a:avLst/>
          </a:prstGeom>
          <a:noFill/>
        </p:spPr>
        <p:txBody>
          <a:bodyPr wrap="square" rtlCol="0">
            <a:spAutoFit/>
          </a:bodyPr>
          <a:lstStyle/>
          <a:p>
            <a:pPr algn="ctr"/>
            <a:r>
              <a:rPr lang="en-GB" sz="2400" b="1" dirty="0">
                <a:solidFill>
                  <a:schemeClr val="bg1"/>
                </a:solidFill>
              </a:rPr>
              <a:t>There are now other sketchbook circles, for example, being used in schools with learners,  the North East art teacher network working  with the Yorkshire Art Teacher Network.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Articles on Sketchbook Circle</a:t>
            </a:r>
          </a:p>
        </p:txBody>
      </p:sp>
      <p:sp>
        <p:nvSpPr>
          <p:cNvPr id="3" name="Content Placeholder 2"/>
          <p:cNvSpPr>
            <a:spLocks noGrp="1"/>
          </p:cNvSpPr>
          <p:nvPr>
            <p:ph idx="1"/>
          </p:nvPr>
        </p:nvSpPr>
        <p:spPr/>
        <p:txBody>
          <a:bodyPr>
            <a:normAutofit/>
          </a:bodyPr>
          <a:lstStyle/>
          <a:p>
            <a:r>
              <a:rPr lang="en-GB" sz="1600" dirty="0">
                <a:hlinkClick r:id="rId2"/>
              </a:rPr>
              <a:t>http://www.wellingvisualarts.org/making-time-for-making-art-susan-coles.html</a:t>
            </a:r>
            <a:endParaRPr lang="en-GB" sz="1600" dirty="0"/>
          </a:p>
          <a:p>
            <a:endParaRPr lang="en-GB" sz="1600" dirty="0"/>
          </a:p>
          <a:p>
            <a:r>
              <a:rPr lang="en-GB" sz="1600" dirty="0">
                <a:hlinkClick r:id="rId3"/>
              </a:rPr>
              <a:t>https://www.edexcel.com/subjects/Art-Design/Pages/ViewEditorial.aspx?editorial=832</a:t>
            </a:r>
            <a:endParaRPr lang="en-GB" sz="1600" dirty="0"/>
          </a:p>
          <a:p>
            <a:endParaRPr lang="en-GB" sz="1600" dirty="0"/>
          </a:p>
          <a:p>
            <a:r>
              <a:rPr lang="en-GB" sz="1600" dirty="0">
                <a:hlinkClick r:id="rId4"/>
              </a:rPr>
              <a:t>http://www.artcrimes.org.uk/blog/107/sketchbook-circle-and-teabag-art-and-a-national-tea-day</a:t>
            </a:r>
            <a:endParaRPr lang="en-GB" sz="1600" dirty="0"/>
          </a:p>
          <a:p>
            <a:endParaRPr lang="en-GB" sz="1600" dirty="0"/>
          </a:p>
          <a:p>
            <a:endParaRPr lang="en-GB" sz="1600" dirty="0"/>
          </a:p>
          <a:p>
            <a:endParaRPr lang="en-GB" sz="1600" dirty="0"/>
          </a:p>
        </p:txBody>
      </p:sp>
      <p:pic>
        <p:nvPicPr>
          <p:cNvPr id="4" name="Picture 3" descr="Lisa (5).jpg"/>
          <p:cNvPicPr>
            <a:picLocks noChangeAspect="1"/>
          </p:cNvPicPr>
          <p:nvPr/>
        </p:nvPicPr>
        <p:blipFill>
          <a:blip r:embed="rId5" cstate="print"/>
          <a:stretch>
            <a:fillRect/>
          </a:stretch>
        </p:blipFill>
        <p:spPr>
          <a:xfrm>
            <a:off x="0" y="5229200"/>
            <a:ext cx="1628800" cy="1628800"/>
          </a:xfrm>
          <a:prstGeom prst="rect">
            <a:avLst/>
          </a:prstGeom>
        </p:spPr>
      </p:pic>
      <p:pic>
        <p:nvPicPr>
          <p:cNvPr id="5" name="Picture 4" descr="Lisa (3).jpg"/>
          <p:cNvPicPr>
            <a:picLocks noChangeAspect="1"/>
          </p:cNvPicPr>
          <p:nvPr/>
        </p:nvPicPr>
        <p:blipFill>
          <a:blip r:embed="rId6" cstate="print"/>
          <a:stretch>
            <a:fillRect/>
          </a:stretch>
        </p:blipFill>
        <p:spPr>
          <a:xfrm>
            <a:off x="7515200" y="5229200"/>
            <a:ext cx="1628800" cy="1628800"/>
          </a:xfrm>
          <a:prstGeom prst="rect">
            <a:avLst/>
          </a:prstGeom>
        </p:spPr>
      </p:pic>
      <p:pic>
        <p:nvPicPr>
          <p:cNvPr id="6" name="Picture 5" descr="994557_194252984076571_2095047958_n.jpg"/>
          <p:cNvPicPr>
            <a:picLocks noChangeAspect="1"/>
          </p:cNvPicPr>
          <p:nvPr/>
        </p:nvPicPr>
        <p:blipFill>
          <a:blip r:embed="rId7" cstate="print"/>
          <a:stretch>
            <a:fillRect/>
          </a:stretch>
        </p:blipFill>
        <p:spPr>
          <a:xfrm>
            <a:off x="1691680" y="5229200"/>
            <a:ext cx="1628800" cy="1628800"/>
          </a:xfrm>
          <a:prstGeom prst="rect">
            <a:avLst/>
          </a:prstGeom>
        </p:spPr>
      </p:pic>
      <p:pic>
        <p:nvPicPr>
          <p:cNvPr id="7" name="Picture 6" descr="sketchbook circle (30).jpg"/>
          <p:cNvPicPr>
            <a:picLocks noChangeAspect="1"/>
          </p:cNvPicPr>
          <p:nvPr/>
        </p:nvPicPr>
        <p:blipFill>
          <a:blip r:embed="rId8" cstate="print"/>
          <a:stretch>
            <a:fillRect/>
          </a:stretch>
        </p:blipFill>
        <p:spPr>
          <a:xfrm>
            <a:off x="3347864" y="5245021"/>
            <a:ext cx="1512168" cy="1612979"/>
          </a:xfrm>
          <a:prstGeom prst="rect">
            <a:avLst/>
          </a:prstGeom>
        </p:spPr>
      </p:pic>
      <p:pic>
        <p:nvPicPr>
          <p:cNvPr id="8" name="Picture 7" descr="sketchbook circle (92).jpg"/>
          <p:cNvPicPr>
            <a:picLocks noChangeAspect="1"/>
          </p:cNvPicPr>
          <p:nvPr/>
        </p:nvPicPr>
        <p:blipFill>
          <a:blip r:embed="rId9" cstate="print"/>
          <a:stretch>
            <a:fillRect/>
          </a:stretch>
        </p:blipFill>
        <p:spPr>
          <a:xfrm>
            <a:off x="4932040" y="5229200"/>
            <a:ext cx="1628800" cy="1628800"/>
          </a:xfrm>
          <a:prstGeom prst="rect">
            <a:avLst/>
          </a:prstGeom>
        </p:spPr>
      </p:pic>
      <p:pic>
        <p:nvPicPr>
          <p:cNvPr id="9" name="Picture 8" descr="sketchbook circle (111).jpg"/>
          <p:cNvPicPr>
            <a:picLocks noChangeAspect="1"/>
          </p:cNvPicPr>
          <p:nvPr/>
        </p:nvPicPr>
        <p:blipFill>
          <a:blip r:embed="rId10" cstate="print">
            <a:lum bright="10000" contrast="10000"/>
          </a:blip>
          <a:srcRect r="26828"/>
          <a:stretch>
            <a:fillRect/>
          </a:stretch>
        </p:blipFill>
        <p:spPr>
          <a:xfrm rot="16200000">
            <a:off x="6223721" y="5593704"/>
            <a:ext cx="1628800" cy="89979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The </a:t>
            </a:r>
            <a:r>
              <a:rPr lang="en-GB" dirty="0" err="1">
                <a:solidFill>
                  <a:schemeClr val="accent1">
                    <a:lumMod val="75000"/>
                  </a:schemeClr>
                </a:solidFill>
              </a:rPr>
              <a:t>TeaBAG</a:t>
            </a:r>
            <a:r>
              <a:rPr lang="en-GB" dirty="0">
                <a:solidFill>
                  <a:schemeClr val="accent1">
                    <a:lumMod val="75000"/>
                  </a:schemeClr>
                </a:solidFill>
              </a:rPr>
              <a:t> project</a:t>
            </a:r>
          </a:p>
        </p:txBody>
      </p:sp>
      <p:sp>
        <p:nvSpPr>
          <p:cNvPr id="3" name="Content Placeholder 2"/>
          <p:cNvSpPr>
            <a:spLocks noGrp="1"/>
          </p:cNvSpPr>
          <p:nvPr>
            <p:ph idx="1"/>
          </p:nvPr>
        </p:nvSpPr>
        <p:spPr>
          <a:xfrm>
            <a:off x="467544" y="1412776"/>
            <a:ext cx="8229600" cy="4525963"/>
          </a:xfrm>
        </p:spPr>
        <p:txBody>
          <a:bodyPr>
            <a:normAutofit/>
          </a:bodyPr>
          <a:lstStyle/>
          <a:p>
            <a:pPr algn="ctr"/>
            <a:r>
              <a:rPr lang="en-GB" sz="2400" dirty="0">
                <a:solidFill>
                  <a:schemeClr val="accent1">
                    <a:lumMod val="75000"/>
                  </a:schemeClr>
                </a:solidFill>
              </a:rPr>
              <a:t>Organised by Georgia </a:t>
            </a:r>
            <a:r>
              <a:rPr lang="en-GB" sz="2400" dirty="0" err="1">
                <a:solidFill>
                  <a:schemeClr val="accent1">
                    <a:lumMod val="75000"/>
                  </a:schemeClr>
                </a:solidFill>
              </a:rPr>
              <a:t>Naish</a:t>
            </a:r>
            <a:r>
              <a:rPr lang="en-GB" sz="2400" dirty="0">
                <a:solidFill>
                  <a:schemeClr val="accent1">
                    <a:lumMod val="75000"/>
                  </a:schemeClr>
                </a:solidFill>
              </a:rPr>
              <a:t>. Each participant received a                                  small pack of paper bags and was asked to send these bag once they had finished making art with them. This is                                an ongoing project and Georgia is creating a resource pack developed from them to use as part of a scheme of work.                  This will be distributed to those who took part.</a:t>
            </a:r>
          </a:p>
        </p:txBody>
      </p:sp>
      <p:pic>
        <p:nvPicPr>
          <p:cNvPr id="52226" name="Picture 2" descr="F:\TEA\BAGS\TBAGS (1).jpg"/>
          <p:cNvPicPr>
            <a:picLocks noChangeAspect="1" noChangeArrowheads="1"/>
          </p:cNvPicPr>
          <p:nvPr/>
        </p:nvPicPr>
        <p:blipFill>
          <a:blip r:embed="rId2" cstate="print"/>
          <a:srcRect/>
          <a:stretch>
            <a:fillRect/>
          </a:stretch>
        </p:blipFill>
        <p:spPr bwMode="auto">
          <a:xfrm>
            <a:off x="3131840" y="3857700"/>
            <a:ext cx="2736304" cy="2736304"/>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3250" name="Picture 2" descr="https://fbcdn-sphotos-f-a.akamaihd.net/hphotos-ak-ash4/1002343_511118972297212_938117960_n.jpg"/>
          <p:cNvPicPr>
            <a:picLocks noChangeAspect="1" noChangeArrowheads="1"/>
          </p:cNvPicPr>
          <p:nvPr/>
        </p:nvPicPr>
        <p:blipFill>
          <a:blip r:embed="rId2" cstate="print"/>
          <a:srcRect/>
          <a:stretch>
            <a:fillRect/>
          </a:stretch>
        </p:blipFill>
        <p:spPr bwMode="auto">
          <a:xfrm>
            <a:off x="2123728" y="260648"/>
            <a:ext cx="5154767" cy="6435081"/>
          </a:xfrm>
          <a:prstGeom prst="rect">
            <a:avLst/>
          </a:prstGeom>
          <a:noFill/>
        </p:spPr>
      </p:pic>
      <p:pic>
        <p:nvPicPr>
          <p:cNvPr id="53252" name="Picture 4" descr="https://fbcdn-sphotos-a-a.akamaihd.net/hphotos-ak-ash4/1001741_509633425779100_265606631_n.jpg"/>
          <p:cNvPicPr>
            <a:picLocks noChangeAspect="1" noChangeArrowheads="1"/>
          </p:cNvPicPr>
          <p:nvPr/>
        </p:nvPicPr>
        <p:blipFill>
          <a:blip r:embed="rId3" cstate="print"/>
          <a:srcRect/>
          <a:stretch>
            <a:fillRect/>
          </a:stretch>
        </p:blipFill>
        <p:spPr bwMode="auto">
          <a:xfrm>
            <a:off x="2123728" y="0"/>
            <a:ext cx="5150346" cy="6867129"/>
          </a:xfrm>
          <a:prstGeom prst="rect">
            <a:avLst/>
          </a:prstGeom>
          <a:noFill/>
        </p:spPr>
      </p:pic>
      <p:pic>
        <p:nvPicPr>
          <p:cNvPr id="53254" name="Picture 6" descr="https://fbcdn-sphotos-g-a.akamaihd.net/hphotos-ak-prn2/983922_472554649486978_40626048_n.jpg"/>
          <p:cNvPicPr>
            <a:picLocks noChangeAspect="1" noChangeArrowheads="1"/>
          </p:cNvPicPr>
          <p:nvPr/>
        </p:nvPicPr>
        <p:blipFill>
          <a:blip r:embed="rId4" cstate="print"/>
          <a:srcRect/>
          <a:stretch>
            <a:fillRect/>
          </a:stretch>
        </p:blipFill>
        <p:spPr bwMode="auto">
          <a:xfrm>
            <a:off x="0" y="-1"/>
            <a:ext cx="9144000" cy="6858001"/>
          </a:xfrm>
          <a:prstGeom prst="rect">
            <a:avLst/>
          </a:prstGeom>
          <a:noFill/>
        </p:spPr>
      </p:pic>
      <p:pic>
        <p:nvPicPr>
          <p:cNvPr id="53256" name="Picture 8" descr="https://fbcdn-sphotos-c-a.akamaihd.net/hphotos-ak-prn1/931218_472554586153651_2130409012_n.jpg"/>
          <p:cNvPicPr>
            <a:picLocks noChangeAspect="1" noChangeArrowheads="1"/>
          </p:cNvPicPr>
          <p:nvPr/>
        </p:nvPicPr>
        <p:blipFill>
          <a:blip r:embed="rId5" cstate="print"/>
          <a:srcRect/>
          <a:stretch>
            <a:fillRect/>
          </a:stretch>
        </p:blipFill>
        <p:spPr bwMode="auto">
          <a:xfrm>
            <a:off x="0" y="0"/>
            <a:ext cx="9144000" cy="6858001"/>
          </a:xfrm>
          <a:prstGeom prst="rect">
            <a:avLst/>
          </a:prstGeom>
          <a:noFill/>
        </p:spPr>
      </p:pic>
      <p:pic>
        <p:nvPicPr>
          <p:cNvPr id="53258" name="Picture 10" descr="https://fbcdn-sphotos-b-a.akamaihd.net/hphotos-ak-frc3/970279_472554536153656_1057011235_n.jpg"/>
          <p:cNvPicPr>
            <a:picLocks noChangeAspect="1" noChangeArrowheads="1"/>
          </p:cNvPicPr>
          <p:nvPr/>
        </p:nvPicPr>
        <p:blipFill>
          <a:blip r:embed="rId6" cstate="print"/>
          <a:srcRect/>
          <a:stretch>
            <a:fillRect/>
          </a:stretch>
        </p:blipFill>
        <p:spPr bwMode="auto">
          <a:xfrm>
            <a:off x="0" y="-1"/>
            <a:ext cx="9144000" cy="68580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fade">
                                      <p:cBhvr>
                                        <p:cTn id="7" dur="2000"/>
                                        <p:tgtEl>
                                          <p:spTgt spid="532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252"/>
                                        </p:tgtEl>
                                        <p:attrNameLst>
                                          <p:attrName>style.visibility</p:attrName>
                                        </p:attrNameLst>
                                      </p:cBhvr>
                                      <p:to>
                                        <p:strVal val="visible"/>
                                      </p:to>
                                    </p:set>
                                    <p:animEffect transition="in" filter="fade">
                                      <p:cBhvr>
                                        <p:cTn id="12" dur="2000"/>
                                        <p:tgtEl>
                                          <p:spTgt spid="532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fade">
                                      <p:cBhvr>
                                        <p:cTn id="17" dur="2000"/>
                                        <p:tgtEl>
                                          <p:spTgt spid="532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256"/>
                                        </p:tgtEl>
                                        <p:attrNameLst>
                                          <p:attrName>style.visibility</p:attrName>
                                        </p:attrNameLst>
                                      </p:cBhvr>
                                      <p:to>
                                        <p:strVal val="visible"/>
                                      </p:to>
                                    </p:set>
                                    <p:animEffect transition="in" filter="fade">
                                      <p:cBhvr>
                                        <p:cTn id="22" dur="2000"/>
                                        <p:tgtEl>
                                          <p:spTgt spid="532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258"/>
                                        </p:tgtEl>
                                        <p:attrNameLst>
                                          <p:attrName>style.visibility</p:attrName>
                                        </p:attrNameLst>
                                      </p:cBhvr>
                                      <p:to>
                                        <p:strVal val="visible"/>
                                      </p:to>
                                    </p:set>
                                    <p:animEffect transition="in" filter="fade">
                                      <p:cBhvr>
                                        <p:cTn id="27" dur="2000"/>
                                        <p:tgtEl>
                                          <p:spTgt spid="53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National Tea Day July 2013</a:t>
            </a:r>
          </a:p>
        </p:txBody>
      </p:sp>
      <p:sp>
        <p:nvSpPr>
          <p:cNvPr id="5" name="Content Placeholder 4"/>
          <p:cNvSpPr>
            <a:spLocks noGrp="1"/>
          </p:cNvSpPr>
          <p:nvPr>
            <p:ph idx="1"/>
          </p:nvPr>
        </p:nvSpPr>
        <p:spPr/>
        <p:txBody>
          <a:bodyPr>
            <a:normAutofit/>
          </a:bodyPr>
          <a:lstStyle/>
          <a:p>
            <a:r>
              <a:rPr lang="en-GB" sz="2000" dirty="0">
                <a:hlinkClick r:id="rId2"/>
              </a:rPr>
              <a:t>http://thinkingexpressionaction.weebly.com/what-is-it.html</a:t>
            </a:r>
            <a:endParaRPr lang="en-GB" sz="2000" dirty="0"/>
          </a:p>
          <a:p>
            <a:endParaRPr lang="en-GB" sz="2000" dirty="0"/>
          </a:p>
          <a:p>
            <a:r>
              <a:rPr lang="en-GB" sz="2000" dirty="0">
                <a:solidFill>
                  <a:srgbClr val="002060"/>
                </a:solidFill>
              </a:rPr>
              <a:t>Introduced at the NSEAD National Conference, and steered with great skill by Karen Wicks, National TEA Day had requests from over 100 schools to take part. Teachers were encouraged to use an online blog to record their activities. </a:t>
            </a:r>
          </a:p>
          <a:p>
            <a:r>
              <a:rPr lang="en-GB" sz="2000" dirty="0">
                <a:solidFill>
                  <a:srgbClr val="002060"/>
                </a:solidFill>
              </a:rPr>
              <a:t>Primary schools also responded: </a:t>
            </a:r>
            <a:r>
              <a:rPr lang="en-GB" sz="2000" dirty="0">
                <a:hlinkClick r:id="rId3"/>
              </a:rPr>
              <a:t>http://kirkleesarts4all.blogspot.it/2013/06/first-day-of-tea-thinking-expression.html</a:t>
            </a:r>
            <a:endParaRPr lang="en-GB" sz="2000" dirty="0"/>
          </a:p>
          <a:p>
            <a:r>
              <a:rPr lang="en-GB" sz="2000" dirty="0">
                <a:solidFill>
                  <a:srgbClr val="002060"/>
                </a:solidFill>
              </a:rPr>
              <a:t>Even Yorkshire Tea blogged about it! </a:t>
            </a:r>
          </a:p>
          <a:p>
            <a:endParaRPr lang="en-GB" sz="2000" dirty="0"/>
          </a:p>
        </p:txBody>
      </p:sp>
      <p:pic>
        <p:nvPicPr>
          <p:cNvPr id="6" name="Picture 5" descr="1017680_396069713831591_664650558_n.jpg"/>
          <p:cNvPicPr>
            <a:picLocks noChangeAspect="1"/>
          </p:cNvPicPr>
          <p:nvPr/>
        </p:nvPicPr>
        <p:blipFill>
          <a:blip r:embed="rId4" cstate="print"/>
          <a:stretch>
            <a:fillRect/>
          </a:stretch>
        </p:blipFill>
        <p:spPr>
          <a:xfrm>
            <a:off x="7020272" y="4221088"/>
            <a:ext cx="1923678" cy="247203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National Tea Day July 2013</a:t>
            </a:r>
          </a:p>
        </p:txBody>
      </p:sp>
      <p:sp>
        <p:nvSpPr>
          <p:cNvPr id="5" name="Content Placeholder 4"/>
          <p:cNvSpPr>
            <a:spLocks noGrp="1"/>
          </p:cNvSpPr>
          <p:nvPr>
            <p:ph idx="1"/>
          </p:nvPr>
        </p:nvSpPr>
        <p:spPr/>
        <p:txBody>
          <a:bodyPr>
            <a:normAutofit/>
          </a:bodyPr>
          <a:lstStyle/>
          <a:p>
            <a:r>
              <a:rPr lang="en-GB" sz="2000" dirty="0">
                <a:hlinkClick r:id="rId2"/>
              </a:rPr>
              <a:t>http://thinkingexpressionaction.weebly.com/what-is-it.html</a:t>
            </a:r>
            <a:endParaRPr lang="en-GB" sz="2000" dirty="0"/>
          </a:p>
          <a:p>
            <a:endParaRPr lang="en-GB" sz="2000" dirty="0"/>
          </a:p>
        </p:txBody>
      </p:sp>
      <p:pic>
        <p:nvPicPr>
          <p:cNvPr id="40962" name="Picture 2"/>
          <p:cNvPicPr>
            <a:picLocks noChangeAspect="1" noChangeArrowheads="1"/>
          </p:cNvPicPr>
          <p:nvPr/>
        </p:nvPicPr>
        <p:blipFill>
          <a:blip r:embed="rId3" cstate="print"/>
          <a:srcRect l="10040" t="31185" r="12589" b="16841"/>
          <a:stretch>
            <a:fillRect/>
          </a:stretch>
        </p:blipFill>
        <p:spPr bwMode="auto">
          <a:xfrm>
            <a:off x="683568" y="2492896"/>
            <a:ext cx="6048672" cy="2539519"/>
          </a:xfrm>
          <a:prstGeom prst="rect">
            <a:avLst/>
          </a:prstGeom>
          <a:noFill/>
          <a:ln w="9525">
            <a:noFill/>
            <a:miter lim="800000"/>
            <a:headEnd/>
            <a:tailEnd/>
          </a:ln>
        </p:spPr>
      </p:pic>
      <p:pic>
        <p:nvPicPr>
          <p:cNvPr id="40963" name="Picture 3"/>
          <p:cNvPicPr>
            <a:picLocks noChangeAspect="1" noChangeArrowheads="1"/>
          </p:cNvPicPr>
          <p:nvPr/>
        </p:nvPicPr>
        <p:blipFill>
          <a:blip r:embed="rId4" cstate="print"/>
          <a:srcRect l="10631" t="10395" r="28535" b="31016"/>
          <a:stretch>
            <a:fillRect/>
          </a:stretch>
        </p:blipFill>
        <p:spPr bwMode="auto">
          <a:xfrm>
            <a:off x="2987824" y="2996952"/>
            <a:ext cx="5816192" cy="35010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20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3"/>
                                        </p:tgtEl>
                                        <p:attrNameLst>
                                          <p:attrName>style.visibility</p:attrName>
                                        </p:attrNameLst>
                                      </p:cBhvr>
                                      <p:to>
                                        <p:strVal val="visible"/>
                                      </p:to>
                                    </p:set>
                                    <p:animEffect transition="in" filter="fade">
                                      <p:cBhvr>
                                        <p:cTn id="12" dur="2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National Tea Day July 2013</a:t>
            </a:r>
          </a:p>
        </p:txBody>
      </p:sp>
      <p:pic>
        <p:nvPicPr>
          <p:cNvPr id="7" name="Picture 6" descr="14746_494344737307969_970065516_n.jpg"/>
          <p:cNvPicPr>
            <a:picLocks noChangeAspect="1"/>
          </p:cNvPicPr>
          <p:nvPr/>
        </p:nvPicPr>
        <p:blipFill>
          <a:blip r:embed="rId2" cstate="print"/>
          <a:stretch>
            <a:fillRect/>
          </a:stretch>
        </p:blipFill>
        <p:spPr>
          <a:xfrm>
            <a:off x="1043608" y="1556792"/>
            <a:ext cx="3361302" cy="4481736"/>
          </a:xfrm>
          <a:prstGeom prst="rect">
            <a:avLst/>
          </a:prstGeom>
        </p:spPr>
      </p:pic>
      <p:pic>
        <p:nvPicPr>
          <p:cNvPr id="8" name="Picture 7" descr="944176_10201431904137155_960411518_n.jpg"/>
          <p:cNvPicPr>
            <a:picLocks noChangeAspect="1"/>
          </p:cNvPicPr>
          <p:nvPr/>
        </p:nvPicPr>
        <p:blipFill>
          <a:blip r:embed="rId3" cstate="print"/>
          <a:stretch>
            <a:fillRect/>
          </a:stretch>
        </p:blipFill>
        <p:spPr>
          <a:xfrm>
            <a:off x="4644008" y="1556792"/>
            <a:ext cx="3415308" cy="455374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fontScale="90000"/>
          </a:bodyPr>
          <a:lstStyle/>
          <a:p>
            <a:r>
              <a:rPr lang="en-GB" dirty="0">
                <a:solidFill>
                  <a:schemeClr val="accent1">
                    <a:lumMod val="75000"/>
                  </a:schemeClr>
                </a:solidFill>
              </a:rPr>
              <a:t>Conferences, articles etc</a:t>
            </a:r>
            <a:br>
              <a:rPr lang="en-GB" dirty="0">
                <a:solidFill>
                  <a:schemeClr val="accent1">
                    <a:lumMod val="75000"/>
                  </a:schemeClr>
                </a:solidFill>
              </a:rPr>
            </a:br>
            <a:r>
              <a:rPr lang="en-GB" dirty="0">
                <a:solidFill>
                  <a:schemeClr val="accent1">
                    <a:lumMod val="75000"/>
                  </a:schemeClr>
                </a:solidFill>
              </a:rPr>
              <a:t>on social media projects...</a:t>
            </a:r>
          </a:p>
        </p:txBody>
      </p:sp>
      <p:sp>
        <p:nvSpPr>
          <p:cNvPr id="3" name="Content Placeholder 2"/>
          <p:cNvSpPr>
            <a:spLocks noGrp="1"/>
          </p:cNvSpPr>
          <p:nvPr>
            <p:ph idx="1"/>
          </p:nvPr>
        </p:nvSpPr>
        <p:spPr/>
        <p:txBody>
          <a:bodyPr>
            <a:normAutofit fontScale="92500" lnSpcReduction="10000"/>
          </a:bodyPr>
          <a:lstStyle/>
          <a:p>
            <a:r>
              <a:rPr lang="en-GB" sz="2000" b="1" dirty="0">
                <a:solidFill>
                  <a:schemeClr val="accent1">
                    <a:lumMod val="75000"/>
                  </a:schemeClr>
                </a:solidFill>
              </a:rPr>
              <a:t>TEA was a topic in AD magazine. Will feature in September edition too.</a:t>
            </a:r>
          </a:p>
          <a:p>
            <a:r>
              <a:rPr lang="en-GB" sz="2000" b="1" dirty="0">
                <a:solidFill>
                  <a:schemeClr val="accent1">
                    <a:lumMod val="75000"/>
                  </a:schemeClr>
                </a:solidFill>
              </a:rPr>
              <a:t>TEA was a topic on the </a:t>
            </a:r>
            <a:r>
              <a:rPr lang="en-GB" sz="2000" b="1" dirty="0" err="1">
                <a:solidFill>
                  <a:schemeClr val="accent1">
                    <a:lumMod val="75000"/>
                  </a:schemeClr>
                </a:solidFill>
              </a:rPr>
              <a:t>Edexcel</a:t>
            </a:r>
            <a:r>
              <a:rPr lang="en-GB" sz="2000" b="1" dirty="0">
                <a:solidFill>
                  <a:schemeClr val="accent1">
                    <a:lumMod val="75000"/>
                  </a:schemeClr>
                </a:solidFill>
              </a:rPr>
              <a:t>/Pearson web page</a:t>
            </a:r>
          </a:p>
          <a:p>
            <a:r>
              <a:rPr lang="en-GB" sz="2000" b="1" dirty="0">
                <a:solidFill>
                  <a:schemeClr val="accent1">
                    <a:lumMod val="75000"/>
                  </a:schemeClr>
                </a:solidFill>
              </a:rPr>
              <a:t>TEA was a presentation at the ‘engage’ Midlands meeting</a:t>
            </a:r>
          </a:p>
          <a:p>
            <a:r>
              <a:rPr lang="en-GB" sz="2000" b="1" dirty="0">
                <a:solidFill>
                  <a:schemeClr val="accent1">
                    <a:lumMod val="75000"/>
                  </a:schemeClr>
                </a:solidFill>
              </a:rPr>
              <a:t>TEA was presented at local art teacher networks, from Kent to Gateshead, by TEA participants</a:t>
            </a:r>
          </a:p>
          <a:p>
            <a:r>
              <a:rPr lang="en-GB" sz="2000" b="1" dirty="0">
                <a:solidFill>
                  <a:schemeClr val="accent1">
                    <a:lumMod val="75000"/>
                  </a:schemeClr>
                </a:solidFill>
              </a:rPr>
              <a:t>TEA was a presentation at NSEAD National Conference March 2013 (Oxford)</a:t>
            </a:r>
          </a:p>
          <a:p>
            <a:r>
              <a:rPr lang="en-GB" sz="2000" b="1" dirty="0">
                <a:solidFill>
                  <a:schemeClr val="accent1">
                    <a:lumMod val="75000"/>
                  </a:schemeClr>
                </a:solidFill>
              </a:rPr>
              <a:t>TEA was a mini presentation at INSEA European Congress and delegates took part in an envelope drawing project</a:t>
            </a:r>
          </a:p>
          <a:p>
            <a:r>
              <a:rPr lang="en-GB" sz="2000" b="1" dirty="0">
                <a:solidFill>
                  <a:schemeClr val="accent1">
                    <a:lumMod val="75000"/>
                  </a:schemeClr>
                </a:solidFill>
              </a:rPr>
              <a:t>TEA will be presented as a project at the INSEA World Conference July 2014 (Melbourne)</a:t>
            </a:r>
          </a:p>
          <a:p>
            <a:r>
              <a:rPr lang="en-GB" sz="2000" b="1" dirty="0">
                <a:solidFill>
                  <a:schemeClr val="accent1">
                    <a:lumMod val="75000"/>
                  </a:schemeClr>
                </a:solidFill>
              </a:rPr>
              <a:t>TEA was tweeted, talked about, blogged about.</a:t>
            </a:r>
          </a:p>
          <a:p>
            <a:r>
              <a:rPr lang="en-GB" sz="2000" b="1" dirty="0">
                <a:solidFill>
                  <a:schemeClr val="accent1">
                    <a:lumMod val="75000"/>
                  </a:schemeClr>
                </a:solidFill>
              </a:rPr>
              <a:t>TEA has invited comments and enquiries from Australia to South America</a:t>
            </a:r>
          </a:p>
          <a:p>
            <a:r>
              <a:rPr lang="en-GB" sz="2000" b="1" dirty="0">
                <a:solidFill>
                  <a:schemeClr val="accent1">
                    <a:lumMod val="75000"/>
                  </a:schemeClr>
                </a:solidFill>
              </a:rPr>
              <a:t>TEA </a:t>
            </a:r>
            <a:r>
              <a:rPr lang="en-GB" sz="2000" b="1" dirty="0" err="1">
                <a:solidFill>
                  <a:schemeClr val="accent1">
                    <a:lumMod val="75000"/>
                  </a:schemeClr>
                </a:solidFill>
              </a:rPr>
              <a:t>Facebook</a:t>
            </a:r>
            <a:r>
              <a:rPr lang="en-GB" sz="2000" b="1" dirty="0">
                <a:solidFill>
                  <a:schemeClr val="accent1">
                    <a:lumMod val="75000"/>
                  </a:schemeClr>
                </a:solidFill>
              </a:rPr>
              <a:t> activities have grown to include other individuals and other  groups.....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June 2012</a:t>
            </a:r>
          </a:p>
        </p:txBody>
      </p:sp>
      <p:sp>
        <p:nvSpPr>
          <p:cNvPr id="3" name="Content Placeholder 2"/>
          <p:cNvSpPr>
            <a:spLocks noGrp="1"/>
          </p:cNvSpPr>
          <p:nvPr>
            <p:ph idx="1"/>
          </p:nvPr>
        </p:nvSpPr>
        <p:spPr/>
        <p:txBody>
          <a:bodyPr/>
          <a:lstStyle/>
          <a:p>
            <a:r>
              <a:rPr lang="en-GB" dirty="0">
                <a:solidFill>
                  <a:schemeClr val="accent1">
                    <a:lumMod val="75000"/>
                  </a:schemeClr>
                </a:solidFill>
              </a:rPr>
              <a:t>Email loop starts</a:t>
            </a:r>
          </a:p>
          <a:p>
            <a:r>
              <a:rPr lang="en-GB" dirty="0" err="1">
                <a:solidFill>
                  <a:schemeClr val="accent1">
                    <a:lumMod val="75000"/>
                  </a:schemeClr>
                </a:solidFill>
              </a:rPr>
              <a:t>FaceBook</a:t>
            </a:r>
            <a:r>
              <a:rPr lang="en-GB" dirty="0">
                <a:solidFill>
                  <a:schemeClr val="accent1">
                    <a:lumMod val="75000"/>
                  </a:schemeClr>
                </a:solidFill>
              </a:rPr>
              <a:t> group established</a:t>
            </a:r>
          </a:p>
          <a:p>
            <a:r>
              <a:rPr lang="en-GB" dirty="0">
                <a:solidFill>
                  <a:schemeClr val="accent1">
                    <a:lumMod val="75000"/>
                  </a:schemeClr>
                </a:solidFill>
              </a:rPr>
              <a:t>Twitter </a:t>
            </a:r>
            <a:r>
              <a:rPr lang="en-GB" dirty="0" err="1">
                <a:solidFill>
                  <a:schemeClr val="accent1">
                    <a:lumMod val="75000"/>
                  </a:schemeClr>
                </a:solidFill>
              </a:rPr>
              <a:t>hashtag</a:t>
            </a:r>
            <a:r>
              <a:rPr lang="en-GB" dirty="0">
                <a:solidFill>
                  <a:schemeClr val="accent1">
                    <a:lumMod val="75000"/>
                  </a:schemeClr>
                </a:solidFill>
              </a:rPr>
              <a:t> created #</a:t>
            </a:r>
            <a:r>
              <a:rPr lang="en-GB" dirty="0" err="1">
                <a:solidFill>
                  <a:schemeClr val="accent1">
                    <a:lumMod val="75000"/>
                  </a:schemeClr>
                </a:solidFill>
              </a:rPr>
              <a:t>teacpd</a:t>
            </a:r>
            <a:endParaRPr lang="en-GB" dirty="0">
              <a:solidFill>
                <a:schemeClr val="accent1">
                  <a:lumMod val="75000"/>
                </a:schemeClr>
              </a:solidFill>
            </a:endParaRPr>
          </a:p>
          <a:p>
            <a:r>
              <a:rPr lang="en-GB" dirty="0" err="1">
                <a:solidFill>
                  <a:schemeClr val="accent1">
                    <a:lumMod val="75000"/>
                  </a:schemeClr>
                </a:solidFill>
              </a:rPr>
              <a:t>Linkedin</a:t>
            </a:r>
            <a:r>
              <a:rPr lang="en-GB" dirty="0">
                <a:solidFill>
                  <a:schemeClr val="accent1">
                    <a:lumMod val="75000"/>
                  </a:schemeClr>
                </a:solidFill>
              </a:rPr>
              <a:t> group established</a:t>
            </a:r>
          </a:p>
          <a:p>
            <a:endParaRPr lang="en-GB" dirty="0"/>
          </a:p>
        </p:txBody>
      </p:sp>
      <p:pic>
        <p:nvPicPr>
          <p:cNvPr id="4" name="Picture 3"/>
          <p:cNvPicPr>
            <a:picLocks noChangeAspect="1"/>
          </p:cNvPicPr>
          <p:nvPr/>
        </p:nvPicPr>
        <p:blipFill>
          <a:blip r:embed="rId2"/>
          <a:stretch>
            <a:fillRect/>
          </a:stretch>
        </p:blipFill>
        <p:spPr>
          <a:xfrm>
            <a:off x="7398489" y="5229200"/>
            <a:ext cx="1295636" cy="129563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Summer project 2013</a:t>
            </a:r>
          </a:p>
        </p:txBody>
      </p:sp>
      <p:sp>
        <p:nvSpPr>
          <p:cNvPr id="3" name="Content Placeholder 2"/>
          <p:cNvSpPr>
            <a:spLocks noGrp="1"/>
          </p:cNvSpPr>
          <p:nvPr>
            <p:ph idx="1"/>
          </p:nvPr>
        </p:nvSpPr>
        <p:spPr/>
        <p:txBody>
          <a:bodyPr>
            <a:normAutofit/>
          </a:bodyPr>
          <a:lstStyle/>
          <a:p>
            <a:r>
              <a:rPr lang="en-GB" sz="2400" dirty="0">
                <a:solidFill>
                  <a:schemeClr val="accent1">
                    <a:lumMod val="75000"/>
                  </a:schemeClr>
                </a:solidFill>
              </a:rPr>
              <a:t>Due to huge interest outside of the original group, we launched a bigger project this summer, organised by Karen Shaw and Georgia Naish.</a:t>
            </a:r>
          </a:p>
        </p:txBody>
      </p:sp>
      <p:pic>
        <p:nvPicPr>
          <p:cNvPr id="45058" name="Picture 2" descr="https://fbcdn-sphotos-g-a.akamaihd.net/hphotos-ak-ash4/1005594_186801038155099_1607350920_n.jpg"/>
          <p:cNvPicPr>
            <a:picLocks noChangeAspect="1" noChangeArrowheads="1"/>
          </p:cNvPicPr>
          <p:nvPr/>
        </p:nvPicPr>
        <p:blipFill>
          <a:blip r:embed="rId2" cstate="print"/>
          <a:srcRect l="4997" t="13380" r="6729" b="10799"/>
          <a:stretch>
            <a:fillRect/>
          </a:stretch>
        </p:blipFill>
        <p:spPr bwMode="auto">
          <a:xfrm>
            <a:off x="179512" y="3284984"/>
            <a:ext cx="4824536" cy="3094985"/>
          </a:xfrm>
          <a:prstGeom prst="rect">
            <a:avLst/>
          </a:prstGeom>
          <a:noFill/>
        </p:spPr>
      </p:pic>
      <p:pic>
        <p:nvPicPr>
          <p:cNvPr id="45060" name="Picture 4" descr="https://fbcdn-sphotos-c-a.akamaihd.net/hphotos-ak-ash3/942398_186801198155083_1693708866_n.jpg"/>
          <p:cNvPicPr>
            <a:picLocks noChangeAspect="1" noChangeArrowheads="1"/>
          </p:cNvPicPr>
          <p:nvPr/>
        </p:nvPicPr>
        <p:blipFill>
          <a:blip r:embed="rId3" cstate="print"/>
          <a:srcRect/>
          <a:stretch>
            <a:fillRect/>
          </a:stretch>
        </p:blipFill>
        <p:spPr bwMode="auto">
          <a:xfrm>
            <a:off x="5076056" y="3284984"/>
            <a:ext cx="3816424" cy="3096344"/>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85 people signed up</a:t>
            </a:r>
          </a:p>
        </p:txBody>
      </p:sp>
      <p:sp>
        <p:nvSpPr>
          <p:cNvPr id="3" name="Content Placeholder 2"/>
          <p:cNvSpPr>
            <a:spLocks noGrp="1"/>
          </p:cNvSpPr>
          <p:nvPr>
            <p:ph idx="1"/>
          </p:nvPr>
        </p:nvSpPr>
        <p:spPr/>
        <p:txBody>
          <a:bodyPr/>
          <a:lstStyle/>
          <a:p>
            <a:endParaRPr lang="en-GB" dirty="0"/>
          </a:p>
        </p:txBody>
      </p:sp>
      <p:pic>
        <p:nvPicPr>
          <p:cNvPr id="1025" name="Picture 1"/>
          <p:cNvPicPr>
            <a:picLocks noChangeAspect="1" noChangeArrowheads="1"/>
          </p:cNvPicPr>
          <p:nvPr/>
        </p:nvPicPr>
        <p:blipFill>
          <a:blip r:embed="rId2" cstate="print"/>
          <a:srcRect l="23625" t="10395" r="35623" b="4556"/>
          <a:stretch>
            <a:fillRect/>
          </a:stretch>
        </p:blipFill>
        <p:spPr bwMode="auto">
          <a:xfrm>
            <a:off x="2699792" y="1268760"/>
            <a:ext cx="3698811" cy="482453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dd1.jpg"/>
          <p:cNvPicPr>
            <a:picLocks noGrp="1" noChangeAspect="1"/>
          </p:cNvPicPr>
          <p:nvPr>
            <p:ph idx="1"/>
          </p:nvPr>
        </p:nvPicPr>
        <p:blipFill>
          <a:blip r:embed="rId2" cstate="print"/>
          <a:stretch>
            <a:fillRect/>
          </a:stretch>
        </p:blipFill>
        <p:spPr>
          <a:xfrm>
            <a:off x="1554691" y="1600200"/>
            <a:ext cx="6034617" cy="4525963"/>
          </a:xfrm>
        </p:spPr>
      </p:pic>
      <p:pic>
        <p:nvPicPr>
          <p:cNvPr id="5" name="Picture 4" descr="gg3.jpg"/>
          <p:cNvPicPr>
            <a:picLocks noChangeAspect="1"/>
          </p:cNvPicPr>
          <p:nvPr/>
        </p:nvPicPr>
        <p:blipFill>
          <a:blip r:embed="rId3" cstate="print"/>
          <a:stretch>
            <a:fillRect/>
          </a:stretch>
        </p:blipFill>
        <p:spPr>
          <a:xfrm>
            <a:off x="0" y="0"/>
            <a:ext cx="9144000" cy="6858000"/>
          </a:xfrm>
          <a:prstGeom prst="rect">
            <a:avLst/>
          </a:prstGeom>
        </p:spPr>
      </p:pic>
      <p:pic>
        <p:nvPicPr>
          <p:cNvPr id="6" name="Picture 5" descr="roadtrip.jpg"/>
          <p:cNvPicPr>
            <a:picLocks noChangeAspect="1"/>
          </p:cNvPicPr>
          <p:nvPr/>
        </p:nvPicPr>
        <p:blipFill>
          <a:blip r:embed="rId4" cstate="print"/>
          <a:stretch>
            <a:fillRect/>
          </a:stretch>
        </p:blipFill>
        <p:spPr>
          <a:xfrm>
            <a:off x="0" y="38100"/>
            <a:ext cx="9144000" cy="6781800"/>
          </a:xfrm>
          <a:prstGeom prst="rect">
            <a:avLst/>
          </a:prstGeom>
        </p:spPr>
      </p:pic>
      <p:pic>
        <p:nvPicPr>
          <p:cNvPr id="8" name="Picture 7" descr="roadtrip  (12).jpg"/>
          <p:cNvPicPr>
            <a:picLocks noChangeAspect="1"/>
          </p:cNvPicPr>
          <p:nvPr/>
        </p:nvPicPr>
        <p:blipFill>
          <a:blip r:embed="rId5" cstate="print"/>
          <a:stretch>
            <a:fillRect/>
          </a:stretch>
        </p:blipFill>
        <p:spPr>
          <a:xfrm>
            <a:off x="0" y="0"/>
            <a:ext cx="9144000" cy="6858000"/>
          </a:xfrm>
          <a:prstGeom prst="rect">
            <a:avLst/>
          </a:prstGeom>
        </p:spPr>
      </p:pic>
      <p:pic>
        <p:nvPicPr>
          <p:cNvPr id="9" name="Picture 8" descr="TEA Roadtrip (23).jpg"/>
          <p:cNvPicPr>
            <a:picLocks noChangeAspect="1"/>
          </p:cNvPicPr>
          <p:nvPr/>
        </p:nvPicPr>
        <p:blipFill>
          <a:blip r:embed="rId6" cstate="print"/>
          <a:stretch>
            <a:fillRect/>
          </a:stretch>
        </p:blipFill>
        <p:spPr>
          <a:xfrm>
            <a:off x="378573" y="0"/>
            <a:ext cx="8386854" cy="6858000"/>
          </a:xfrm>
          <a:prstGeom prst="rect">
            <a:avLst/>
          </a:prstGeom>
        </p:spPr>
      </p:pic>
      <p:pic>
        <p:nvPicPr>
          <p:cNvPr id="10" name="Picture 9" descr="TEA Roadtrip (55).jpg"/>
          <p:cNvPicPr>
            <a:picLocks noChangeAspect="1"/>
          </p:cNvPicPr>
          <p:nvPr/>
        </p:nvPicPr>
        <p:blipFill>
          <a:blip r:embed="rId7" cstate="print">
            <a:lum bright="10000" contrast="10000"/>
          </a:blip>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rmAutofit fontScale="90000"/>
          </a:bodyPr>
          <a:lstStyle/>
          <a:p>
            <a:r>
              <a:rPr lang="en-GB" dirty="0">
                <a:solidFill>
                  <a:schemeClr val="accent1">
                    <a:lumMod val="75000"/>
                  </a:schemeClr>
                </a:solidFill>
              </a:rPr>
              <a:t>TEA has a </a:t>
            </a:r>
            <a:r>
              <a:rPr lang="en-GB" dirty="0" err="1">
                <a:solidFill>
                  <a:schemeClr val="accent1">
                    <a:lumMod val="75000"/>
                  </a:schemeClr>
                </a:solidFill>
              </a:rPr>
              <a:t>flickr</a:t>
            </a:r>
            <a:r>
              <a:rPr lang="en-GB" dirty="0">
                <a:solidFill>
                  <a:schemeClr val="accent1">
                    <a:lumMod val="75000"/>
                  </a:schemeClr>
                </a:solidFill>
              </a:rPr>
              <a:t> page which                    contains many of the images</a:t>
            </a:r>
          </a:p>
        </p:txBody>
      </p:sp>
      <p:sp>
        <p:nvSpPr>
          <p:cNvPr id="3" name="Content Placeholder 2"/>
          <p:cNvSpPr>
            <a:spLocks noGrp="1"/>
          </p:cNvSpPr>
          <p:nvPr>
            <p:ph idx="1"/>
          </p:nvPr>
        </p:nvSpPr>
        <p:spPr/>
        <p:txBody>
          <a:bodyPr/>
          <a:lstStyle/>
          <a:p>
            <a:r>
              <a:rPr lang="en-GB" dirty="0">
                <a:hlinkClick r:id="rId2"/>
              </a:rPr>
              <a:t>http://www.flickr.com/</a:t>
            </a:r>
            <a:endParaRPr lang="en-GB" dirty="0"/>
          </a:p>
        </p:txBody>
      </p:sp>
      <p:pic>
        <p:nvPicPr>
          <p:cNvPr id="51202" name="Picture 2"/>
          <p:cNvPicPr>
            <a:picLocks noChangeAspect="1" noChangeArrowheads="1"/>
          </p:cNvPicPr>
          <p:nvPr/>
        </p:nvPicPr>
        <p:blipFill>
          <a:blip r:embed="rId3" cstate="print"/>
          <a:srcRect l="1472" t="13230" r="12888" b="31016"/>
          <a:stretch>
            <a:fillRect/>
          </a:stretch>
        </p:blipFill>
        <p:spPr bwMode="auto">
          <a:xfrm>
            <a:off x="179512" y="1628800"/>
            <a:ext cx="8784976" cy="3574576"/>
          </a:xfrm>
          <a:prstGeom prst="rect">
            <a:avLst/>
          </a:prstGeom>
          <a:noFill/>
          <a:ln w="9525">
            <a:noFill/>
            <a:miter lim="800000"/>
            <a:headEnd/>
            <a:tailEnd/>
          </a:ln>
        </p:spPr>
      </p:pic>
      <p:pic>
        <p:nvPicPr>
          <p:cNvPr id="51203" name="Picture 3"/>
          <p:cNvPicPr>
            <a:picLocks noChangeAspect="1" noChangeArrowheads="1"/>
          </p:cNvPicPr>
          <p:nvPr/>
        </p:nvPicPr>
        <p:blipFill>
          <a:blip r:embed="rId4" cstate="print"/>
          <a:srcRect l="9159" t="20790" r="13770" b="53695"/>
          <a:stretch>
            <a:fillRect/>
          </a:stretch>
        </p:blipFill>
        <p:spPr bwMode="auto">
          <a:xfrm>
            <a:off x="0" y="5373216"/>
            <a:ext cx="5724128" cy="118436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012160" y="5445224"/>
            <a:ext cx="2808312" cy="923330"/>
          </a:xfrm>
          <a:prstGeom prst="rect">
            <a:avLst/>
          </a:prstGeom>
          <a:noFill/>
        </p:spPr>
        <p:txBody>
          <a:bodyPr wrap="square" rtlCol="0">
            <a:spAutoFit/>
          </a:bodyPr>
          <a:lstStyle/>
          <a:p>
            <a:pPr algn="ctr"/>
            <a:r>
              <a:rPr lang="en-GB" dirty="0">
                <a:solidFill>
                  <a:schemeClr val="accent1">
                    <a:lumMod val="75000"/>
                  </a:schemeClr>
                </a:solidFill>
              </a:rPr>
              <a:t>At the end of August the page had hosted over 39,000 “hits”.</a:t>
            </a:r>
          </a:p>
        </p:txBody>
      </p:sp>
      <p:sp>
        <p:nvSpPr>
          <p:cNvPr id="7" name="TextBox 6"/>
          <p:cNvSpPr txBox="1"/>
          <p:nvPr/>
        </p:nvSpPr>
        <p:spPr>
          <a:xfrm>
            <a:off x="1691680" y="1196752"/>
            <a:ext cx="5832648" cy="369332"/>
          </a:xfrm>
          <a:prstGeom prst="rect">
            <a:avLst/>
          </a:prstGeom>
          <a:noFill/>
        </p:spPr>
        <p:txBody>
          <a:bodyPr wrap="square" rtlCol="0">
            <a:spAutoFit/>
          </a:bodyPr>
          <a:lstStyle/>
          <a:p>
            <a:pPr algn="ctr"/>
            <a:r>
              <a:rPr lang="en-GB" dirty="0" err="1">
                <a:hlinkClick r:id="rId5"/>
              </a:rPr>
              <a:t>teacpd</a:t>
            </a:r>
            <a:r>
              <a:rPr lang="en-GB" dirty="0">
                <a:hlinkClick r:id="rId5"/>
              </a:rPr>
              <a:t> </a:t>
            </a:r>
            <a:r>
              <a:rPr lang="en-GB" dirty="0" err="1">
                <a:hlinkClick r:id="rId5"/>
              </a:rPr>
              <a:t>flickr</a:t>
            </a:r>
            <a:r>
              <a:rPr lang="en-GB" dirty="0">
                <a:hlinkClick r:id="rId5"/>
              </a:rPr>
              <a:t> page</a:t>
            </a:r>
            <a:endParaRPr lang="en-GB"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Social media and TEA</a:t>
            </a:r>
          </a:p>
        </p:txBody>
      </p:sp>
      <p:sp>
        <p:nvSpPr>
          <p:cNvPr id="3" name="Content Placeholder 2"/>
          <p:cNvSpPr>
            <a:spLocks noGrp="1"/>
          </p:cNvSpPr>
          <p:nvPr>
            <p:ph idx="1"/>
          </p:nvPr>
        </p:nvSpPr>
        <p:spPr/>
        <p:txBody>
          <a:bodyPr/>
          <a:lstStyle/>
          <a:p>
            <a:r>
              <a:rPr lang="en-GB" dirty="0">
                <a:solidFill>
                  <a:schemeClr val="accent1">
                    <a:lumMod val="75000"/>
                  </a:schemeClr>
                </a:solidFill>
              </a:rPr>
              <a:t>Social media has been the glue in this whole project and will continue to be so.</a:t>
            </a:r>
          </a:p>
          <a:p>
            <a:r>
              <a:rPr lang="en-GB" dirty="0">
                <a:solidFill>
                  <a:schemeClr val="accent1">
                    <a:lumMod val="75000"/>
                  </a:schemeClr>
                </a:solidFill>
              </a:rPr>
              <a:t>It has shown that there are alternatives to having professional development opportunities and using these effectively for that.</a:t>
            </a:r>
          </a:p>
        </p:txBody>
      </p:sp>
      <p:pic>
        <p:nvPicPr>
          <p:cNvPr id="5" name="Picture 4"/>
          <p:cNvPicPr>
            <a:picLocks noChangeAspect="1"/>
          </p:cNvPicPr>
          <p:nvPr/>
        </p:nvPicPr>
        <p:blipFill>
          <a:blip r:embed="rId2"/>
          <a:stretch>
            <a:fillRect/>
          </a:stretch>
        </p:blipFill>
        <p:spPr>
          <a:xfrm>
            <a:off x="7394336" y="5016261"/>
            <a:ext cx="1292464" cy="129246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Some feedback....</a:t>
            </a:r>
          </a:p>
        </p:txBody>
      </p:sp>
      <p:sp>
        <p:nvSpPr>
          <p:cNvPr id="3" name="Content Placeholder 2"/>
          <p:cNvSpPr>
            <a:spLocks noGrp="1"/>
          </p:cNvSpPr>
          <p:nvPr>
            <p:ph idx="1"/>
          </p:nvPr>
        </p:nvSpPr>
        <p:spPr/>
        <p:txBody>
          <a:bodyPr>
            <a:normAutofit lnSpcReduction="10000"/>
          </a:bodyPr>
          <a:lstStyle/>
          <a:p>
            <a:r>
              <a:rPr lang="en-GB" sz="2000" dirty="0">
                <a:solidFill>
                  <a:srgbClr val="002060"/>
                </a:solidFill>
              </a:rPr>
              <a:t>“By posting and seeing other Tea work, it has directly impacted in my own lessons.”  </a:t>
            </a:r>
          </a:p>
          <a:p>
            <a:r>
              <a:rPr lang="en-GB" sz="2000" dirty="0">
                <a:solidFill>
                  <a:srgbClr val="002060"/>
                </a:solidFill>
              </a:rPr>
              <a:t>“Also by using the tea Facebook site as evidence of critical feedback we now have own school twitter site where learners work is celebrated and tweeted for peer and self assessment.”</a:t>
            </a:r>
          </a:p>
          <a:p>
            <a:r>
              <a:rPr lang="en-GB" sz="2000" dirty="0">
                <a:solidFill>
                  <a:srgbClr val="002060"/>
                </a:solidFill>
              </a:rPr>
              <a:t>“The sketchbook circle project, although very much in its infancy, has been enormously exciting, challenging, inspiring and down right scary at times!”</a:t>
            </a:r>
          </a:p>
          <a:p>
            <a:r>
              <a:rPr lang="en-GB" sz="2000" dirty="0">
                <a:solidFill>
                  <a:srgbClr val="002060"/>
                </a:solidFill>
              </a:rPr>
              <a:t>“The various collaborative projects have also given me a wealth of ideas to try with my students , it is clear how beneficial these projects can be for the young people.”</a:t>
            </a:r>
          </a:p>
          <a:p>
            <a:r>
              <a:rPr lang="en-GB" sz="2000" dirty="0">
                <a:solidFill>
                  <a:srgbClr val="002060"/>
                </a:solidFill>
              </a:rPr>
              <a:t>“It would be true to say that TEA has completely changed my career direction as I am renewed, re-invigorated and excited.”</a:t>
            </a:r>
            <a:br>
              <a:rPr lang="en-GB" sz="2000" dirty="0">
                <a:solidFill>
                  <a:srgbClr val="002060"/>
                </a:solidFill>
              </a:rPr>
            </a:br>
            <a:br>
              <a:rPr lang="en-GB" sz="2000" dirty="0">
                <a:solidFill>
                  <a:srgbClr val="002060"/>
                </a:solidFill>
              </a:rPr>
            </a:br>
            <a:endParaRPr lang="en-GB" sz="2000" dirty="0">
              <a:solidFill>
                <a:srgbClr val="002060"/>
              </a:solidFill>
            </a:endParaRPr>
          </a:p>
        </p:txBody>
      </p:sp>
      <p:pic>
        <p:nvPicPr>
          <p:cNvPr id="4" name="Picture 3"/>
          <p:cNvPicPr>
            <a:picLocks noChangeAspect="1"/>
          </p:cNvPicPr>
          <p:nvPr/>
        </p:nvPicPr>
        <p:blipFill>
          <a:blip r:embed="rId2"/>
          <a:stretch>
            <a:fillRect/>
          </a:stretch>
        </p:blipFill>
        <p:spPr>
          <a:xfrm>
            <a:off x="7894251" y="92076"/>
            <a:ext cx="792549" cy="85961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Some feedback....</a:t>
            </a:r>
          </a:p>
        </p:txBody>
      </p:sp>
      <p:sp>
        <p:nvSpPr>
          <p:cNvPr id="3" name="Content Placeholder 2"/>
          <p:cNvSpPr>
            <a:spLocks noGrp="1"/>
          </p:cNvSpPr>
          <p:nvPr>
            <p:ph idx="1"/>
          </p:nvPr>
        </p:nvSpPr>
        <p:spPr/>
        <p:txBody>
          <a:bodyPr>
            <a:normAutofit/>
          </a:bodyPr>
          <a:lstStyle/>
          <a:p>
            <a:r>
              <a:rPr lang="en-GB" sz="2000" dirty="0">
                <a:solidFill>
                  <a:srgbClr val="002060"/>
                </a:solidFill>
              </a:rPr>
              <a:t>“Collaboration as art educators has facilitated new ideas for me, both in my own work and with pupils. Using the FB page has become a regular source of support and inspiration.”</a:t>
            </a:r>
          </a:p>
          <a:p>
            <a:r>
              <a:rPr lang="en-GB" sz="2000" dirty="0">
                <a:solidFill>
                  <a:srgbClr val="002060"/>
                </a:solidFill>
              </a:rPr>
              <a:t>“The opportunities with social media have made it so easy to share ideas and experiments and to get instant feedback. Getting to know lots of other people has been brilliant. I think Art teaching is an amazing profession and it is wonderful to meet other passionate people.”</a:t>
            </a:r>
          </a:p>
          <a:p>
            <a:r>
              <a:rPr lang="en-GB" sz="2000" dirty="0">
                <a:solidFill>
                  <a:srgbClr val="002060"/>
                </a:solidFill>
              </a:rPr>
              <a:t>“Facebook has been the main way this support has worked for me. Instant feedback, huge amounts of visual inspiration. Helpful network of supportive teachers.” </a:t>
            </a:r>
          </a:p>
          <a:p>
            <a:r>
              <a:rPr lang="en-GB" sz="2000" dirty="0">
                <a:solidFill>
                  <a:srgbClr val="002060"/>
                </a:solidFill>
              </a:rPr>
              <a:t>“I have loved being part of the group projects as it's great to send off a small part and then see the work produced as a whole!”</a:t>
            </a:r>
          </a:p>
        </p:txBody>
      </p:sp>
      <p:pic>
        <p:nvPicPr>
          <p:cNvPr id="5" name="Picture 4"/>
          <p:cNvPicPr>
            <a:picLocks noChangeAspect="1"/>
          </p:cNvPicPr>
          <p:nvPr/>
        </p:nvPicPr>
        <p:blipFill>
          <a:blip r:embed="rId2"/>
          <a:stretch>
            <a:fillRect/>
          </a:stretch>
        </p:blipFill>
        <p:spPr>
          <a:xfrm>
            <a:off x="7892485" y="30967"/>
            <a:ext cx="795442" cy="85839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Some feedback....</a:t>
            </a:r>
          </a:p>
        </p:txBody>
      </p:sp>
      <p:sp>
        <p:nvSpPr>
          <p:cNvPr id="3" name="Content Placeholder 2"/>
          <p:cNvSpPr>
            <a:spLocks noGrp="1"/>
          </p:cNvSpPr>
          <p:nvPr>
            <p:ph idx="1"/>
          </p:nvPr>
        </p:nvSpPr>
        <p:spPr/>
        <p:txBody>
          <a:bodyPr>
            <a:normAutofit/>
          </a:bodyPr>
          <a:lstStyle/>
          <a:p>
            <a:r>
              <a:rPr lang="en-GB" sz="2000" dirty="0">
                <a:solidFill>
                  <a:srgbClr val="002060"/>
                </a:solidFill>
              </a:rPr>
              <a:t>“The brilliant thing about FB is its immediate and can be added to at any time and plenty of people are happy to share ideas, thoughts and opinions etc.”</a:t>
            </a:r>
          </a:p>
          <a:p>
            <a:r>
              <a:rPr lang="en-GB" sz="2000" dirty="0">
                <a:solidFill>
                  <a:srgbClr val="002060"/>
                </a:solidFill>
              </a:rPr>
              <a:t>“Consequently I really have TEA and the TEA experience to thank for that....... So a HUGE THANKS to everyone on here for their inspiring work and constant sharing as during some pretty dark moments I always knew my Art department was doing the right thing because I only had to look at </a:t>
            </a:r>
            <a:r>
              <a:rPr lang="en-GB" sz="2000" dirty="0" err="1">
                <a:solidFill>
                  <a:srgbClr val="002060"/>
                </a:solidFill>
              </a:rPr>
              <a:t>Facebook</a:t>
            </a:r>
            <a:r>
              <a:rPr lang="en-GB" sz="2000" dirty="0">
                <a:solidFill>
                  <a:srgbClr val="002060"/>
                </a:solidFill>
              </a:rPr>
              <a:t> for support. TEA is incredibly empowering.”</a:t>
            </a:r>
          </a:p>
          <a:p>
            <a:r>
              <a:rPr lang="en-GB" sz="2000" dirty="0">
                <a:solidFill>
                  <a:srgbClr val="002060"/>
                </a:solidFill>
              </a:rPr>
              <a:t>“I go home at night and I’m tired, really tired. I open up the TEA </a:t>
            </a:r>
            <a:r>
              <a:rPr lang="en-GB" sz="2000" dirty="0" err="1">
                <a:solidFill>
                  <a:srgbClr val="002060"/>
                </a:solidFill>
              </a:rPr>
              <a:t>Facebook</a:t>
            </a:r>
            <a:r>
              <a:rPr lang="en-GB" sz="2000" dirty="0">
                <a:solidFill>
                  <a:srgbClr val="002060"/>
                </a:solidFill>
              </a:rPr>
              <a:t> page and feel as if I am in a virtual room full of like minded people. You have all taught me so much.”  </a:t>
            </a:r>
          </a:p>
        </p:txBody>
      </p:sp>
      <p:pic>
        <p:nvPicPr>
          <p:cNvPr id="5" name="Picture 4"/>
          <p:cNvPicPr>
            <a:picLocks noChangeAspect="1"/>
          </p:cNvPicPr>
          <p:nvPr/>
        </p:nvPicPr>
        <p:blipFill>
          <a:blip r:embed="rId2"/>
          <a:stretch>
            <a:fillRect/>
          </a:stretch>
        </p:blipFill>
        <p:spPr>
          <a:xfrm>
            <a:off x="7894251" y="-8718"/>
            <a:ext cx="792549" cy="85961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Some updates....</a:t>
            </a:r>
          </a:p>
        </p:txBody>
      </p:sp>
      <p:sp>
        <p:nvSpPr>
          <p:cNvPr id="3" name="Content Placeholder 2"/>
          <p:cNvSpPr>
            <a:spLocks noGrp="1"/>
          </p:cNvSpPr>
          <p:nvPr>
            <p:ph idx="1"/>
          </p:nvPr>
        </p:nvSpPr>
        <p:spPr/>
        <p:txBody>
          <a:bodyPr>
            <a:normAutofit/>
          </a:bodyPr>
          <a:lstStyle/>
          <a:p>
            <a:r>
              <a:rPr lang="en-GB" sz="2000" dirty="0">
                <a:solidFill>
                  <a:srgbClr val="002060"/>
                </a:solidFill>
              </a:rPr>
              <a:t>The first Sketchbook Circle exhibition was held at the Gerald Moore Gallery in London in February 2014.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2519685"/>
            <a:ext cx="2689750" cy="3789040"/>
          </a:xfrm>
          <a:prstGeom prst="rect">
            <a:avLst/>
          </a:prstGeom>
          <a:ln>
            <a:solidFill>
              <a:schemeClr val="tx2"/>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519685"/>
            <a:ext cx="3707904" cy="2780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91986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Some updates....</a:t>
            </a:r>
          </a:p>
        </p:txBody>
      </p:sp>
      <p:sp>
        <p:nvSpPr>
          <p:cNvPr id="3" name="Content Placeholder 2"/>
          <p:cNvSpPr>
            <a:spLocks noGrp="1"/>
          </p:cNvSpPr>
          <p:nvPr>
            <p:ph idx="1"/>
          </p:nvPr>
        </p:nvSpPr>
        <p:spPr/>
        <p:txBody>
          <a:bodyPr>
            <a:normAutofit/>
          </a:bodyPr>
          <a:lstStyle/>
          <a:p>
            <a:r>
              <a:rPr lang="en-GB" sz="2000" dirty="0">
                <a:solidFill>
                  <a:srgbClr val="002060"/>
                </a:solidFill>
              </a:rPr>
              <a:t>Sketchbook Circle 2014 has begun</a:t>
            </a:r>
          </a:p>
          <a:p>
            <a:r>
              <a:rPr lang="en-GB" sz="2000" dirty="0" err="1">
                <a:solidFill>
                  <a:srgbClr val="002060"/>
                </a:solidFill>
              </a:rPr>
              <a:t>TEAEnvelope</a:t>
            </a:r>
            <a:r>
              <a:rPr lang="en-GB" sz="2000" dirty="0">
                <a:solidFill>
                  <a:srgbClr val="002060"/>
                </a:solidFill>
              </a:rPr>
              <a:t> Swop has begun</a:t>
            </a:r>
          </a:p>
          <a:p>
            <a:r>
              <a:rPr lang="en-GB" sz="2000" dirty="0" err="1">
                <a:solidFill>
                  <a:srgbClr val="002060"/>
                </a:solidFill>
              </a:rPr>
              <a:t>TEADigital</a:t>
            </a:r>
            <a:r>
              <a:rPr lang="en-GB" sz="2000" dirty="0">
                <a:solidFill>
                  <a:srgbClr val="002060"/>
                </a:solidFill>
              </a:rPr>
              <a:t> swop has begun.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005064"/>
            <a:ext cx="2636912" cy="2636912"/>
          </a:xfrm>
          <a:prstGeom prst="rect">
            <a:avLst/>
          </a:prstGeom>
        </p:spPr>
      </p:pic>
      <p:pic>
        <p:nvPicPr>
          <p:cNvPr id="7" name="Picture 6"/>
          <p:cNvPicPr>
            <a:picLocks noChangeAspect="1"/>
          </p:cNvPicPr>
          <p:nvPr/>
        </p:nvPicPr>
        <p:blipFill>
          <a:blip r:embed="rId3"/>
          <a:stretch>
            <a:fillRect/>
          </a:stretch>
        </p:blipFill>
        <p:spPr>
          <a:xfrm>
            <a:off x="5508104" y="1600200"/>
            <a:ext cx="2932989" cy="2190576"/>
          </a:xfrm>
          <a:prstGeom prst="rect">
            <a:avLst/>
          </a:prstGeom>
        </p:spPr>
      </p:pic>
      <p:pic>
        <p:nvPicPr>
          <p:cNvPr id="8" name="Picture 7"/>
          <p:cNvPicPr>
            <a:picLocks noChangeAspect="1"/>
          </p:cNvPicPr>
          <p:nvPr/>
        </p:nvPicPr>
        <p:blipFill>
          <a:blip r:embed="rId4"/>
          <a:stretch>
            <a:fillRect/>
          </a:stretch>
        </p:blipFill>
        <p:spPr>
          <a:xfrm>
            <a:off x="3255865" y="3994727"/>
            <a:ext cx="2632270" cy="2632270"/>
          </a:xfrm>
          <a:prstGeom prst="rect">
            <a:avLst/>
          </a:prstGeom>
        </p:spPr>
      </p:pic>
      <p:pic>
        <p:nvPicPr>
          <p:cNvPr id="10" name="Picture 9"/>
          <p:cNvPicPr>
            <a:picLocks noChangeAspect="1"/>
          </p:cNvPicPr>
          <p:nvPr/>
        </p:nvPicPr>
        <p:blipFill>
          <a:blip r:embed="rId5"/>
          <a:stretch>
            <a:fillRect/>
          </a:stretch>
        </p:blipFill>
        <p:spPr>
          <a:xfrm>
            <a:off x="6068946" y="4020043"/>
            <a:ext cx="2621933" cy="2621933"/>
          </a:xfrm>
          <a:prstGeom prst="rect">
            <a:avLst/>
          </a:prstGeom>
        </p:spPr>
      </p:pic>
    </p:spTree>
    <p:extLst>
      <p:ext uri="{BB962C8B-B14F-4D97-AF65-F5344CB8AC3E}">
        <p14:creationId xmlns:p14="http://schemas.microsoft.com/office/powerpoint/2010/main" val="328065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The beginning</a:t>
            </a:r>
          </a:p>
        </p:txBody>
      </p:sp>
      <p:pic>
        <p:nvPicPr>
          <p:cNvPr id="8" name="Content Placeholder 7" descr="TEACPD summer project (15).jpg"/>
          <p:cNvPicPr>
            <a:picLocks noGrp="1" noChangeAspect="1"/>
          </p:cNvPicPr>
          <p:nvPr>
            <p:ph idx="1"/>
          </p:nvPr>
        </p:nvPicPr>
        <p:blipFill>
          <a:blip r:embed="rId2" cstate="print"/>
          <a:stretch>
            <a:fillRect/>
          </a:stretch>
        </p:blipFill>
        <p:spPr>
          <a:xfrm>
            <a:off x="323528" y="1196752"/>
            <a:ext cx="3982700" cy="545419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499992" y="1340768"/>
            <a:ext cx="4392488" cy="2308324"/>
          </a:xfrm>
          <a:prstGeom prst="rect">
            <a:avLst/>
          </a:prstGeom>
          <a:noFill/>
        </p:spPr>
        <p:txBody>
          <a:bodyPr wrap="square" rtlCol="0">
            <a:spAutoFit/>
          </a:bodyPr>
          <a:lstStyle/>
          <a:p>
            <a:pPr algn="ctr"/>
            <a:r>
              <a:rPr lang="en-GB" sz="2400" dirty="0">
                <a:solidFill>
                  <a:schemeClr val="accent1">
                    <a:lumMod val="75000"/>
                  </a:schemeClr>
                </a:solidFill>
              </a:rPr>
              <a:t>The summer project was designed to be a non threatening ice breaker- a bit of fun really. This grew into a whole host                          of other online and mail                                 art projects.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How to keep up to date with TEA</a:t>
            </a:r>
          </a:p>
        </p:txBody>
      </p:sp>
      <p:sp>
        <p:nvSpPr>
          <p:cNvPr id="3" name="Content Placeholder 2"/>
          <p:cNvSpPr>
            <a:spLocks noGrp="1"/>
          </p:cNvSpPr>
          <p:nvPr>
            <p:ph idx="1"/>
          </p:nvPr>
        </p:nvSpPr>
        <p:spPr/>
        <p:txBody>
          <a:bodyPr>
            <a:normAutofit/>
          </a:bodyPr>
          <a:lstStyle/>
          <a:p>
            <a:r>
              <a:rPr lang="en-GB" sz="3600" dirty="0">
                <a:solidFill>
                  <a:srgbClr val="002060"/>
                </a:solidFill>
              </a:rPr>
              <a:t>Join the </a:t>
            </a:r>
            <a:r>
              <a:rPr lang="en-GB" sz="3600" dirty="0" err="1">
                <a:solidFill>
                  <a:srgbClr val="002060"/>
                </a:solidFill>
              </a:rPr>
              <a:t>moreTEA</a:t>
            </a:r>
            <a:r>
              <a:rPr lang="en-GB" sz="3600" dirty="0">
                <a:solidFill>
                  <a:srgbClr val="002060"/>
                </a:solidFill>
              </a:rPr>
              <a:t> Facebook page</a:t>
            </a:r>
          </a:p>
          <a:p>
            <a:r>
              <a:rPr lang="en-GB" sz="3600" dirty="0">
                <a:solidFill>
                  <a:srgbClr val="002060"/>
                </a:solidFill>
              </a:rPr>
              <a:t>Join the TEA Sketchbook Circle </a:t>
            </a:r>
            <a:r>
              <a:rPr lang="en-GB" sz="3600" dirty="0" err="1">
                <a:solidFill>
                  <a:srgbClr val="002060"/>
                </a:solidFill>
              </a:rPr>
              <a:t>Facevbook</a:t>
            </a:r>
            <a:r>
              <a:rPr lang="en-GB" sz="3600" dirty="0">
                <a:solidFill>
                  <a:srgbClr val="002060"/>
                </a:solidFill>
              </a:rPr>
              <a:t> page</a:t>
            </a:r>
          </a:p>
          <a:p>
            <a:r>
              <a:rPr lang="en-GB" sz="3600" dirty="0">
                <a:solidFill>
                  <a:srgbClr val="002060"/>
                </a:solidFill>
              </a:rPr>
              <a:t>Visit the </a:t>
            </a:r>
            <a:r>
              <a:rPr lang="en-GB" sz="3600" dirty="0" err="1">
                <a:solidFill>
                  <a:srgbClr val="002060"/>
                </a:solidFill>
              </a:rPr>
              <a:t>moreTEA</a:t>
            </a:r>
            <a:r>
              <a:rPr lang="en-GB" sz="3600" dirty="0">
                <a:solidFill>
                  <a:srgbClr val="002060"/>
                </a:solidFill>
              </a:rPr>
              <a:t> blog </a:t>
            </a:r>
            <a:r>
              <a:rPr lang="en-GB" sz="2400" dirty="0">
                <a:solidFill>
                  <a:srgbClr val="002060"/>
                </a:solidFill>
                <a:hlinkClick r:id="rId2"/>
              </a:rPr>
              <a:t>http://kashaw2.wix.com/moretea</a:t>
            </a:r>
            <a:endParaRPr lang="en-GB" sz="2400" dirty="0">
              <a:solidFill>
                <a:srgbClr val="002060"/>
              </a:solidFill>
            </a:endParaRPr>
          </a:p>
          <a:p>
            <a:r>
              <a:rPr lang="en-GB" sz="2400" dirty="0">
                <a:solidFill>
                  <a:srgbClr val="002060"/>
                </a:solidFill>
              </a:rPr>
              <a:t>Email me at </a:t>
            </a:r>
            <a:r>
              <a:rPr lang="en-GB" sz="2400" dirty="0">
                <a:solidFill>
                  <a:srgbClr val="002060"/>
                </a:solidFill>
                <a:hlinkClick r:id="rId3"/>
              </a:rPr>
              <a:t>susanmcoles@gmail.com</a:t>
            </a:r>
            <a:endParaRPr lang="en-GB" sz="2400" dirty="0">
              <a:solidFill>
                <a:srgbClr val="002060"/>
              </a:solidFill>
            </a:endParaRPr>
          </a:p>
        </p:txBody>
      </p:sp>
    </p:spTree>
    <p:extLst>
      <p:ext uri="{BB962C8B-B14F-4D97-AF65-F5344CB8AC3E}">
        <p14:creationId xmlns:p14="http://schemas.microsoft.com/office/powerpoint/2010/main" val="8078811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chemeClr val="accent1">
                    <a:lumMod val="75000"/>
                  </a:schemeClr>
                </a:solidFill>
              </a:rPr>
              <a:t>TEA</a:t>
            </a:r>
            <a:br>
              <a:rPr lang="en-GB" dirty="0">
                <a:solidFill>
                  <a:schemeClr val="accent1">
                    <a:lumMod val="75000"/>
                  </a:schemeClr>
                </a:solidFill>
              </a:rPr>
            </a:br>
            <a:r>
              <a:rPr lang="en-GB" dirty="0">
                <a:solidFill>
                  <a:schemeClr val="accent1">
                    <a:lumMod val="75000"/>
                  </a:schemeClr>
                </a:solidFill>
              </a:rPr>
              <a:t>Thinking, Expression, Action</a:t>
            </a:r>
          </a:p>
        </p:txBody>
      </p:sp>
      <p:sp>
        <p:nvSpPr>
          <p:cNvPr id="3" name="Subtitle 2"/>
          <p:cNvSpPr>
            <a:spLocks noGrp="1"/>
          </p:cNvSpPr>
          <p:nvPr>
            <p:ph type="subTitle" idx="1"/>
          </p:nvPr>
        </p:nvSpPr>
        <p:spPr/>
        <p:txBody>
          <a:bodyPr>
            <a:normAutofit/>
          </a:bodyPr>
          <a:lstStyle/>
          <a:p>
            <a:r>
              <a:rPr lang="en-GB" dirty="0">
                <a:solidFill>
                  <a:schemeClr val="accent1">
                    <a:lumMod val="75000"/>
                  </a:schemeClr>
                </a:solidFill>
              </a:rPr>
              <a:t>The social media story</a:t>
            </a:r>
          </a:p>
          <a:p>
            <a:endParaRPr lang="en-GB" dirty="0">
              <a:solidFill>
                <a:schemeClr val="accent1">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117" y="4779583"/>
            <a:ext cx="2459765" cy="1844824"/>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laura free.jpg"/>
          <p:cNvPicPr>
            <a:picLocks noGrp="1" noChangeAspect="1"/>
          </p:cNvPicPr>
          <p:nvPr>
            <p:ph idx="1"/>
          </p:nvPr>
        </p:nvPicPr>
        <p:blipFill>
          <a:blip r:embed="rId2" cstate="print"/>
          <a:stretch>
            <a:fillRect/>
          </a:stretch>
        </p:blipFill>
        <p:spPr>
          <a:xfrm>
            <a:off x="395536" y="260648"/>
            <a:ext cx="3770842" cy="2121099"/>
          </a:xfrm>
        </p:spPr>
      </p:pic>
      <p:pic>
        <p:nvPicPr>
          <p:cNvPr id="5" name="Picture 4" descr="TEACPDsummer project (27).jpg"/>
          <p:cNvPicPr>
            <a:picLocks noChangeAspect="1"/>
          </p:cNvPicPr>
          <p:nvPr/>
        </p:nvPicPr>
        <p:blipFill>
          <a:blip r:embed="rId3" cstate="print"/>
          <a:stretch>
            <a:fillRect/>
          </a:stretch>
        </p:blipFill>
        <p:spPr>
          <a:xfrm>
            <a:off x="4427984" y="260648"/>
            <a:ext cx="4257286" cy="3689648"/>
          </a:xfrm>
          <a:prstGeom prst="rect">
            <a:avLst/>
          </a:prstGeom>
        </p:spPr>
      </p:pic>
      <p:pic>
        <p:nvPicPr>
          <p:cNvPr id="6" name="Picture 5" descr="TEACPD summer project (10).jpg"/>
          <p:cNvPicPr>
            <a:picLocks noChangeAspect="1"/>
          </p:cNvPicPr>
          <p:nvPr/>
        </p:nvPicPr>
        <p:blipFill>
          <a:blip r:embed="rId4" cstate="print"/>
          <a:srcRect t="15896" b="16709"/>
          <a:stretch>
            <a:fillRect/>
          </a:stretch>
        </p:blipFill>
        <p:spPr>
          <a:xfrm>
            <a:off x="3563888" y="4005064"/>
            <a:ext cx="5149986" cy="2592288"/>
          </a:xfrm>
          <a:prstGeom prst="rect">
            <a:avLst/>
          </a:prstGeom>
        </p:spPr>
      </p:pic>
      <p:pic>
        <p:nvPicPr>
          <p:cNvPr id="7" name="Picture 6" descr="TEACPD summer project (81).jpg"/>
          <p:cNvPicPr>
            <a:picLocks noChangeAspect="1"/>
          </p:cNvPicPr>
          <p:nvPr/>
        </p:nvPicPr>
        <p:blipFill>
          <a:blip r:embed="rId5" cstate="print"/>
          <a:srcRect l="5013" t="5901" b="5901"/>
          <a:stretch>
            <a:fillRect/>
          </a:stretch>
        </p:blipFill>
        <p:spPr>
          <a:xfrm>
            <a:off x="395536" y="2852936"/>
            <a:ext cx="2953926" cy="367240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Hundreds of drawings followed...</a:t>
            </a:r>
          </a:p>
        </p:txBody>
      </p:sp>
      <p:sp>
        <p:nvSpPr>
          <p:cNvPr id="3" name="Content Placeholder 2"/>
          <p:cNvSpPr>
            <a:spLocks noGrp="1"/>
          </p:cNvSpPr>
          <p:nvPr>
            <p:ph idx="1"/>
          </p:nvPr>
        </p:nvSpPr>
        <p:spPr>
          <a:xfrm>
            <a:off x="251520" y="1196752"/>
            <a:ext cx="3826768" cy="4353347"/>
          </a:xfrm>
        </p:spPr>
        <p:txBody>
          <a:bodyPr>
            <a:normAutofit/>
          </a:bodyPr>
          <a:lstStyle/>
          <a:p>
            <a:r>
              <a:rPr lang="en-GB" sz="2800" dirty="0">
                <a:solidFill>
                  <a:schemeClr val="accent1">
                    <a:lumMod val="75000"/>
                  </a:schemeClr>
                </a:solidFill>
              </a:rPr>
              <a:t>Introductions</a:t>
            </a:r>
          </a:p>
          <a:p>
            <a:r>
              <a:rPr lang="en-GB" sz="2800" dirty="0">
                <a:solidFill>
                  <a:schemeClr val="accent1">
                    <a:lumMod val="75000"/>
                  </a:schemeClr>
                </a:solidFill>
              </a:rPr>
              <a:t>Conversations</a:t>
            </a:r>
          </a:p>
          <a:p>
            <a:r>
              <a:rPr lang="en-GB" sz="2800" dirty="0">
                <a:solidFill>
                  <a:schemeClr val="accent1">
                    <a:lumMod val="75000"/>
                  </a:schemeClr>
                </a:solidFill>
              </a:rPr>
              <a:t>Exchange of views</a:t>
            </a:r>
          </a:p>
          <a:p>
            <a:r>
              <a:rPr lang="en-GB" sz="2800" dirty="0">
                <a:solidFill>
                  <a:schemeClr val="accent1">
                    <a:lumMod val="75000"/>
                  </a:schemeClr>
                </a:solidFill>
              </a:rPr>
              <a:t>Discussions about drawing</a:t>
            </a:r>
          </a:p>
          <a:p>
            <a:r>
              <a:rPr lang="en-GB" sz="2800" dirty="0">
                <a:solidFill>
                  <a:schemeClr val="accent1">
                    <a:lumMod val="75000"/>
                  </a:schemeClr>
                </a:solidFill>
              </a:rPr>
              <a:t>Discussions about assessment</a:t>
            </a:r>
          </a:p>
        </p:txBody>
      </p:sp>
      <p:pic>
        <p:nvPicPr>
          <p:cNvPr id="8194" name="Picture 2"/>
          <p:cNvPicPr>
            <a:picLocks noChangeAspect="1" noChangeArrowheads="1"/>
          </p:cNvPicPr>
          <p:nvPr/>
        </p:nvPicPr>
        <p:blipFill>
          <a:blip r:embed="rId2" cstate="print"/>
          <a:srcRect l="25374" t="15985" r="34980" b="73358"/>
          <a:stretch>
            <a:fillRect/>
          </a:stretch>
        </p:blipFill>
        <p:spPr bwMode="auto">
          <a:xfrm>
            <a:off x="179512" y="5589240"/>
            <a:ext cx="6000667" cy="1008112"/>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l="31303" t="35550" r="37394" b="42715"/>
          <a:stretch>
            <a:fillRect/>
          </a:stretch>
        </p:blipFill>
        <p:spPr bwMode="auto">
          <a:xfrm>
            <a:off x="4283968" y="1196752"/>
            <a:ext cx="4646081" cy="2016224"/>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l="27759" t="34965" r="37985" b="45190"/>
          <a:stretch>
            <a:fillRect/>
          </a:stretch>
        </p:blipFill>
        <p:spPr bwMode="auto">
          <a:xfrm>
            <a:off x="3923928" y="3429000"/>
            <a:ext cx="4773102" cy="1728192"/>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l="29531" t="61424" r="37985" b="32906"/>
          <a:stretch>
            <a:fillRect/>
          </a:stretch>
        </p:blipFill>
        <p:spPr bwMode="auto">
          <a:xfrm>
            <a:off x="4283967" y="5157192"/>
            <a:ext cx="4620513" cy="504056"/>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err="1">
                <a:solidFill>
                  <a:schemeClr val="accent1">
                    <a:lumMod val="75000"/>
                  </a:schemeClr>
                </a:solidFill>
              </a:rPr>
              <a:t>Facebook</a:t>
            </a:r>
            <a:r>
              <a:rPr lang="en-GB" dirty="0">
                <a:solidFill>
                  <a:schemeClr val="accent1">
                    <a:lumMod val="75000"/>
                  </a:schemeClr>
                </a:solidFill>
              </a:rPr>
              <a:t> group most active.</a:t>
            </a:r>
          </a:p>
          <a:p>
            <a:r>
              <a:rPr lang="en-GB" dirty="0">
                <a:solidFill>
                  <a:schemeClr val="accent1">
                    <a:lumMod val="75000"/>
                  </a:schemeClr>
                </a:solidFill>
              </a:rPr>
              <a:t>Numbers went from 45 to 76.</a:t>
            </a:r>
          </a:p>
          <a:p>
            <a:r>
              <a:rPr lang="en-GB" dirty="0">
                <a:solidFill>
                  <a:schemeClr val="accent1">
                    <a:lumMod val="75000"/>
                  </a:schemeClr>
                </a:solidFill>
              </a:rPr>
              <a:t>Closed group, invite only.</a:t>
            </a:r>
          </a:p>
          <a:p>
            <a:r>
              <a:rPr lang="en-GB" dirty="0">
                <a:solidFill>
                  <a:schemeClr val="accent1">
                    <a:lumMod val="75000"/>
                  </a:schemeClr>
                </a:solidFill>
              </a:rPr>
              <a:t>Email loop continued and encouraged participation.</a:t>
            </a:r>
          </a:p>
        </p:txBody>
      </p:sp>
      <p:pic>
        <p:nvPicPr>
          <p:cNvPr id="4" name="Picture 2" descr="http://www.urschard.org/wp-content/uploads/2013/03/social-media-1.jpg"/>
          <p:cNvPicPr>
            <a:picLocks noChangeAspect="1" noChangeArrowheads="1"/>
          </p:cNvPicPr>
          <p:nvPr/>
        </p:nvPicPr>
        <p:blipFill>
          <a:blip r:embed="rId2" cstate="print"/>
          <a:srcRect/>
          <a:stretch>
            <a:fillRect/>
          </a:stretch>
        </p:blipFill>
        <p:spPr bwMode="auto">
          <a:xfrm>
            <a:off x="7055768" y="4775785"/>
            <a:ext cx="2088232" cy="2082215"/>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accent1">
                    <a:lumMod val="75000"/>
                  </a:schemeClr>
                </a:solidFill>
              </a:rPr>
              <a:t>The summer of 2012; more projects</a:t>
            </a:r>
          </a:p>
        </p:txBody>
      </p:sp>
      <p:pic>
        <p:nvPicPr>
          <p:cNvPr id="40962" name="Picture 2" descr="https://scontent-b-lhr.xx.fbcdn.net/hphotos-ash3/561567_10151182534770086_1319710100_n.jpg"/>
          <p:cNvPicPr>
            <a:picLocks noChangeAspect="1" noChangeArrowheads="1"/>
          </p:cNvPicPr>
          <p:nvPr/>
        </p:nvPicPr>
        <p:blipFill>
          <a:blip r:embed="rId2" cstate="print"/>
          <a:srcRect/>
          <a:stretch>
            <a:fillRect/>
          </a:stretch>
        </p:blipFill>
        <p:spPr bwMode="auto">
          <a:xfrm>
            <a:off x="2555776" y="1484784"/>
            <a:ext cx="4291210" cy="47515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764</TotalTime>
  <Words>1395</Words>
  <Application>Microsoft Office PowerPoint</Application>
  <PresentationFormat>On-screen Show (4:3)</PresentationFormat>
  <Paragraphs>125</Paragraphs>
  <Slides>51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Arial</vt:lpstr>
      <vt:lpstr>Calibri</vt:lpstr>
      <vt:lpstr>Office Theme</vt:lpstr>
      <vt:lpstr>TEA Thinking, Expression, Action</vt:lpstr>
      <vt:lpstr>#teacpd</vt:lpstr>
      <vt:lpstr>June 2012</vt:lpstr>
      <vt:lpstr>June 2012</vt:lpstr>
      <vt:lpstr>The beginning</vt:lpstr>
      <vt:lpstr>PowerPoint Presentation</vt:lpstr>
      <vt:lpstr>Hundreds of drawings followed...</vt:lpstr>
      <vt:lpstr>PowerPoint Presentation</vt:lpstr>
      <vt:lpstr>The summer of 2012; more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http://www.youtube.com/watch?v=YCbtH--lcJU</vt:lpstr>
      <vt:lpstr>Face to Face Days</vt:lpstr>
      <vt:lpstr>The Christmas Card</vt:lpstr>
      <vt:lpstr>PowerPoint Presentation</vt:lpstr>
      <vt:lpstr>2012 to 2013... and onwards</vt:lpstr>
      <vt:lpstr>2012 to 2013... and onwards</vt:lpstr>
      <vt:lpstr>PowerPoint Presentation</vt:lpstr>
      <vt:lpstr>PowerPoint Presentation</vt:lpstr>
      <vt:lpstr>Articles on Sketchbook Circle</vt:lpstr>
      <vt:lpstr>The TeaBAG project</vt:lpstr>
      <vt:lpstr>PowerPoint Presentation</vt:lpstr>
      <vt:lpstr>National Tea Day July 2013</vt:lpstr>
      <vt:lpstr>National Tea Day July 2013</vt:lpstr>
      <vt:lpstr>National Tea Day July 2013</vt:lpstr>
      <vt:lpstr>Conferences, articles etc on social media projects...</vt:lpstr>
      <vt:lpstr>Summer project 2013</vt:lpstr>
      <vt:lpstr>85 people signed up</vt:lpstr>
      <vt:lpstr>PowerPoint Presentation</vt:lpstr>
      <vt:lpstr>TEA has a flickr page which                    contains many of the images</vt:lpstr>
      <vt:lpstr>Social media and TEA</vt:lpstr>
      <vt:lpstr>Some feedback....</vt:lpstr>
      <vt:lpstr>Some feedback....</vt:lpstr>
      <vt:lpstr>Some feedback....</vt:lpstr>
      <vt:lpstr>Some updates....</vt:lpstr>
      <vt:lpstr>Some updates....</vt:lpstr>
      <vt:lpstr>How to keep up to date with TEA</vt:lpstr>
      <vt:lpstr>TEA Thinking, Expression,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 Thinking, Expression, Action</dc:title>
  <dc:creator>SMC</dc:creator>
  <cp:lastModifiedBy>Callum McFarlane</cp:lastModifiedBy>
  <cp:revision>19</cp:revision>
  <dcterms:created xsi:type="dcterms:W3CDTF">2013-08-20T07:36:42Z</dcterms:created>
  <dcterms:modified xsi:type="dcterms:W3CDTF">2019-04-02T14:24:08Z</dcterms:modified>
  <cp:contentStatus/>
</cp:coreProperties>
</file>