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6" r:id="rId2"/>
    <p:sldId id="258" r:id="rId3"/>
    <p:sldId id="264" r:id="rId4"/>
    <p:sldId id="265" r:id="rId5"/>
    <p:sldId id="259" r:id="rId6"/>
    <p:sldId id="261" r:id="rId7"/>
    <p:sldId id="262" r:id="rId8"/>
    <p:sldId id="257" r:id="rId9"/>
    <p:sldId id="260" r:id="rId10"/>
    <p:sldId id="266" r:id="rId11"/>
    <p:sldId id="263"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8A9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395"/>
    <p:restoredTop sz="82789"/>
  </p:normalViewPr>
  <p:slideViewPr>
    <p:cSldViewPr snapToGrid="0" snapToObjects="1">
      <p:cViewPr varScale="1">
        <p:scale>
          <a:sx n="172" d="100"/>
          <a:sy n="172" d="100"/>
        </p:scale>
        <p:origin x="2632" y="168"/>
      </p:cViewPr>
      <p:guideLst/>
    </p:cSldViewPr>
  </p:slideViewPr>
  <p:notesTextViewPr>
    <p:cViewPr>
      <p:scale>
        <a:sx n="20" d="100"/>
        <a:sy n="2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50AE44-BFA4-F54A-B05E-B1E21537C1B2}" type="datetimeFigureOut">
              <a:rPr lang="en-GB" smtClean="0"/>
              <a:t>01/11/2021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2CF625-90EF-614A-BCE3-C92870ADB756}" type="slidenum">
              <a:rPr lang="en-GB" smtClean="0"/>
              <a:t>‹#›</a:t>
            </a:fld>
            <a:endParaRPr lang="en-GB"/>
          </a:p>
        </p:txBody>
      </p:sp>
    </p:spTree>
    <p:extLst>
      <p:ext uri="{BB962C8B-B14F-4D97-AF65-F5344CB8AC3E}">
        <p14:creationId xmlns:p14="http://schemas.microsoft.com/office/powerpoint/2010/main" val="9274373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ons.gov.uk/peoplepopulationandcommunity/educationandchildcare/datasets/remoteschoolingthroughthecoronaviruscovid19pandemicengland"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https://www.nfer.ac.uk/media/4614/recovery_during_a_pandemic_the_ongoing_impacts_of_covid_19_on_schools_serving_deprived_communities.pdf" TargetMode="External"/><Relationship Id="rId4" Type="http://schemas.openxmlformats.org/officeDocument/2006/relationships/hyperlink" Target="https://www.ons.gov.uk/economy/grossdomesticproductgdp/articles/coronavirusandtheimpactonmeasuresofukgovernmenteducationoutput/2020-05-13"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2CF625-90EF-614A-BCE3-C92870ADB756}" type="slidenum">
              <a:rPr lang="en-GB" smtClean="0"/>
              <a:t>2</a:t>
            </a:fld>
            <a:endParaRPr lang="en-GB"/>
          </a:p>
        </p:txBody>
      </p:sp>
    </p:spTree>
    <p:extLst>
      <p:ext uri="{BB962C8B-B14F-4D97-AF65-F5344CB8AC3E}">
        <p14:creationId xmlns:p14="http://schemas.microsoft.com/office/powerpoint/2010/main" val="36600707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2CF625-90EF-614A-BCE3-C92870ADB756}" type="slidenum">
              <a:rPr lang="en-GB" smtClean="0"/>
              <a:t>11</a:t>
            </a:fld>
            <a:endParaRPr lang="en-GB"/>
          </a:p>
        </p:txBody>
      </p:sp>
    </p:spTree>
    <p:extLst>
      <p:ext uri="{BB962C8B-B14F-4D97-AF65-F5344CB8AC3E}">
        <p14:creationId xmlns:p14="http://schemas.microsoft.com/office/powerpoint/2010/main" val="5559096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2CF625-90EF-614A-BCE3-C92870ADB756}" type="slidenum">
              <a:rPr lang="en-GB" smtClean="0"/>
              <a:t>3</a:t>
            </a:fld>
            <a:endParaRPr lang="en-GB"/>
          </a:p>
        </p:txBody>
      </p:sp>
    </p:spTree>
    <p:extLst>
      <p:ext uri="{BB962C8B-B14F-4D97-AF65-F5344CB8AC3E}">
        <p14:creationId xmlns:p14="http://schemas.microsoft.com/office/powerpoint/2010/main" val="22120304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2CF625-90EF-614A-BCE3-C92870ADB756}" type="slidenum">
              <a:rPr lang="en-GB" smtClean="0"/>
              <a:t>4</a:t>
            </a:fld>
            <a:endParaRPr lang="en-GB"/>
          </a:p>
        </p:txBody>
      </p:sp>
    </p:spTree>
    <p:extLst>
      <p:ext uri="{BB962C8B-B14F-4D97-AF65-F5344CB8AC3E}">
        <p14:creationId xmlns:p14="http://schemas.microsoft.com/office/powerpoint/2010/main" val="2973187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2CF625-90EF-614A-BCE3-C92870ADB756}" type="slidenum">
              <a:rPr lang="en-GB" smtClean="0"/>
              <a:t>5</a:t>
            </a:fld>
            <a:endParaRPr lang="en-GB"/>
          </a:p>
        </p:txBody>
      </p:sp>
    </p:spTree>
    <p:extLst>
      <p:ext uri="{BB962C8B-B14F-4D97-AF65-F5344CB8AC3E}">
        <p14:creationId xmlns:p14="http://schemas.microsoft.com/office/powerpoint/2010/main" val="23650120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James </a:t>
            </a:r>
            <a:r>
              <a:rPr lang="en-GB" sz="1200" kern="1200" dirty="0" err="1">
                <a:solidFill>
                  <a:schemeClr val="tx1"/>
                </a:solidFill>
                <a:effectLst/>
                <a:latin typeface="+mn-lt"/>
                <a:ea typeface="+mn-ea"/>
                <a:cs typeface="+mn-cs"/>
              </a:rPr>
              <a:t>O’malley</a:t>
            </a:r>
            <a:r>
              <a:rPr lang="en-GB" sz="1200" kern="1200" dirty="0">
                <a:solidFill>
                  <a:schemeClr val="tx1"/>
                </a:solidFill>
                <a:effectLst/>
                <a:latin typeface="+mn-lt"/>
                <a:ea typeface="+mn-ea"/>
                <a:cs typeface="+mn-cs"/>
              </a:rPr>
              <a:t> writing in TES October 2021 – commenting on ONS - Office of National Statistics review of the Impact of Lockdown on Students learning and subject teaching.</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Last month, data from the Office for National Statistics </a:t>
            </a:r>
            <a:r>
              <a:rPr lang="en-GB" sz="1200" b="0" i="0" u="none" strike="noStrike" kern="1200" dirty="0">
                <a:solidFill>
                  <a:schemeClr val="tx1"/>
                </a:solidFill>
                <a:effectLst/>
                <a:latin typeface="+mn-lt"/>
                <a:ea typeface="+mn-ea"/>
                <a:cs typeface="+mn-cs"/>
                <a:hlinkClick r:id="rId3"/>
              </a:rPr>
              <a:t>revealed something surprising</a:t>
            </a:r>
            <a:r>
              <a:rPr lang="en-GB" sz="1200" b="0" i="0" kern="1200" dirty="0">
                <a:solidFill>
                  <a:schemeClr val="tx1"/>
                </a:solidFill>
                <a:effectLst/>
                <a:latin typeface="+mn-lt"/>
                <a:ea typeface="+mn-ea"/>
                <a:cs typeface="+mn-cs"/>
              </a:rPr>
              <a:t> about how lockdown had affected learning: while all subjects had seen a decline in the amount of content taught, art and design subjects appeared to be disproportionately affected.</a:t>
            </a:r>
          </a:p>
          <a:p>
            <a:r>
              <a:rPr lang="en-GB" sz="1200" b="0" i="0" kern="1200" dirty="0">
                <a:solidFill>
                  <a:schemeClr val="tx1"/>
                </a:solidFill>
                <a:effectLst/>
                <a:latin typeface="+mn-lt"/>
                <a:ea typeface="+mn-ea"/>
                <a:cs typeface="+mn-cs"/>
              </a:rPr>
              <a:t>Specifically, between April 2020 and June 2021, an average of just 60 per cent of the learning material received by in-school students was successfully delivered to remote learners studying what the ONS classed as "arts including design and technology".</a:t>
            </a:r>
          </a:p>
          <a:p>
            <a:r>
              <a:rPr lang="en-GB" sz="1200" b="0" i="0" kern="1200" dirty="0">
                <a:solidFill>
                  <a:schemeClr val="tx1"/>
                </a:solidFill>
                <a:effectLst/>
                <a:latin typeface="+mn-lt"/>
                <a:ea typeface="+mn-ea"/>
                <a:cs typeface="+mn-cs"/>
              </a:rPr>
              <a:t>This compares with 73 per cent of the maths and science curriculum, 72 per cent of English lessons, and upwards of 70 per cent for other subjects.</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The best-performing subject area was the humanities, on which remote learners reportedly received 76 per cent of the learning that in-school students received.</a:t>
            </a:r>
          </a:p>
          <a:p>
            <a:r>
              <a:rPr lang="en-GB" sz="1200" b="0" i="0" kern="1200" dirty="0">
                <a:solidFill>
                  <a:schemeClr val="tx1"/>
                </a:solidFill>
                <a:effectLst/>
                <a:latin typeface="+mn-lt"/>
                <a:ea typeface="+mn-ea"/>
                <a:cs typeface="+mn-cs"/>
              </a:rPr>
              <a:t>Not only this, but whereas the other subjects all showed marked improvements over the course of the pandemic as teachers learned to adapt to the unusual circumstances – both teaching remotely and in class – art and design subjects have struggled throughout.</a:t>
            </a:r>
          </a:p>
          <a:p>
            <a:r>
              <a:rPr lang="en-GB" sz="1200" b="0" i="0" kern="1200" dirty="0">
                <a:solidFill>
                  <a:schemeClr val="tx1"/>
                </a:solidFill>
                <a:effectLst/>
                <a:latin typeface="+mn-lt"/>
                <a:ea typeface="+mn-ea"/>
                <a:cs typeface="+mn-cs"/>
              </a:rPr>
              <a:t>For example, for May and June 2021, the amount of material covered for remote learners was as low as 56 and 58 per cent respectively for arts subjects, compared with 79 per cent for humanities and 78 per cent for mathematics.</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It’s a striking set of figures that point to a real challenge for catching up students across the range of subjects in the category, which includes the likes of music, drama, design and technology, textiles and food technology. </a:t>
            </a:r>
          </a:p>
          <a:p>
            <a:r>
              <a:rPr lang="en-GB" sz="1200" b="0" i="0" kern="1200" dirty="0">
                <a:solidFill>
                  <a:schemeClr val="tx1"/>
                </a:solidFill>
                <a:effectLst/>
                <a:latin typeface="+mn-lt"/>
                <a:ea typeface="+mn-ea"/>
                <a:cs typeface="+mn-cs"/>
              </a:rPr>
              <a:t>Where the data came from</a:t>
            </a:r>
          </a:p>
          <a:p>
            <a:r>
              <a:rPr lang="en-GB" sz="1200" b="0" i="0" kern="1200" dirty="0">
                <a:solidFill>
                  <a:schemeClr val="tx1"/>
                </a:solidFill>
                <a:effectLst/>
                <a:latin typeface="+mn-lt"/>
                <a:ea typeface="+mn-ea"/>
                <a:cs typeface="+mn-cs"/>
              </a:rPr>
              <a:t>This is certainly not good news for teachers and subject heads in these areas. However, it is first understanding a little about where the data that paints this picture has come from.</a:t>
            </a:r>
          </a:p>
          <a:p>
            <a:r>
              <a:rPr lang="en-GB" sz="1200" b="0" i="0" kern="1200" dirty="0">
                <a:solidFill>
                  <a:schemeClr val="tx1"/>
                </a:solidFill>
                <a:effectLst/>
                <a:latin typeface="+mn-lt"/>
                <a:ea typeface="+mn-ea"/>
                <a:cs typeface="+mn-cs"/>
              </a:rPr>
              <a:t>The first thing to note is that the numbers above are not</a:t>
            </a:r>
            <a:r>
              <a:rPr lang="en-GB" sz="1200" b="0" i="1" kern="1200" dirty="0">
                <a:solidFill>
                  <a:schemeClr val="tx1"/>
                </a:solidFill>
                <a:effectLst/>
                <a:latin typeface="+mn-lt"/>
                <a:ea typeface="+mn-ea"/>
                <a:cs typeface="+mn-cs"/>
              </a:rPr>
              <a:t> </a:t>
            </a:r>
            <a:r>
              <a:rPr lang="en-GB" sz="1200" b="0" i="0" kern="1200" dirty="0">
                <a:solidFill>
                  <a:schemeClr val="tx1"/>
                </a:solidFill>
                <a:effectLst/>
                <a:latin typeface="+mn-lt"/>
                <a:ea typeface="+mn-ea"/>
                <a:cs typeface="+mn-cs"/>
              </a:rPr>
              <a:t>a measure of student attainment.</a:t>
            </a:r>
          </a:p>
          <a:p>
            <a:r>
              <a:rPr lang="en-GB" sz="1200" b="0" i="0" kern="1200" dirty="0">
                <a:solidFill>
                  <a:schemeClr val="tx1"/>
                </a:solidFill>
                <a:effectLst/>
                <a:latin typeface="+mn-lt"/>
                <a:ea typeface="+mn-ea"/>
                <a:cs typeface="+mn-cs"/>
              </a:rPr>
              <a:t>They are a measure of hours of teaching delivered by teachers and, surprisingly, they were not collected primarily for the education sector but because of how Britain’s GDP is calculated.</a:t>
            </a:r>
          </a:p>
          <a:p>
            <a:r>
              <a:rPr lang="en-GB" sz="1200" b="0" i="0" kern="1200" dirty="0">
                <a:solidFill>
                  <a:schemeClr val="tx1"/>
                </a:solidFill>
                <a:effectLst/>
                <a:latin typeface="+mn-lt"/>
                <a:ea typeface="+mn-ea"/>
                <a:cs typeface="+mn-cs"/>
              </a:rPr>
              <a:t>“GDP requires us to know how many hours of education are being delivered at what cost,” explains Laura </a:t>
            </a:r>
            <a:r>
              <a:rPr lang="en-GB" sz="1200" b="0" i="0" kern="1200" dirty="0" err="1">
                <a:solidFill>
                  <a:schemeClr val="tx1"/>
                </a:solidFill>
                <a:effectLst/>
                <a:latin typeface="+mn-lt"/>
                <a:ea typeface="+mn-ea"/>
                <a:cs typeface="+mn-cs"/>
              </a:rPr>
              <a:t>McInerney</a:t>
            </a:r>
            <a:r>
              <a:rPr lang="en-GB" sz="1200" b="0" i="0" kern="1200" dirty="0">
                <a:solidFill>
                  <a:schemeClr val="tx1"/>
                </a:solidFill>
                <a:effectLst/>
                <a:latin typeface="+mn-lt"/>
                <a:ea typeface="+mn-ea"/>
                <a:cs typeface="+mn-cs"/>
              </a:rPr>
              <a:t>, CEO of Teacher </a:t>
            </a:r>
            <a:r>
              <a:rPr lang="en-GB" sz="1200" b="0" i="0" kern="1200" dirty="0" err="1">
                <a:solidFill>
                  <a:schemeClr val="tx1"/>
                </a:solidFill>
                <a:effectLst/>
                <a:latin typeface="+mn-lt"/>
                <a:ea typeface="+mn-ea"/>
                <a:cs typeface="+mn-cs"/>
              </a:rPr>
              <a:t>Tapp</a:t>
            </a:r>
            <a:r>
              <a:rPr lang="en-GB" sz="1200" b="0" i="0" kern="1200" dirty="0">
                <a:solidFill>
                  <a:schemeClr val="tx1"/>
                </a:solidFill>
                <a:effectLst/>
                <a:latin typeface="+mn-lt"/>
                <a:ea typeface="+mn-ea"/>
                <a:cs typeface="+mn-cs"/>
              </a:rPr>
              <a:t>, the survey company the ONS enlisted to help.</a:t>
            </a:r>
          </a:p>
          <a:p>
            <a:r>
              <a:rPr lang="en-GB" sz="1200" b="0" i="0" kern="1200" dirty="0">
                <a:solidFill>
                  <a:schemeClr val="tx1"/>
                </a:solidFill>
                <a:effectLst/>
                <a:latin typeface="+mn-lt"/>
                <a:ea typeface="+mn-ea"/>
                <a:cs typeface="+mn-cs"/>
              </a:rPr>
              <a:t>The problem was that, with the onset of the pandemic, it was no longer clear how much teaching was actually being delivered. And the ONS </a:t>
            </a:r>
            <a:r>
              <a:rPr lang="en-GB" sz="1200" b="0" i="0" u="none" strike="noStrike" kern="1200" dirty="0">
                <a:solidFill>
                  <a:schemeClr val="tx1"/>
                </a:solidFill>
                <a:effectLst/>
                <a:latin typeface="+mn-lt"/>
                <a:ea typeface="+mn-ea"/>
                <a:cs typeface="+mn-cs"/>
                <a:hlinkClick r:id="rId4"/>
              </a:rPr>
              <a:t>quickly realised</a:t>
            </a:r>
            <a:r>
              <a:rPr lang="en-GB" sz="1200" b="0" i="0" kern="1200" dirty="0">
                <a:solidFill>
                  <a:schemeClr val="tx1"/>
                </a:solidFill>
                <a:effectLst/>
                <a:latin typeface="+mn-lt"/>
                <a:ea typeface="+mn-ea"/>
                <a:cs typeface="+mn-cs"/>
              </a:rPr>
              <a:t> the challenge this creates if we want an accurate model of economic performance.</a:t>
            </a:r>
          </a:p>
          <a:p>
            <a:r>
              <a:rPr lang="en-GB" sz="1200" b="0" i="0" kern="1200" dirty="0">
                <a:solidFill>
                  <a:schemeClr val="tx1"/>
                </a:solidFill>
                <a:effectLst/>
                <a:latin typeface="+mn-lt"/>
                <a:ea typeface="+mn-ea"/>
                <a:cs typeface="+mn-cs"/>
              </a:rPr>
              <a:t>“They found themselves with a problem because they could no longer presume that the pay bill divided by teachers’ standardised working hours was what was happening,” she says.</a:t>
            </a:r>
          </a:p>
          <a:p>
            <a:r>
              <a:rPr lang="en-GB" sz="1200" b="0" i="0" kern="1200" dirty="0">
                <a:solidFill>
                  <a:schemeClr val="tx1"/>
                </a:solidFill>
                <a:effectLst/>
                <a:latin typeface="+mn-lt"/>
                <a:ea typeface="+mn-ea"/>
                <a:cs typeface="+mn-cs"/>
              </a:rPr>
              <a:t>That’s when the ONS turned to Teacher </a:t>
            </a:r>
            <a:r>
              <a:rPr lang="en-GB" sz="1200" b="0" i="0" kern="1200" dirty="0" err="1">
                <a:solidFill>
                  <a:schemeClr val="tx1"/>
                </a:solidFill>
                <a:effectLst/>
                <a:latin typeface="+mn-lt"/>
                <a:ea typeface="+mn-ea"/>
                <a:cs typeface="+mn-cs"/>
              </a:rPr>
              <a:t>Tapp</a:t>
            </a:r>
            <a:r>
              <a:rPr lang="en-GB" sz="1200" b="0" i="0" kern="1200" dirty="0">
                <a:solidFill>
                  <a:schemeClr val="tx1"/>
                </a:solidFill>
                <a:effectLst/>
                <a:latin typeface="+mn-lt"/>
                <a:ea typeface="+mn-ea"/>
                <a:cs typeface="+mn-cs"/>
              </a:rPr>
              <a:t> to understand more about what was happening on the ground.</a:t>
            </a:r>
          </a:p>
          <a:p>
            <a:r>
              <a:rPr lang="en-GB" sz="1200" b="0" i="0" kern="1200" dirty="0">
                <a:solidFill>
                  <a:schemeClr val="tx1"/>
                </a:solidFill>
                <a:effectLst/>
                <a:latin typeface="+mn-lt"/>
                <a:ea typeface="+mn-ea"/>
                <a:cs typeface="+mn-cs"/>
              </a:rPr>
              <a:t>The way Teacher </a:t>
            </a:r>
            <a:r>
              <a:rPr lang="en-GB" sz="1200" b="0" i="0" kern="1200" dirty="0" err="1">
                <a:solidFill>
                  <a:schemeClr val="tx1"/>
                </a:solidFill>
                <a:effectLst/>
                <a:latin typeface="+mn-lt"/>
                <a:ea typeface="+mn-ea"/>
                <a:cs typeface="+mn-cs"/>
              </a:rPr>
              <a:t>Tapp</a:t>
            </a:r>
            <a:r>
              <a:rPr lang="en-GB" sz="1200" b="0" i="0" kern="1200" dirty="0">
                <a:solidFill>
                  <a:schemeClr val="tx1"/>
                </a:solidFill>
                <a:effectLst/>
                <a:latin typeface="+mn-lt"/>
                <a:ea typeface="+mn-ea"/>
                <a:cs typeface="+mn-cs"/>
              </a:rPr>
              <a:t> works is that every day at 3.30pm, teachers on the app receive a push notification with a handful of survey questions for them to respond to.</a:t>
            </a:r>
          </a:p>
          <a:p>
            <a:r>
              <a:rPr lang="en-GB" sz="1200" b="0" i="0" kern="1200" dirty="0">
                <a:solidFill>
                  <a:schemeClr val="tx1"/>
                </a:solidFill>
                <a:effectLst/>
                <a:latin typeface="+mn-lt"/>
                <a:ea typeface="+mn-ea"/>
                <a:cs typeface="+mn-cs"/>
              </a:rPr>
              <a:t>The ONS told</a:t>
            </a:r>
            <a:r>
              <a:rPr lang="en-GB" sz="1200" b="0" i="1" kern="1200" dirty="0">
                <a:solidFill>
                  <a:schemeClr val="tx1"/>
                </a:solidFill>
                <a:effectLst/>
                <a:latin typeface="+mn-lt"/>
                <a:ea typeface="+mn-ea"/>
                <a:cs typeface="+mn-cs"/>
              </a:rPr>
              <a:t> </a:t>
            </a:r>
            <a:r>
              <a:rPr lang="en-GB" sz="1200" b="0" i="1" kern="1200" dirty="0" err="1">
                <a:solidFill>
                  <a:schemeClr val="tx1"/>
                </a:solidFill>
                <a:effectLst/>
                <a:latin typeface="+mn-lt"/>
                <a:ea typeface="+mn-ea"/>
                <a:cs typeface="+mn-cs"/>
              </a:rPr>
              <a:t>Tes</a:t>
            </a:r>
            <a:r>
              <a:rPr lang="en-GB" sz="1200" b="0" i="0" kern="1200" dirty="0">
                <a:solidFill>
                  <a:schemeClr val="tx1"/>
                </a:solidFill>
                <a:effectLst/>
                <a:latin typeface="+mn-lt"/>
                <a:ea typeface="+mn-ea"/>
                <a:cs typeface="+mn-cs"/>
              </a:rPr>
              <a:t> the question asked for this data collection was: “Thinking of students learning remotely today, to what extent did they have learning materials enabling them to cover the same content as pupils who were learning in school?”</a:t>
            </a:r>
          </a:p>
          <a:p>
            <a:r>
              <a:rPr lang="en-GB" sz="1200" b="0" i="0" kern="1200" dirty="0">
                <a:solidFill>
                  <a:schemeClr val="tx1"/>
                </a:solidFill>
                <a:effectLst/>
                <a:latin typeface="+mn-lt"/>
                <a:ea typeface="+mn-ea"/>
                <a:cs typeface="+mn-cs"/>
              </a:rPr>
              <a:t>Teachers were then presented with options ranging from “To a great extent” to “Not at all”, and the ONS put numbers on each option. The midpoints were then used to calculate the scores above.</a:t>
            </a:r>
          </a:p>
          <a:p>
            <a:r>
              <a:rPr lang="en-GB" sz="1200" b="0" i="0" kern="1200" dirty="0">
                <a:solidFill>
                  <a:schemeClr val="tx1"/>
                </a:solidFill>
                <a:effectLst/>
                <a:latin typeface="+mn-lt"/>
                <a:ea typeface="+mn-ea"/>
                <a:cs typeface="+mn-cs"/>
              </a:rPr>
              <a:t>For teachers, the quickfire questions provide an unweighted snapshot of opinion from their professional peers, akin to a Twitter poll. But for clients like the ONS, the data can be weighted and spliced in more granular ways.</a:t>
            </a:r>
          </a:p>
          <a:p>
            <a:r>
              <a:rPr lang="en-GB" sz="1200" b="0" i="0" kern="1200" dirty="0">
                <a:solidFill>
                  <a:schemeClr val="tx1"/>
                </a:solidFill>
                <a:effectLst/>
                <a:latin typeface="+mn-lt"/>
                <a:ea typeface="+mn-ea"/>
                <a:cs typeface="+mn-cs"/>
              </a:rPr>
              <a:t>For example, of the 8,000 to 9,000 responses </a:t>
            </a:r>
            <a:r>
              <a:rPr lang="en-GB" sz="1200" b="0" i="0" kern="1200" dirty="0" err="1">
                <a:solidFill>
                  <a:schemeClr val="tx1"/>
                </a:solidFill>
                <a:effectLst/>
                <a:latin typeface="+mn-lt"/>
                <a:ea typeface="+mn-ea"/>
                <a:cs typeface="+mn-cs"/>
              </a:rPr>
              <a:t>TeacherTapp</a:t>
            </a:r>
            <a:r>
              <a:rPr lang="en-GB" sz="1200" b="0" i="0" kern="1200" dirty="0">
                <a:solidFill>
                  <a:schemeClr val="tx1"/>
                </a:solidFill>
                <a:effectLst/>
                <a:latin typeface="+mn-lt"/>
                <a:ea typeface="+mn-ea"/>
                <a:cs typeface="+mn-cs"/>
              </a:rPr>
              <a:t> expects to receive on any given day, they know which key stage the respondent teaches, the subject they teach and other demographic data. So, responses can be weighted using the school workforce census collected by schools to ensure the sample is representative.</a:t>
            </a:r>
          </a:p>
          <a:p>
            <a:r>
              <a:rPr lang="en-GB" sz="1200" b="0" i="0" kern="1200" dirty="0">
                <a:solidFill>
                  <a:schemeClr val="tx1"/>
                </a:solidFill>
                <a:effectLst/>
                <a:latin typeface="+mn-lt"/>
                <a:ea typeface="+mn-ea"/>
                <a:cs typeface="+mn-cs"/>
              </a:rPr>
              <a:t>“People often survey teachers, which is also what we do, but if you don't know lots about them, it doesn't really tell you a lot,” adds </a:t>
            </a:r>
            <a:r>
              <a:rPr lang="en-GB" sz="1200" b="0" i="0" kern="1200" dirty="0" err="1">
                <a:solidFill>
                  <a:schemeClr val="tx1"/>
                </a:solidFill>
                <a:effectLst/>
                <a:latin typeface="+mn-lt"/>
                <a:ea typeface="+mn-ea"/>
                <a:cs typeface="+mn-cs"/>
              </a:rPr>
              <a:t>McInerney</a:t>
            </a:r>
            <a:r>
              <a:rPr lang="en-GB" sz="1200" b="0" i="0" kern="1200" dirty="0">
                <a:solidFill>
                  <a:schemeClr val="tx1"/>
                </a:solidFill>
                <a:effectLst/>
                <a:latin typeface="+mn-lt"/>
                <a:ea typeface="+mn-ea"/>
                <a:cs typeface="+mn-cs"/>
              </a:rPr>
              <a:t>. </a:t>
            </a:r>
          </a:p>
          <a:p>
            <a:r>
              <a:rPr lang="en-GB" sz="1200" b="0" i="0" kern="1200" dirty="0">
                <a:solidFill>
                  <a:schemeClr val="tx1"/>
                </a:solidFill>
                <a:effectLst/>
                <a:latin typeface="+mn-lt"/>
                <a:ea typeface="+mn-ea"/>
                <a:cs typeface="+mn-cs"/>
              </a:rPr>
              <a:t>The reality of teaching arts remotely  </a:t>
            </a:r>
          </a:p>
          <a:p>
            <a:r>
              <a:rPr lang="en-GB" sz="1200" b="0" i="0" kern="1200" dirty="0">
                <a:solidFill>
                  <a:schemeClr val="tx1"/>
                </a:solidFill>
                <a:effectLst/>
                <a:latin typeface="+mn-lt"/>
                <a:ea typeface="+mn-ea"/>
                <a:cs typeface="+mn-cs"/>
              </a:rPr>
              <a:t>So, that’s how the numbers were arrived at and, whether or not you agree with the methodology, the figures certainly seem to match anecdotal accounts from teachers in arts and design subjects. </a:t>
            </a:r>
          </a:p>
          <a:p>
            <a:r>
              <a:rPr lang="en-GB" sz="1200" b="0" i="0" kern="1200" dirty="0">
                <a:solidFill>
                  <a:schemeClr val="tx1"/>
                </a:solidFill>
                <a:effectLst/>
                <a:latin typeface="+mn-lt"/>
                <a:ea typeface="+mn-ea"/>
                <a:cs typeface="+mn-cs"/>
              </a:rPr>
              <a:t>“Lockdown was an absolute nightmare,” says Hetty Hughes, head of drama at a boys’ school. “Our remote provision was very much ‘watch this, respond to this, research this…’ [as] you can't really do anything remotely practical on [Microsoft] Teams.</a:t>
            </a:r>
          </a:p>
          <a:p>
            <a:r>
              <a:rPr lang="en-GB" sz="1200" b="0" i="0" kern="1200" dirty="0">
                <a:solidFill>
                  <a:schemeClr val="tx1"/>
                </a:solidFill>
                <a:effectLst/>
                <a:latin typeface="+mn-lt"/>
                <a:ea typeface="+mn-ea"/>
                <a:cs typeface="+mn-cs"/>
              </a:rPr>
              <a:t>“I think most schools tried to follow a timetable similar to what they would have had in school,” she explains, “[but] it became apparent that wasn't going to work.” </a:t>
            </a:r>
          </a:p>
          <a:p>
            <a:r>
              <a:rPr lang="en-GB" sz="1200" b="0" i="0" kern="1200" dirty="0">
                <a:solidFill>
                  <a:schemeClr val="tx1"/>
                </a:solidFill>
                <a:effectLst/>
                <a:latin typeface="+mn-lt"/>
                <a:ea typeface="+mn-ea"/>
                <a:cs typeface="+mn-cs"/>
              </a:rPr>
              <a:t>Peter Simons, director of music at Boothroyd Primary Academy, is another to admit that moving to teach arts online in the pandemic was not easy.</a:t>
            </a:r>
          </a:p>
          <a:p>
            <a:r>
              <a:rPr lang="en-GB" sz="1200" b="0" i="0" kern="1200" dirty="0">
                <a:solidFill>
                  <a:schemeClr val="tx1"/>
                </a:solidFill>
                <a:effectLst/>
                <a:latin typeface="+mn-lt"/>
                <a:ea typeface="+mn-ea"/>
                <a:cs typeface="+mn-cs"/>
              </a:rPr>
              <a:t>“Remote teaching was difficult, especially in schools like mine where we have a curriculum designed around learning to play a musical instrument in each year group.”</a:t>
            </a:r>
          </a:p>
          <a:p>
            <a:r>
              <a:rPr lang="en-GB" sz="1200" b="0" i="0" kern="1200" dirty="0">
                <a:solidFill>
                  <a:schemeClr val="tx1"/>
                </a:solidFill>
                <a:effectLst/>
                <a:latin typeface="+mn-lt"/>
                <a:ea typeface="+mn-ea"/>
                <a:cs typeface="+mn-cs"/>
              </a:rPr>
              <a:t>This meant, for example, he had to ask pupils to use pots and pans as musical instruments and then try and coordinate listening to them play this on video – something that did not really work that well.</a:t>
            </a:r>
          </a:p>
          <a:p>
            <a:r>
              <a:rPr lang="en-GB" sz="1200" b="0" i="0" kern="1200" dirty="0">
                <a:solidFill>
                  <a:schemeClr val="tx1"/>
                </a:solidFill>
                <a:effectLst/>
                <a:latin typeface="+mn-lt"/>
                <a:ea typeface="+mn-ea"/>
                <a:cs typeface="+mn-cs"/>
              </a:rPr>
              <a:t>“When teaching [remotely], I had to make sure everyone's sound was off at home as the software could not cope with anyone else playing other than myself,” he says.</a:t>
            </a:r>
          </a:p>
          <a:p>
            <a:r>
              <a:rPr lang="en-GB" sz="1200" b="0" i="0" kern="1200" dirty="0">
                <a:solidFill>
                  <a:schemeClr val="tx1"/>
                </a:solidFill>
                <a:effectLst/>
                <a:latin typeface="+mn-lt"/>
                <a:ea typeface="+mn-ea"/>
                <a:cs typeface="+mn-cs"/>
              </a:rPr>
              <a:t>“Therefore it was impossible to correct errors as I couldn't hear what they were doing and the lag of the small picture was not helpful.”</a:t>
            </a:r>
          </a:p>
          <a:p>
            <a:r>
              <a:rPr lang="en-GB" sz="1200" b="0" i="0" kern="1200" dirty="0">
                <a:solidFill>
                  <a:schemeClr val="tx1"/>
                </a:solidFill>
                <a:effectLst/>
                <a:latin typeface="+mn-lt"/>
                <a:ea typeface="+mn-ea"/>
                <a:cs typeface="+mn-cs"/>
              </a:rPr>
              <a:t>This lack of equipment and space in which to work with it was also a big problem for Steven Berryman, who oversees music, drama and dance for two schools in an academy trust.</a:t>
            </a:r>
          </a:p>
          <a:p>
            <a:r>
              <a:rPr lang="en-GB" sz="1200" b="0" i="0" kern="1200" dirty="0">
                <a:solidFill>
                  <a:schemeClr val="tx1"/>
                </a:solidFill>
                <a:effectLst/>
                <a:latin typeface="+mn-lt"/>
                <a:ea typeface="+mn-ea"/>
                <a:cs typeface="+mn-cs"/>
              </a:rPr>
              <a:t>“The key thing is all these subjects rely on specialist spaces,” he says. “We rely on being able to put students in groups to do creative work, and suddenly you can't collaborate. You're not working in groups, you have to work individually.”</a:t>
            </a:r>
          </a:p>
          <a:p>
            <a:r>
              <a:rPr lang="en-GB" sz="1200" b="0" i="0" kern="1200" dirty="0">
                <a:solidFill>
                  <a:schemeClr val="tx1"/>
                </a:solidFill>
                <a:effectLst/>
                <a:latin typeface="+mn-lt"/>
                <a:ea typeface="+mn-ea"/>
                <a:cs typeface="+mn-cs"/>
              </a:rPr>
              <a:t>This also perhaps explains why the gap in learning level between art and design and subject areas such as humanities has remained so far apart throughout the past 18 months: no matter how good teachers got at teaching remotely, if pupils do not have the tools or right spaces at home the lessons can never match being in class.</a:t>
            </a:r>
          </a:p>
          <a:p>
            <a:r>
              <a:rPr lang="en-GB" sz="1200" b="0" i="0" kern="1200" dirty="0">
                <a:solidFill>
                  <a:schemeClr val="tx1"/>
                </a:solidFill>
                <a:effectLst/>
                <a:latin typeface="+mn-lt"/>
                <a:ea typeface="+mn-ea"/>
                <a:cs typeface="+mn-cs"/>
              </a:rPr>
              <a:t>Another issue was that with everything closed, teachers were unable to augment their teaching with any trips to theatres or museums – something that Tom Campbell, chief education officer at Greenwood Academies Trust, said had a big impact.</a:t>
            </a:r>
          </a:p>
          <a:p>
            <a:r>
              <a:rPr lang="en-GB" sz="1200" b="0" i="0" kern="1200" dirty="0">
                <a:solidFill>
                  <a:schemeClr val="tx1"/>
                </a:solidFill>
                <a:effectLst/>
                <a:latin typeface="+mn-lt"/>
                <a:ea typeface="+mn-ea"/>
                <a:cs typeface="+mn-cs"/>
              </a:rPr>
              <a:t>“As a trust, we were concerned throughout the lockdown periods about both the impact of pupils not having access to the usual classroom arts activities as well as the closure of arts and cultural institutions and events across the country,” he said.</a:t>
            </a:r>
          </a:p>
          <a:p>
            <a:r>
              <a:rPr lang="en-GB" sz="1200" b="0" i="0" kern="1200" dirty="0">
                <a:solidFill>
                  <a:schemeClr val="tx1"/>
                </a:solidFill>
                <a:effectLst/>
                <a:latin typeface="+mn-lt"/>
                <a:ea typeface="+mn-ea"/>
                <a:cs typeface="+mn-cs"/>
              </a:rPr>
              <a:t>“We felt the impact of being unable to continue our massive programmes of trips and visits, of which there are hundreds across the trust over the course of the academic year.”</a:t>
            </a:r>
          </a:p>
          <a:p>
            <a:r>
              <a:rPr lang="en-GB" sz="1200" b="0" i="0" kern="1200" dirty="0">
                <a:solidFill>
                  <a:schemeClr val="tx1"/>
                </a:solidFill>
                <a:effectLst/>
                <a:latin typeface="+mn-lt"/>
                <a:ea typeface="+mn-ea"/>
                <a:cs typeface="+mn-cs"/>
              </a:rPr>
              <a:t>Primary problems </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What’s more, it appears from further research by the National Foundation for Education Research that there has been a particular issue with how primary pupils were affected by this, with many moving to secondary with a real gap in their knowledge.</a:t>
            </a:r>
          </a:p>
          <a:p>
            <a:r>
              <a:rPr lang="en-GB" sz="1200" b="0" i="0" kern="1200" dirty="0">
                <a:solidFill>
                  <a:schemeClr val="tx1"/>
                </a:solidFill>
                <a:effectLst/>
                <a:latin typeface="+mn-lt"/>
                <a:ea typeface="+mn-ea"/>
                <a:cs typeface="+mn-cs"/>
              </a:rPr>
              <a:t>NFER research director Caroline Sharp says that it appears a big part of the issue is that arts-based subjects were not given the same focus as usual.</a:t>
            </a:r>
          </a:p>
          <a:p>
            <a:r>
              <a:rPr lang="en-GB" sz="1200" b="0" i="0" kern="1200" dirty="0">
                <a:solidFill>
                  <a:schemeClr val="tx1"/>
                </a:solidFill>
                <a:effectLst/>
                <a:latin typeface="+mn-lt"/>
                <a:ea typeface="+mn-ea"/>
                <a:cs typeface="+mn-cs"/>
              </a:rPr>
              <a:t>“[A] </a:t>
            </a:r>
            <a:r>
              <a:rPr lang="en-GB" sz="1200" b="0" i="0" u="none" strike="noStrike" kern="1200" dirty="0">
                <a:solidFill>
                  <a:schemeClr val="tx1"/>
                </a:solidFill>
                <a:effectLst/>
                <a:latin typeface="+mn-lt"/>
                <a:ea typeface="+mn-ea"/>
                <a:cs typeface="+mn-cs"/>
                <a:hlinkClick r:id="rId5"/>
              </a:rPr>
              <a:t>study</a:t>
            </a:r>
            <a:r>
              <a:rPr lang="en-GB" sz="1200" b="0" i="0" kern="1200" dirty="0">
                <a:solidFill>
                  <a:schemeClr val="tx1"/>
                </a:solidFill>
                <a:effectLst/>
                <a:latin typeface="+mn-lt"/>
                <a:ea typeface="+mn-ea"/>
                <a:cs typeface="+mn-cs"/>
              </a:rPr>
              <a:t> that we've done recently indicates that schools were very concerned about numeracy and literacy in particular as you would imagine, and some schools have prioritised time for that,” she says. </a:t>
            </a:r>
          </a:p>
          <a:p>
            <a:r>
              <a:rPr lang="en-GB" sz="1200" b="0" i="0" kern="1200" dirty="0">
                <a:solidFill>
                  <a:schemeClr val="tx1"/>
                </a:solidFill>
                <a:effectLst/>
                <a:latin typeface="+mn-lt"/>
                <a:ea typeface="+mn-ea"/>
                <a:cs typeface="+mn-cs"/>
              </a:rPr>
              <a:t>“It's possible that may have played into it, as they might have insisted on those things and perhaps less so the arts activities and so on.” </a:t>
            </a:r>
          </a:p>
          <a:p>
            <a:r>
              <a:rPr lang="en-GB" sz="1200" b="0" i="0" kern="1200" dirty="0">
                <a:solidFill>
                  <a:schemeClr val="tx1"/>
                </a:solidFill>
                <a:effectLst/>
                <a:latin typeface="+mn-lt"/>
                <a:ea typeface="+mn-ea"/>
                <a:cs typeface="+mn-cs"/>
              </a:rPr>
              <a:t>Hughes says this definitely chimes with her experiences with younger learners, with many lacking confidence in arts and design subjects on arriving at secondary school. </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“Generally when they come in in Year 7, they are really enthusiastic, really want to get involved,” she says. “This time, there are some like that, but in general, there's a big unwillingness to do anything in front of other people.” </a:t>
            </a:r>
          </a:p>
          <a:p>
            <a:r>
              <a:rPr lang="en-GB" sz="1200" b="0" i="0" kern="1200" dirty="0">
                <a:solidFill>
                  <a:schemeClr val="tx1"/>
                </a:solidFill>
                <a:effectLst/>
                <a:latin typeface="+mn-lt"/>
                <a:ea typeface="+mn-ea"/>
                <a:cs typeface="+mn-cs"/>
              </a:rPr>
              <a:t>Berryman raises this concern too around music lessons: “If you've just had a whole year when that child hasn't sung with others, they probably haven't sung on their own,” he says.</a:t>
            </a:r>
          </a:p>
          <a:p>
            <a:r>
              <a:rPr lang="en-GB" sz="1200" b="0" i="0" kern="1200" dirty="0">
                <a:solidFill>
                  <a:schemeClr val="tx1"/>
                </a:solidFill>
                <a:effectLst/>
                <a:latin typeface="+mn-lt"/>
                <a:ea typeface="+mn-ea"/>
                <a:cs typeface="+mn-cs"/>
              </a:rPr>
              <a:t>“They haven't had the chance to play classroom instruments as typically in the curriculum.” </a:t>
            </a:r>
          </a:p>
          <a:p>
            <a:r>
              <a:rPr lang="en-GB" sz="1200" b="0" i="0" kern="1200" dirty="0">
                <a:solidFill>
                  <a:schemeClr val="tx1"/>
                </a:solidFill>
                <a:effectLst/>
                <a:latin typeface="+mn-lt"/>
                <a:ea typeface="+mn-ea"/>
                <a:cs typeface="+mn-cs"/>
              </a:rPr>
              <a:t>Catch-up strategies </a:t>
            </a:r>
          </a:p>
          <a:p>
            <a:r>
              <a:rPr lang="en-GB" sz="1200" b="0" i="0" kern="1200" dirty="0">
                <a:solidFill>
                  <a:schemeClr val="tx1"/>
                </a:solidFill>
                <a:effectLst/>
                <a:latin typeface="+mn-lt"/>
                <a:ea typeface="+mn-ea"/>
                <a:cs typeface="+mn-cs"/>
              </a:rPr>
              <a:t>So if we know this issue exists, what can schools do about this so students can catch up on the lost learning in arts and design subjects? </a:t>
            </a:r>
          </a:p>
          <a:p>
            <a:r>
              <a:rPr lang="en-GB" sz="1200" b="0" i="0" kern="1200" dirty="0">
                <a:solidFill>
                  <a:schemeClr val="tx1"/>
                </a:solidFill>
                <a:effectLst/>
                <a:latin typeface="+mn-lt"/>
                <a:ea typeface="+mn-ea"/>
                <a:cs typeface="+mn-cs"/>
              </a:rPr>
              <a:t>Well, of course, there is catch-up funding available, and in Hughes’ case this has been used to pay for students’ access to an online theatre platform with thousands of pre-recorded performances. </a:t>
            </a:r>
          </a:p>
          <a:p>
            <a:r>
              <a:rPr lang="en-GB" sz="1200" b="0" i="0" kern="1200" dirty="0">
                <a:solidFill>
                  <a:schemeClr val="tx1"/>
                </a:solidFill>
                <a:effectLst/>
                <a:latin typeface="+mn-lt"/>
                <a:ea typeface="+mn-ea"/>
                <a:cs typeface="+mn-cs"/>
              </a:rPr>
              <a:t>But Hughes is also keen to get back to taking her students to visit the theatre too: “We need to get them back out doing that, because that's a cultural-social thing as well,” she adds. </a:t>
            </a:r>
          </a:p>
          <a:p>
            <a:r>
              <a:rPr lang="en-GB" sz="1200" b="0" i="0" kern="1200" dirty="0">
                <a:solidFill>
                  <a:schemeClr val="tx1"/>
                </a:solidFill>
                <a:effectLst/>
                <a:latin typeface="+mn-lt"/>
                <a:ea typeface="+mn-ea"/>
                <a:cs typeface="+mn-cs"/>
              </a:rPr>
              <a:t>Campbell also says that focusing on providing arts-related opportunities outside school has been a big driver for their work since returning to reinvigorate pupil engagement in these areas.</a:t>
            </a:r>
          </a:p>
          <a:p>
            <a:r>
              <a:rPr lang="en-GB" sz="1200" b="0" i="0" kern="1200" dirty="0">
                <a:solidFill>
                  <a:schemeClr val="tx1"/>
                </a:solidFill>
                <a:effectLst/>
                <a:latin typeface="+mn-lt"/>
                <a:ea typeface="+mn-ea"/>
                <a:cs typeface="+mn-cs"/>
              </a:rPr>
              <a:t>“As we began to emerge from lockdown, the trust prioritised reconnection for our pupils. To help tackle this challenge, we sought out partnerships with other organisations who could support what we are trying to do for our pupils.”</a:t>
            </a:r>
          </a:p>
          <a:p>
            <a:r>
              <a:rPr lang="en-GB" sz="1200" b="0" i="0" kern="1200" dirty="0">
                <a:solidFill>
                  <a:schemeClr val="tx1"/>
                </a:solidFill>
                <a:effectLst/>
                <a:latin typeface="+mn-lt"/>
                <a:ea typeface="+mn-ea"/>
                <a:cs typeface="+mn-cs"/>
              </a:rPr>
              <a:t>This has included partnering with everyone from the Royal Shakespeare Company to Youth Hostel Association and local councils doing everything from performing plays to visiting heritage sites and museums.</a:t>
            </a:r>
          </a:p>
          <a:p>
            <a:r>
              <a:rPr lang="en-GB" sz="1200" b="0" i="0" kern="1200" dirty="0">
                <a:solidFill>
                  <a:schemeClr val="tx1"/>
                </a:solidFill>
                <a:effectLst/>
                <a:latin typeface="+mn-lt"/>
                <a:ea typeface="+mn-ea"/>
                <a:cs typeface="+mn-cs"/>
              </a:rPr>
              <a:t>Meanwhile, Sharp and her colleagues published </a:t>
            </a:r>
            <a:r>
              <a:rPr lang="en-GB" sz="1200" b="0" i="0" u="none" strike="noStrike" kern="1200" dirty="0">
                <a:solidFill>
                  <a:schemeClr val="tx1"/>
                </a:solidFill>
                <a:effectLst/>
                <a:latin typeface="+mn-lt"/>
                <a:ea typeface="+mn-ea"/>
                <a:cs typeface="+mn-cs"/>
                <a:hlinkClick r:id="rId5"/>
              </a:rPr>
              <a:t>their own research paper</a:t>
            </a:r>
            <a:r>
              <a:rPr lang="en-GB" sz="1200" b="0" i="0" kern="1200" dirty="0">
                <a:solidFill>
                  <a:schemeClr val="tx1"/>
                </a:solidFill>
                <a:effectLst/>
                <a:latin typeface="+mn-lt"/>
                <a:ea typeface="+mn-ea"/>
                <a:cs typeface="+mn-cs"/>
              </a:rPr>
              <a:t>, based on conversations with headteachers and senior leaders in a number of schools, looking at four models that schools are employing for catching students up.</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One interesting area from this that has come up is to take a blended approach in which subjects are combined, such as having students in an art class paint something relevant to the history curriculum or linking maths in design and technology lessons – an example cited in the NFER’s paper.</a:t>
            </a:r>
          </a:p>
          <a:p>
            <a:r>
              <a:rPr lang="en-GB" sz="1200" b="0" i="0" kern="1200" dirty="0">
                <a:solidFill>
                  <a:schemeClr val="tx1"/>
                </a:solidFill>
                <a:effectLst/>
                <a:latin typeface="+mn-lt"/>
                <a:ea typeface="+mn-ea"/>
                <a:cs typeface="+mn-cs"/>
              </a:rPr>
              <a:t>“[One setting] ran a whole-school DT week, which they used to develop maths skills including spatial awareness, rotation and shape.  There had not been time to develop these skills within maths lessons, because teachers had spent much time helping pupils recover core number skills,” it reads. </a:t>
            </a:r>
          </a:p>
          <a:p>
            <a:r>
              <a:rPr lang="en-GB" sz="1200" b="0" i="0" kern="1200" dirty="0">
                <a:solidFill>
                  <a:schemeClr val="tx1"/>
                </a:solidFill>
                <a:effectLst/>
                <a:latin typeface="+mn-lt"/>
                <a:ea typeface="+mn-ea"/>
                <a:cs typeface="+mn-cs"/>
              </a:rPr>
              <a:t>“This strategy had been developed to enable pupils to develop critical maths skills, while working on an extended DT project.”</a:t>
            </a:r>
          </a:p>
          <a:p>
            <a:r>
              <a:rPr lang="en-GB" sz="1200" b="0" i="0" kern="1200" dirty="0">
                <a:solidFill>
                  <a:schemeClr val="tx1"/>
                </a:solidFill>
                <a:effectLst/>
                <a:latin typeface="+mn-lt"/>
                <a:ea typeface="+mn-ea"/>
                <a:cs typeface="+mn-cs"/>
              </a:rPr>
              <a:t>Beyond these ideas, though, it seems the main thing for many is to strive to deliver as much of the curriculum as possible, whenever possible: “It's even more marking than before, more feedback than before, more after-hours clubs,” says Hughes.</a:t>
            </a:r>
          </a:p>
          <a:p>
            <a:r>
              <a:rPr lang="en-GB" sz="1200" b="0" i="0" kern="1200" dirty="0">
                <a:solidFill>
                  <a:schemeClr val="tx1"/>
                </a:solidFill>
                <a:effectLst/>
                <a:latin typeface="+mn-lt"/>
                <a:ea typeface="+mn-ea"/>
                <a:cs typeface="+mn-cs"/>
              </a:rPr>
              <a:t>Berryman agrees that now is the time to double down on a commitment to the arts: “We certainly haven't changed our curriculum, we've not made any reduction, we've not cut things out,” he says.</a:t>
            </a:r>
          </a:p>
          <a:p>
            <a:r>
              <a:rPr lang="en-GB" sz="1200" b="0" i="0" kern="1200" dirty="0">
                <a:solidFill>
                  <a:schemeClr val="tx1"/>
                </a:solidFill>
                <a:effectLst/>
                <a:latin typeface="+mn-lt"/>
                <a:ea typeface="+mn-ea"/>
                <a:cs typeface="+mn-cs"/>
              </a:rPr>
              <a:t>He says this is crucial not just to help close any learning gaps but also to ensure that the power that the arts can have for children is central to their school experience and wider wellbeing – an issue from the pandemic that the arts may be especially suited to help tackle.  </a:t>
            </a:r>
          </a:p>
          <a:p>
            <a:r>
              <a:rPr lang="en-GB" sz="1200" b="0" i="0" kern="1200" dirty="0">
                <a:solidFill>
                  <a:schemeClr val="tx1"/>
                </a:solidFill>
                <a:effectLst/>
                <a:latin typeface="+mn-lt"/>
                <a:ea typeface="+mn-ea"/>
                <a:cs typeface="+mn-cs"/>
              </a:rPr>
              <a:t>“You need to maintain the integrity of your curriculum, keep it broad, make sure there's space for children to be involved in the arts because singing with others, performing with others, dancing with others, painting, drawing...all these activities are the perfect outlet for a child who's probably been working alone for a considerable amount of time.</a:t>
            </a:r>
          </a:p>
          <a:p>
            <a:r>
              <a:rPr lang="en-GB" sz="1200" b="0" i="0" kern="1200" dirty="0">
                <a:solidFill>
                  <a:schemeClr val="tx1"/>
                </a:solidFill>
                <a:effectLst/>
                <a:latin typeface="+mn-lt"/>
                <a:ea typeface="+mn-ea"/>
                <a:cs typeface="+mn-cs"/>
              </a:rPr>
              <a:t>“Creating things together is going to be the most valuable thing for their mental health and to reconnect to their communities as they return to school.”</a:t>
            </a:r>
          </a:p>
          <a:p>
            <a:br>
              <a:rPr lang="en-GB" dirty="0"/>
            </a:br>
            <a:endParaRPr lang="en-GB" sz="1200" b="0" i="0" kern="1200" dirty="0">
              <a:solidFill>
                <a:schemeClr val="tx1"/>
              </a:solidFill>
              <a:effectLst/>
              <a:latin typeface="+mn-lt"/>
              <a:ea typeface="+mn-ea"/>
              <a:cs typeface="+mn-cs"/>
            </a:endParaRPr>
          </a:p>
          <a:p>
            <a:endParaRPr lang="en-GB" sz="1200" b="0" i="0" kern="1200" dirty="0">
              <a:solidFill>
                <a:schemeClr val="tx1"/>
              </a:solidFill>
              <a:effectLst/>
              <a:latin typeface="+mn-lt"/>
              <a:ea typeface="+mn-ea"/>
              <a:cs typeface="+mn-cs"/>
            </a:endParaRPr>
          </a:p>
          <a:p>
            <a:endParaRPr lang="en-GB" sz="1200" b="0" i="0" kern="1200" dirty="0">
              <a:solidFill>
                <a:schemeClr val="tx1"/>
              </a:solidFill>
              <a:effectLst/>
              <a:latin typeface="+mn-lt"/>
              <a:ea typeface="+mn-ea"/>
              <a:cs typeface="+mn-cs"/>
            </a:endParaRPr>
          </a:p>
          <a:p>
            <a:endParaRPr lang="en-GB" sz="1200" b="0" i="0" kern="1200" dirty="0">
              <a:solidFill>
                <a:schemeClr val="tx1"/>
              </a:solidFill>
              <a:effectLst/>
              <a:latin typeface="+mn-lt"/>
              <a:ea typeface="+mn-ea"/>
              <a:cs typeface="+mn-cs"/>
            </a:endParaRPr>
          </a:p>
          <a:p>
            <a:endParaRPr lang="en-GB" sz="1200" b="0" i="0" kern="1200" dirty="0">
              <a:solidFill>
                <a:schemeClr val="tx1"/>
              </a:solidFill>
              <a:effectLst/>
              <a:latin typeface="+mn-lt"/>
              <a:ea typeface="+mn-ea"/>
              <a:cs typeface="+mn-cs"/>
            </a:endParaRPr>
          </a:p>
          <a:p>
            <a:br>
              <a:rPr lang="en-GB" dirty="0"/>
            </a:br>
            <a:endParaRPr lang="en-GB" sz="1200" b="0" i="0" kern="1200" dirty="0">
              <a:solidFill>
                <a:schemeClr val="tx1"/>
              </a:solidFill>
              <a:effectLst/>
              <a:latin typeface="+mn-lt"/>
              <a:ea typeface="+mn-ea"/>
              <a:cs typeface="+mn-cs"/>
            </a:endParaRPr>
          </a:p>
          <a:p>
            <a:endParaRPr lang="en-GB" sz="1200" b="0" i="0" kern="1200" dirty="0">
              <a:solidFill>
                <a:schemeClr val="tx1"/>
              </a:solidFill>
              <a:effectLst/>
              <a:latin typeface="+mn-lt"/>
              <a:ea typeface="+mn-ea"/>
              <a:cs typeface="+mn-cs"/>
            </a:endParaRPr>
          </a:p>
          <a:p>
            <a:endParaRPr lang="en-GB" sz="1200" b="0" i="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A32CF625-90EF-614A-BCE3-C92870ADB756}" type="slidenum">
              <a:rPr lang="en-GB" smtClean="0"/>
              <a:t>6</a:t>
            </a:fld>
            <a:endParaRPr lang="en-GB"/>
          </a:p>
        </p:txBody>
      </p:sp>
    </p:spTree>
    <p:extLst>
      <p:ext uri="{BB962C8B-B14F-4D97-AF65-F5344CB8AC3E}">
        <p14:creationId xmlns:p14="http://schemas.microsoft.com/office/powerpoint/2010/main" val="23394985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NFER Sept 2021 – </a:t>
            </a:r>
            <a:r>
              <a:rPr lang="en-GB" dirty="0"/>
              <a:t>Recovery during a pandemic: the ongoing impacts of Covid-19 on schools serving deprived communities</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4 main Recovery models</a:t>
            </a:r>
          </a:p>
          <a:p>
            <a:br>
              <a:rPr lang="en-GB" dirty="0"/>
            </a:br>
            <a:endParaRPr lang="en-GB" sz="1200" b="0" i="0" kern="1200" dirty="0">
              <a:solidFill>
                <a:schemeClr val="tx1"/>
              </a:solidFill>
              <a:effectLst/>
              <a:latin typeface="+mn-lt"/>
              <a:ea typeface="+mn-ea"/>
              <a:cs typeface="+mn-cs"/>
            </a:endParaRPr>
          </a:p>
          <a:p>
            <a:endParaRPr lang="en-GB" sz="1200" b="0" i="0" kern="1200" dirty="0">
              <a:solidFill>
                <a:schemeClr val="tx1"/>
              </a:solidFill>
              <a:effectLst/>
              <a:latin typeface="+mn-lt"/>
              <a:ea typeface="+mn-ea"/>
              <a:cs typeface="+mn-cs"/>
            </a:endParaRPr>
          </a:p>
          <a:p>
            <a:endParaRPr lang="en-GB" sz="1200" b="0" i="0" kern="1200" dirty="0">
              <a:solidFill>
                <a:schemeClr val="tx1"/>
              </a:solidFill>
              <a:effectLst/>
              <a:latin typeface="+mn-lt"/>
              <a:ea typeface="+mn-ea"/>
              <a:cs typeface="+mn-cs"/>
            </a:endParaRPr>
          </a:p>
          <a:p>
            <a:endParaRPr lang="en-GB" sz="1200" b="0" i="0" kern="1200" dirty="0">
              <a:solidFill>
                <a:schemeClr val="tx1"/>
              </a:solidFill>
              <a:effectLst/>
              <a:latin typeface="+mn-lt"/>
              <a:ea typeface="+mn-ea"/>
              <a:cs typeface="+mn-cs"/>
            </a:endParaRPr>
          </a:p>
          <a:p>
            <a:endParaRPr lang="en-GB" sz="1200" b="0" i="0" kern="1200" dirty="0">
              <a:solidFill>
                <a:schemeClr val="tx1"/>
              </a:solidFill>
              <a:effectLst/>
              <a:latin typeface="+mn-lt"/>
              <a:ea typeface="+mn-ea"/>
              <a:cs typeface="+mn-cs"/>
            </a:endParaRPr>
          </a:p>
          <a:p>
            <a:br>
              <a:rPr lang="en-GB" dirty="0"/>
            </a:br>
            <a:endParaRPr lang="en-GB" sz="1200" b="0" i="0" kern="1200" dirty="0">
              <a:solidFill>
                <a:schemeClr val="tx1"/>
              </a:solidFill>
              <a:effectLst/>
              <a:latin typeface="+mn-lt"/>
              <a:ea typeface="+mn-ea"/>
              <a:cs typeface="+mn-cs"/>
            </a:endParaRPr>
          </a:p>
          <a:p>
            <a:endParaRPr lang="en-GB" sz="1200" b="0" i="0" kern="1200" dirty="0">
              <a:solidFill>
                <a:schemeClr val="tx1"/>
              </a:solidFill>
              <a:effectLst/>
              <a:latin typeface="+mn-lt"/>
              <a:ea typeface="+mn-ea"/>
              <a:cs typeface="+mn-cs"/>
            </a:endParaRPr>
          </a:p>
          <a:p>
            <a:endParaRPr lang="en-GB" sz="1200" b="0" i="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A32CF625-90EF-614A-BCE3-C92870ADB756}" type="slidenum">
              <a:rPr lang="en-GB" smtClean="0"/>
              <a:t>7</a:t>
            </a:fld>
            <a:endParaRPr lang="en-GB"/>
          </a:p>
        </p:txBody>
      </p:sp>
    </p:spTree>
    <p:extLst>
      <p:ext uri="{BB962C8B-B14F-4D97-AF65-F5344CB8AC3E}">
        <p14:creationId xmlns:p14="http://schemas.microsoft.com/office/powerpoint/2010/main" val="7570364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2CF625-90EF-614A-BCE3-C92870ADB756}" type="slidenum">
              <a:rPr lang="en-GB" smtClean="0"/>
              <a:t>8</a:t>
            </a:fld>
            <a:endParaRPr lang="en-GB"/>
          </a:p>
        </p:txBody>
      </p:sp>
    </p:spTree>
    <p:extLst>
      <p:ext uri="{BB962C8B-B14F-4D97-AF65-F5344CB8AC3E}">
        <p14:creationId xmlns:p14="http://schemas.microsoft.com/office/powerpoint/2010/main" val="36703762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2CF625-90EF-614A-BCE3-C92870ADB756}" type="slidenum">
              <a:rPr lang="en-GB" smtClean="0"/>
              <a:t>9</a:t>
            </a:fld>
            <a:endParaRPr lang="en-GB"/>
          </a:p>
        </p:txBody>
      </p:sp>
    </p:spTree>
    <p:extLst>
      <p:ext uri="{BB962C8B-B14F-4D97-AF65-F5344CB8AC3E}">
        <p14:creationId xmlns:p14="http://schemas.microsoft.com/office/powerpoint/2010/main" val="4157351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2CF625-90EF-614A-BCE3-C92870ADB756}" type="slidenum">
              <a:rPr lang="en-GB" smtClean="0"/>
              <a:t>10</a:t>
            </a:fld>
            <a:endParaRPr lang="en-GB"/>
          </a:p>
        </p:txBody>
      </p:sp>
    </p:spTree>
    <p:extLst>
      <p:ext uri="{BB962C8B-B14F-4D97-AF65-F5344CB8AC3E}">
        <p14:creationId xmlns:p14="http://schemas.microsoft.com/office/powerpoint/2010/main" val="33617589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69602-AC94-FB41-A1C0-203948D0EF3B}"/>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8DC052E2-5310-7F4F-93B6-43756672C7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F693504F-03EF-F040-B243-83D1763681D7}"/>
              </a:ext>
            </a:extLst>
          </p:cNvPr>
          <p:cNvSpPr>
            <a:spLocks noGrp="1"/>
          </p:cNvSpPr>
          <p:nvPr>
            <p:ph type="dt" sz="half" idx="10"/>
          </p:nvPr>
        </p:nvSpPr>
        <p:spPr/>
        <p:txBody>
          <a:bodyPr/>
          <a:lstStyle/>
          <a:p>
            <a:fld id="{5DE4B88F-16FF-E24B-87CE-ABBB9D20743D}" type="datetimeFigureOut">
              <a:rPr lang="en-GB" smtClean="0"/>
              <a:t>01/11/2021</a:t>
            </a:fld>
            <a:endParaRPr lang="en-GB"/>
          </a:p>
        </p:txBody>
      </p:sp>
      <p:sp>
        <p:nvSpPr>
          <p:cNvPr id="5" name="Footer Placeholder 4">
            <a:extLst>
              <a:ext uri="{FF2B5EF4-FFF2-40B4-BE49-F238E27FC236}">
                <a16:creationId xmlns:a16="http://schemas.microsoft.com/office/drawing/2014/main" id="{9B4F487E-F249-7447-B4CB-3BA6C34EF87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34D8CDD-73A1-8E40-A945-459F95C8E8CF}"/>
              </a:ext>
            </a:extLst>
          </p:cNvPr>
          <p:cNvSpPr>
            <a:spLocks noGrp="1"/>
          </p:cNvSpPr>
          <p:nvPr>
            <p:ph type="sldNum" sz="quarter" idx="12"/>
          </p:nvPr>
        </p:nvSpPr>
        <p:spPr/>
        <p:txBody>
          <a:bodyPr/>
          <a:lstStyle/>
          <a:p>
            <a:fld id="{6F370C45-AAFD-624F-8685-8481042A373C}" type="slidenum">
              <a:rPr lang="en-GB" smtClean="0"/>
              <a:t>‹#›</a:t>
            </a:fld>
            <a:endParaRPr lang="en-GB"/>
          </a:p>
        </p:txBody>
      </p:sp>
    </p:spTree>
    <p:extLst>
      <p:ext uri="{BB962C8B-B14F-4D97-AF65-F5344CB8AC3E}">
        <p14:creationId xmlns:p14="http://schemas.microsoft.com/office/powerpoint/2010/main" val="579886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8B143-64A3-944A-BBCC-AE4E546830B3}"/>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D813F412-C80C-E042-8807-76B78242A834}"/>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44B05526-332F-7944-8865-4B95ECD16AD9}"/>
              </a:ext>
            </a:extLst>
          </p:cNvPr>
          <p:cNvSpPr>
            <a:spLocks noGrp="1"/>
          </p:cNvSpPr>
          <p:nvPr>
            <p:ph type="dt" sz="half" idx="10"/>
          </p:nvPr>
        </p:nvSpPr>
        <p:spPr/>
        <p:txBody>
          <a:bodyPr/>
          <a:lstStyle/>
          <a:p>
            <a:fld id="{5DE4B88F-16FF-E24B-87CE-ABBB9D20743D}" type="datetimeFigureOut">
              <a:rPr lang="en-GB" smtClean="0"/>
              <a:t>01/11/2021</a:t>
            </a:fld>
            <a:endParaRPr lang="en-GB"/>
          </a:p>
        </p:txBody>
      </p:sp>
      <p:sp>
        <p:nvSpPr>
          <p:cNvPr id="5" name="Footer Placeholder 4">
            <a:extLst>
              <a:ext uri="{FF2B5EF4-FFF2-40B4-BE49-F238E27FC236}">
                <a16:creationId xmlns:a16="http://schemas.microsoft.com/office/drawing/2014/main" id="{963ECD38-6A55-9B44-9746-5717B2CD133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E651DF5-CBFC-3347-8267-24FC8F708830}"/>
              </a:ext>
            </a:extLst>
          </p:cNvPr>
          <p:cNvSpPr>
            <a:spLocks noGrp="1"/>
          </p:cNvSpPr>
          <p:nvPr>
            <p:ph type="sldNum" sz="quarter" idx="12"/>
          </p:nvPr>
        </p:nvSpPr>
        <p:spPr/>
        <p:txBody>
          <a:bodyPr/>
          <a:lstStyle/>
          <a:p>
            <a:fld id="{6F370C45-AAFD-624F-8685-8481042A373C}" type="slidenum">
              <a:rPr lang="en-GB" smtClean="0"/>
              <a:t>‹#›</a:t>
            </a:fld>
            <a:endParaRPr lang="en-GB"/>
          </a:p>
        </p:txBody>
      </p:sp>
    </p:spTree>
    <p:extLst>
      <p:ext uri="{BB962C8B-B14F-4D97-AF65-F5344CB8AC3E}">
        <p14:creationId xmlns:p14="http://schemas.microsoft.com/office/powerpoint/2010/main" val="2072852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5FF0745-8091-284D-B736-8AC68303101A}"/>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4FE6B61E-AD5E-3140-99CD-C43EA92D463C}"/>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7B366452-1B84-B94F-9B96-22D483C7DCE8}"/>
              </a:ext>
            </a:extLst>
          </p:cNvPr>
          <p:cNvSpPr>
            <a:spLocks noGrp="1"/>
          </p:cNvSpPr>
          <p:nvPr>
            <p:ph type="dt" sz="half" idx="10"/>
          </p:nvPr>
        </p:nvSpPr>
        <p:spPr/>
        <p:txBody>
          <a:bodyPr/>
          <a:lstStyle/>
          <a:p>
            <a:fld id="{5DE4B88F-16FF-E24B-87CE-ABBB9D20743D}" type="datetimeFigureOut">
              <a:rPr lang="en-GB" smtClean="0"/>
              <a:t>01/11/2021</a:t>
            </a:fld>
            <a:endParaRPr lang="en-GB"/>
          </a:p>
        </p:txBody>
      </p:sp>
      <p:sp>
        <p:nvSpPr>
          <p:cNvPr id="5" name="Footer Placeholder 4">
            <a:extLst>
              <a:ext uri="{FF2B5EF4-FFF2-40B4-BE49-F238E27FC236}">
                <a16:creationId xmlns:a16="http://schemas.microsoft.com/office/drawing/2014/main" id="{18BAA81F-C0BE-F941-8FED-A36025EFFD1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B2ACECB-9AEE-BA43-9142-480F3129110C}"/>
              </a:ext>
            </a:extLst>
          </p:cNvPr>
          <p:cNvSpPr>
            <a:spLocks noGrp="1"/>
          </p:cNvSpPr>
          <p:nvPr>
            <p:ph type="sldNum" sz="quarter" idx="12"/>
          </p:nvPr>
        </p:nvSpPr>
        <p:spPr/>
        <p:txBody>
          <a:bodyPr/>
          <a:lstStyle/>
          <a:p>
            <a:fld id="{6F370C45-AAFD-624F-8685-8481042A373C}" type="slidenum">
              <a:rPr lang="en-GB" smtClean="0"/>
              <a:t>‹#›</a:t>
            </a:fld>
            <a:endParaRPr lang="en-GB"/>
          </a:p>
        </p:txBody>
      </p:sp>
    </p:spTree>
    <p:extLst>
      <p:ext uri="{BB962C8B-B14F-4D97-AF65-F5344CB8AC3E}">
        <p14:creationId xmlns:p14="http://schemas.microsoft.com/office/powerpoint/2010/main" val="632897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16C51-9C27-054B-AEE4-F801FA2DAB9E}"/>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A8708EC2-1A17-FE43-8751-FA174A91158E}"/>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03A63464-7020-C94E-B85A-FD00128D41AC}"/>
              </a:ext>
            </a:extLst>
          </p:cNvPr>
          <p:cNvSpPr>
            <a:spLocks noGrp="1"/>
          </p:cNvSpPr>
          <p:nvPr>
            <p:ph type="dt" sz="half" idx="10"/>
          </p:nvPr>
        </p:nvSpPr>
        <p:spPr/>
        <p:txBody>
          <a:bodyPr/>
          <a:lstStyle/>
          <a:p>
            <a:fld id="{5DE4B88F-16FF-E24B-87CE-ABBB9D20743D}" type="datetimeFigureOut">
              <a:rPr lang="en-GB" smtClean="0"/>
              <a:t>01/11/2021</a:t>
            </a:fld>
            <a:endParaRPr lang="en-GB"/>
          </a:p>
        </p:txBody>
      </p:sp>
      <p:sp>
        <p:nvSpPr>
          <p:cNvPr id="5" name="Footer Placeholder 4">
            <a:extLst>
              <a:ext uri="{FF2B5EF4-FFF2-40B4-BE49-F238E27FC236}">
                <a16:creationId xmlns:a16="http://schemas.microsoft.com/office/drawing/2014/main" id="{DF9F5968-9B16-9141-BC78-3457C885AD6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08FE700-9153-3648-87E4-E3FE74F4FE0A}"/>
              </a:ext>
            </a:extLst>
          </p:cNvPr>
          <p:cNvSpPr>
            <a:spLocks noGrp="1"/>
          </p:cNvSpPr>
          <p:nvPr>
            <p:ph type="sldNum" sz="quarter" idx="12"/>
          </p:nvPr>
        </p:nvSpPr>
        <p:spPr/>
        <p:txBody>
          <a:bodyPr/>
          <a:lstStyle/>
          <a:p>
            <a:fld id="{6F370C45-AAFD-624F-8685-8481042A373C}" type="slidenum">
              <a:rPr lang="en-GB" smtClean="0"/>
              <a:t>‹#›</a:t>
            </a:fld>
            <a:endParaRPr lang="en-GB"/>
          </a:p>
        </p:txBody>
      </p:sp>
    </p:spTree>
    <p:extLst>
      <p:ext uri="{BB962C8B-B14F-4D97-AF65-F5344CB8AC3E}">
        <p14:creationId xmlns:p14="http://schemas.microsoft.com/office/powerpoint/2010/main" val="4131216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CE33D-0B2F-1F4A-AB53-9B1F55966F2B}"/>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A6A390E1-EA7E-A547-842A-02B54D5C115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D3B5F44D-1A96-5E4D-BFCF-B713F1DCAB2D}"/>
              </a:ext>
            </a:extLst>
          </p:cNvPr>
          <p:cNvSpPr>
            <a:spLocks noGrp="1"/>
          </p:cNvSpPr>
          <p:nvPr>
            <p:ph type="dt" sz="half" idx="10"/>
          </p:nvPr>
        </p:nvSpPr>
        <p:spPr/>
        <p:txBody>
          <a:bodyPr/>
          <a:lstStyle/>
          <a:p>
            <a:fld id="{5DE4B88F-16FF-E24B-87CE-ABBB9D20743D}" type="datetimeFigureOut">
              <a:rPr lang="en-GB" smtClean="0"/>
              <a:t>01/11/2021</a:t>
            </a:fld>
            <a:endParaRPr lang="en-GB"/>
          </a:p>
        </p:txBody>
      </p:sp>
      <p:sp>
        <p:nvSpPr>
          <p:cNvPr id="5" name="Footer Placeholder 4">
            <a:extLst>
              <a:ext uri="{FF2B5EF4-FFF2-40B4-BE49-F238E27FC236}">
                <a16:creationId xmlns:a16="http://schemas.microsoft.com/office/drawing/2014/main" id="{91FEF7E2-3441-8A49-8E9A-1A8CDFC96D5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0D4DDCB-CDA9-EB43-B98C-8C006B7CA80C}"/>
              </a:ext>
            </a:extLst>
          </p:cNvPr>
          <p:cNvSpPr>
            <a:spLocks noGrp="1"/>
          </p:cNvSpPr>
          <p:nvPr>
            <p:ph type="sldNum" sz="quarter" idx="12"/>
          </p:nvPr>
        </p:nvSpPr>
        <p:spPr/>
        <p:txBody>
          <a:bodyPr/>
          <a:lstStyle/>
          <a:p>
            <a:fld id="{6F370C45-AAFD-624F-8685-8481042A373C}" type="slidenum">
              <a:rPr lang="en-GB" smtClean="0"/>
              <a:t>‹#›</a:t>
            </a:fld>
            <a:endParaRPr lang="en-GB"/>
          </a:p>
        </p:txBody>
      </p:sp>
    </p:spTree>
    <p:extLst>
      <p:ext uri="{BB962C8B-B14F-4D97-AF65-F5344CB8AC3E}">
        <p14:creationId xmlns:p14="http://schemas.microsoft.com/office/powerpoint/2010/main" val="2398387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D6F21-6F51-C645-9092-7CF510B5C360}"/>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3B8C58BF-7796-BF4C-8E1A-80931AD763E0}"/>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44E44049-0B94-3340-AC52-D44A2B6B7C74}"/>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052FBD8A-C4E7-3445-97D9-DDB9AC01B8EA}"/>
              </a:ext>
            </a:extLst>
          </p:cNvPr>
          <p:cNvSpPr>
            <a:spLocks noGrp="1"/>
          </p:cNvSpPr>
          <p:nvPr>
            <p:ph type="dt" sz="half" idx="10"/>
          </p:nvPr>
        </p:nvSpPr>
        <p:spPr/>
        <p:txBody>
          <a:bodyPr/>
          <a:lstStyle/>
          <a:p>
            <a:fld id="{5DE4B88F-16FF-E24B-87CE-ABBB9D20743D}" type="datetimeFigureOut">
              <a:rPr lang="en-GB" smtClean="0"/>
              <a:t>01/11/2021</a:t>
            </a:fld>
            <a:endParaRPr lang="en-GB"/>
          </a:p>
        </p:txBody>
      </p:sp>
      <p:sp>
        <p:nvSpPr>
          <p:cNvPr id="6" name="Footer Placeholder 5">
            <a:extLst>
              <a:ext uri="{FF2B5EF4-FFF2-40B4-BE49-F238E27FC236}">
                <a16:creationId xmlns:a16="http://schemas.microsoft.com/office/drawing/2014/main" id="{7A954299-50DA-814C-A727-7C01F5AC69D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E073AAE-F4BA-CB4D-981D-AAC83739EE13}"/>
              </a:ext>
            </a:extLst>
          </p:cNvPr>
          <p:cNvSpPr>
            <a:spLocks noGrp="1"/>
          </p:cNvSpPr>
          <p:nvPr>
            <p:ph type="sldNum" sz="quarter" idx="12"/>
          </p:nvPr>
        </p:nvSpPr>
        <p:spPr/>
        <p:txBody>
          <a:bodyPr/>
          <a:lstStyle/>
          <a:p>
            <a:fld id="{6F370C45-AAFD-624F-8685-8481042A373C}" type="slidenum">
              <a:rPr lang="en-GB" smtClean="0"/>
              <a:t>‹#›</a:t>
            </a:fld>
            <a:endParaRPr lang="en-GB"/>
          </a:p>
        </p:txBody>
      </p:sp>
    </p:spTree>
    <p:extLst>
      <p:ext uri="{BB962C8B-B14F-4D97-AF65-F5344CB8AC3E}">
        <p14:creationId xmlns:p14="http://schemas.microsoft.com/office/powerpoint/2010/main" val="397751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B5F02-02F9-904C-AFEC-ED39882960A9}"/>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007F8445-5F2E-5145-8323-0317688D956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29A24DB-F134-4943-A6DF-C96DC3FDD720}"/>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6F76F8B2-C8EB-3E41-8420-4636F60F670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A91AECB9-869C-314C-BFEB-772788893B11}"/>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C2F51B0F-F625-D143-A737-FD6D452E57AE}"/>
              </a:ext>
            </a:extLst>
          </p:cNvPr>
          <p:cNvSpPr>
            <a:spLocks noGrp="1"/>
          </p:cNvSpPr>
          <p:nvPr>
            <p:ph type="dt" sz="half" idx="10"/>
          </p:nvPr>
        </p:nvSpPr>
        <p:spPr/>
        <p:txBody>
          <a:bodyPr/>
          <a:lstStyle/>
          <a:p>
            <a:fld id="{5DE4B88F-16FF-E24B-87CE-ABBB9D20743D}" type="datetimeFigureOut">
              <a:rPr lang="en-GB" smtClean="0"/>
              <a:t>01/11/2021</a:t>
            </a:fld>
            <a:endParaRPr lang="en-GB"/>
          </a:p>
        </p:txBody>
      </p:sp>
      <p:sp>
        <p:nvSpPr>
          <p:cNvPr id="8" name="Footer Placeholder 7">
            <a:extLst>
              <a:ext uri="{FF2B5EF4-FFF2-40B4-BE49-F238E27FC236}">
                <a16:creationId xmlns:a16="http://schemas.microsoft.com/office/drawing/2014/main" id="{B68677C3-5C1D-D04D-8A2E-3F9E1F5E262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1B268E2-B993-9B4E-9B41-1256BF6B2690}"/>
              </a:ext>
            </a:extLst>
          </p:cNvPr>
          <p:cNvSpPr>
            <a:spLocks noGrp="1"/>
          </p:cNvSpPr>
          <p:nvPr>
            <p:ph type="sldNum" sz="quarter" idx="12"/>
          </p:nvPr>
        </p:nvSpPr>
        <p:spPr/>
        <p:txBody>
          <a:bodyPr/>
          <a:lstStyle/>
          <a:p>
            <a:fld id="{6F370C45-AAFD-624F-8685-8481042A373C}" type="slidenum">
              <a:rPr lang="en-GB" smtClean="0"/>
              <a:t>‹#›</a:t>
            </a:fld>
            <a:endParaRPr lang="en-GB"/>
          </a:p>
        </p:txBody>
      </p:sp>
    </p:spTree>
    <p:extLst>
      <p:ext uri="{BB962C8B-B14F-4D97-AF65-F5344CB8AC3E}">
        <p14:creationId xmlns:p14="http://schemas.microsoft.com/office/powerpoint/2010/main" val="3610487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9615A-4701-1945-99DA-300AD13C8E27}"/>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F9DEC45C-BC97-4840-8F23-57FB0D571D48}"/>
              </a:ext>
            </a:extLst>
          </p:cNvPr>
          <p:cNvSpPr>
            <a:spLocks noGrp="1"/>
          </p:cNvSpPr>
          <p:nvPr>
            <p:ph type="dt" sz="half" idx="10"/>
          </p:nvPr>
        </p:nvSpPr>
        <p:spPr/>
        <p:txBody>
          <a:bodyPr/>
          <a:lstStyle/>
          <a:p>
            <a:fld id="{5DE4B88F-16FF-E24B-87CE-ABBB9D20743D}" type="datetimeFigureOut">
              <a:rPr lang="en-GB" smtClean="0"/>
              <a:t>01/11/2021</a:t>
            </a:fld>
            <a:endParaRPr lang="en-GB"/>
          </a:p>
        </p:txBody>
      </p:sp>
      <p:sp>
        <p:nvSpPr>
          <p:cNvPr id="4" name="Footer Placeholder 3">
            <a:extLst>
              <a:ext uri="{FF2B5EF4-FFF2-40B4-BE49-F238E27FC236}">
                <a16:creationId xmlns:a16="http://schemas.microsoft.com/office/drawing/2014/main" id="{F8606799-F917-654D-B578-B2F3872E164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953BE58-A21A-3D4F-A33F-D5539C5F6696}"/>
              </a:ext>
            </a:extLst>
          </p:cNvPr>
          <p:cNvSpPr>
            <a:spLocks noGrp="1"/>
          </p:cNvSpPr>
          <p:nvPr>
            <p:ph type="sldNum" sz="quarter" idx="12"/>
          </p:nvPr>
        </p:nvSpPr>
        <p:spPr/>
        <p:txBody>
          <a:bodyPr/>
          <a:lstStyle/>
          <a:p>
            <a:fld id="{6F370C45-AAFD-624F-8685-8481042A373C}" type="slidenum">
              <a:rPr lang="en-GB" smtClean="0"/>
              <a:t>‹#›</a:t>
            </a:fld>
            <a:endParaRPr lang="en-GB"/>
          </a:p>
        </p:txBody>
      </p:sp>
    </p:spTree>
    <p:extLst>
      <p:ext uri="{BB962C8B-B14F-4D97-AF65-F5344CB8AC3E}">
        <p14:creationId xmlns:p14="http://schemas.microsoft.com/office/powerpoint/2010/main" val="167061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3CD1001-1888-2544-BE0C-B2B7722B8095}"/>
              </a:ext>
            </a:extLst>
          </p:cNvPr>
          <p:cNvSpPr>
            <a:spLocks noGrp="1"/>
          </p:cNvSpPr>
          <p:nvPr>
            <p:ph type="dt" sz="half" idx="10"/>
          </p:nvPr>
        </p:nvSpPr>
        <p:spPr/>
        <p:txBody>
          <a:bodyPr/>
          <a:lstStyle/>
          <a:p>
            <a:fld id="{5DE4B88F-16FF-E24B-87CE-ABBB9D20743D}" type="datetimeFigureOut">
              <a:rPr lang="en-GB" smtClean="0"/>
              <a:t>01/11/2021</a:t>
            </a:fld>
            <a:endParaRPr lang="en-GB"/>
          </a:p>
        </p:txBody>
      </p:sp>
      <p:sp>
        <p:nvSpPr>
          <p:cNvPr id="3" name="Footer Placeholder 2">
            <a:extLst>
              <a:ext uri="{FF2B5EF4-FFF2-40B4-BE49-F238E27FC236}">
                <a16:creationId xmlns:a16="http://schemas.microsoft.com/office/drawing/2014/main" id="{1723A4C3-6C3F-204B-AE80-F899DEE5554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44607E8-F442-7547-9BFA-AD9C7F4B3ABF}"/>
              </a:ext>
            </a:extLst>
          </p:cNvPr>
          <p:cNvSpPr>
            <a:spLocks noGrp="1"/>
          </p:cNvSpPr>
          <p:nvPr>
            <p:ph type="sldNum" sz="quarter" idx="12"/>
          </p:nvPr>
        </p:nvSpPr>
        <p:spPr/>
        <p:txBody>
          <a:bodyPr/>
          <a:lstStyle/>
          <a:p>
            <a:fld id="{6F370C45-AAFD-624F-8685-8481042A373C}" type="slidenum">
              <a:rPr lang="en-GB" smtClean="0"/>
              <a:t>‹#›</a:t>
            </a:fld>
            <a:endParaRPr lang="en-GB"/>
          </a:p>
        </p:txBody>
      </p:sp>
    </p:spTree>
    <p:extLst>
      <p:ext uri="{BB962C8B-B14F-4D97-AF65-F5344CB8AC3E}">
        <p14:creationId xmlns:p14="http://schemas.microsoft.com/office/powerpoint/2010/main" val="1691424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AC5B9-D620-5A4B-A4A6-C14AECD0958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A95304D0-0A9B-4F41-8CD7-3572465DA4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E4A86146-2C77-2247-BCD6-0E144876B6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9BF123E-9155-B440-9B82-442980A8C016}"/>
              </a:ext>
            </a:extLst>
          </p:cNvPr>
          <p:cNvSpPr>
            <a:spLocks noGrp="1"/>
          </p:cNvSpPr>
          <p:nvPr>
            <p:ph type="dt" sz="half" idx="10"/>
          </p:nvPr>
        </p:nvSpPr>
        <p:spPr/>
        <p:txBody>
          <a:bodyPr/>
          <a:lstStyle/>
          <a:p>
            <a:fld id="{5DE4B88F-16FF-E24B-87CE-ABBB9D20743D}" type="datetimeFigureOut">
              <a:rPr lang="en-GB" smtClean="0"/>
              <a:t>01/11/2021</a:t>
            </a:fld>
            <a:endParaRPr lang="en-GB"/>
          </a:p>
        </p:txBody>
      </p:sp>
      <p:sp>
        <p:nvSpPr>
          <p:cNvPr id="6" name="Footer Placeholder 5">
            <a:extLst>
              <a:ext uri="{FF2B5EF4-FFF2-40B4-BE49-F238E27FC236}">
                <a16:creationId xmlns:a16="http://schemas.microsoft.com/office/drawing/2014/main" id="{ED277407-B74D-A24C-8843-0F8BD8ADBA9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D023FDD-A86C-4C4F-8196-4F789ED4AC31}"/>
              </a:ext>
            </a:extLst>
          </p:cNvPr>
          <p:cNvSpPr>
            <a:spLocks noGrp="1"/>
          </p:cNvSpPr>
          <p:nvPr>
            <p:ph type="sldNum" sz="quarter" idx="12"/>
          </p:nvPr>
        </p:nvSpPr>
        <p:spPr/>
        <p:txBody>
          <a:bodyPr/>
          <a:lstStyle/>
          <a:p>
            <a:fld id="{6F370C45-AAFD-624F-8685-8481042A373C}" type="slidenum">
              <a:rPr lang="en-GB" smtClean="0"/>
              <a:t>‹#›</a:t>
            </a:fld>
            <a:endParaRPr lang="en-GB"/>
          </a:p>
        </p:txBody>
      </p:sp>
    </p:spTree>
    <p:extLst>
      <p:ext uri="{BB962C8B-B14F-4D97-AF65-F5344CB8AC3E}">
        <p14:creationId xmlns:p14="http://schemas.microsoft.com/office/powerpoint/2010/main" val="3240906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48D52-C784-C74C-923B-FE37EE28282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2BAABB06-AB2B-094B-95DC-F7FA4D7EC2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10F53E8-944A-B84A-A5C7-EA4DCD9C85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25C78D6-7E58-7F43-926A-9E79047A26C0}"/>
              </a:ext>
            </a:extLst>
          </p:cNvPr>
          <p:cNvSpPr>
            <a:spLocks noGrp="1"/>
          </p:cNvSpPr>
          <p:nvPr>
            <p:ph type="dt" sz="half" idx="10"/>
          </p:nvPr>
        </p:nvSpPr>
        <p:spPr/>
        <p:txBody>
          <a:bodyPr/>
          <a:lstStyle/>
          <a:p>
            <a:fld id="{5DE4B88F-16FF-E24B-87CE-ABBB9D20743D}" type="datetimeFigureOut">
              <a:rPr lang="en-GB" smtClean="0"/>
              <a:t>01/11/2021</a:t>
            </a:fld>
            <a:endParaRPr lang="en-GB"/>
          </a:p>
        </p:txBody>
      </p:sp>
      <p:sp>
        <p:nvSpPr>
          <p:cNvPr id="6" name="Footer Placeholder 5">
            <a:extLst>
              <a:ext uri="{FF2B5EF4-FFF2-40B4-BE49-F238E27FC236}">
                <a16:creationId xmlns:a16="http://schemas.microsoft.com/office/drawing/2014/main" id="{86F099A2-4FA5-C84F-8937-67EED16F3D4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29E3434-EC4B-3B4B-94BE-6D9620D6DC20}"/>
              </a:ext>
            </a:extLst>
          </p:cNvPr>
          <p:cNvSpPr>
            <a:spLocks noGrp="1"/>
          </p:cNvSpPr>
          <p:nvPr>
            <p:ph type="sldNum" sz="quarter" idx="12"/>
          </p:nvPr>
        </p:nvSpPr>
        <p:spPr/>
        <p:txBody>
          <a:bodyPr/>
          <a:lstStyle/>
          <a:p>
            <a:fld id="{6F370C45-AAFD-624F-8685-8481042A373C}" type="slidenum">
              <a:rPr lang="en-GB" smtClean="0"/>
              <a:t>‹#›</a:t>
            </a:fld>
            <a:endParaRPr lang="en-GB"/>
          </a:p>
        </p:txBody>
      </p:sp>
    </p:spTree>
    <p:extLst>
      <p:ext uri="{BB962C8B-B14F-4D97-AF65-F5344CB8AC3E}">
        <p14:creationId xmlns:p14="http://schemas.microsoft.com/office/powerpoint/2010/main" val="1819351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83D0AD-7A3F-BE4E-B69A-726E1C5456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7D57F927-E7AC-574A-A036-57F9CBA1CD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856DFB0-3B96-264E-8FCD-50DD3FEC4F9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E4B88F-16FF-E24B-87CE-ABBB9D20743D}" type="datetimeFigureOut">
              <a:rPr lang="en-GB" smtClean="0"/>
              <a:t>01/11/2021</a:t>
            </a:fld>
            <a:endParaRPr lang="en-GB"/>
          </a:p>
        </p:txBody>
      </p:sp>
      <p:sp>
        <p:nvSpPr>
          <p:cNvPr id="5" name="Footer Placeholder 4">
            <a:extLst>
              <a:ext uri="{FF2B5EF4-FFF2-40B4-BE49-F238E27FC236}">
                <a16:creationId xmlns:a16="http://schemas.microsoft.com/office/drawing/2014/main" id="{9E327FA2-0359-ED43-A095-C429ED3655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4217E95-41D0-C64D-BF05-5BA691ED268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370C45-AAFD-624F-8685-8481042A373C}" type="slidenum">
              <a:rPr lang="en-GB" smtClean="0"/>
              <a:t>‹#›</a:t>
            </a:fld>
            <a:endParaRPr lang="en-GB"/>
          </a:p>
        </p:txBody>
      </p:sp>
    </p:spTree>
    <p:extLst>
      <p:ext uri="{BB962C8B-B14F-4D97-AF65-F5344CB8AC3E}">
        <p14:creationId xmlns:p14="http://schemas.microsoft.com/office/powerpoint/2010/main" val="7577988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www.nsead.org/news/newsroom/what-constitutes-value-in-education/" TargetMode="Externa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hyperlink" Target="https://www.ons.gov.uk/releases/remoteschoolingthroughthecoronaviruscovid19pandemicenglandapril2020tojune2021"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3" Type="http://schemas.openxmlformats.org/officeDocument/2006/relationships/hyperlink" Target="https://www.nfer.ac.uk/media/4614/recovery_during_a_pandemic_the_ongoing_impacts_of_covid_19_on_schools_serving_deprived_communities.pd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32830-7642-E040-8F84-C85A4274CAFD}"/>
              </a:ext>
            </a:extLst>
          </p:cNvPr>
          <p:cNvSpPr>
            <a:spLocks noGrp="1"/>
          </p:cNvSpPr>
          <p:nvPr>
            <p:ph type="ctrTitle"/>
          </p:nvPr>
        </p:nvSpPr>
        <p:spPr>
          <a:xfrm>
            <a:off x="7332432" y="1010653"/>
            <a:ext cx="4711180" cy="3420251"/>
          </a:xfrm>
        </p:spPr>
        <p:txBody>
          <a:bodyPr anchor="b">
            <a:normAutofit/>
          </a:bodyPr>
          <a:lstStyle/>
          <a:p>
            <a:pPr algn="l"/>
            <a:r>
              <a:rPr lang="en-GB" sz="3200" dirty="0"/>
              <a:t>A big picture view of data and trends in art and design education</a:t>
            </a:r>
            <a:br>
              <a:rPr lang="en-GB" sz="3200" dirty="0"/>
            </a:br>
            <a:br>
              <a:rPr lang="en-GB" sz="3000" dirty="0"/>
            </a:br>
            <a:br>
              <a:rPr lang="en-GB" sz="3000" dirty="0"/>
            </a:br>
            <a:r>
              <a:rPr lang="en-GB" sz="2800" b="1" dirty="0"/>
              <a:t>A Provocation for APPG - November 2021</a:t>
            </a:r>
            <a:endParaRPr lang="en-GB" sz="3000" b="1" dirty="0"/>
          </a:p>
        </p:txBody>
      </p:sp>
      <p:sp>
        <p:nvSpPr>
          <p:cNvPr id="3" name="Subtitle 2">
            <a:extLst>
              <a:ext uri="{FF2B5EF4-FFF2-40B4-BE49-F238E27FC236}">
                <a16:creationId xmlns:a16="http://schemas.microsoft.com/office/drawing/2014/main" id="{57D48150-7104-3047-9A52-B996FC5B712E}"/>
              </a:ext>
            </a:extLst>
          </p:cNvPr>
          <p:cNvSpPr>
            <a:spLocks noGrp="1"/>
          </p:cNvSpPr>
          <p:nvPr>
            <p:ph type="subTitle" idx="1"/>
          </p:nvPr>
        </p:nvSpPr>
        <p:spPr>
          <a:xfrm>
            <a:off x="7332431" y="5364503"/>
            <a:ext cx="4470547" cy="1147863"/>
          </a:xfrm>
        </p:spPr>
        <p:txBody>
          <a:bodyPr anchor="t">
            <a:normAutofit/>
          </a:bodyPr>
          <a:lstStyle/>
          <a:p>
            <a:pPr algn="just"/>
            <a:r>
              <a:rPr lang="en-GB" sz="1400" dirty="0"/>
              <a:t>Ged Gast : Freelance Consultant for Creativity and Learning, NSEAD Past President and Trade Union Adviser</a:t>
            </a:r>
          </a:p>
        </p:txBody>
      </p:sp>
      <p:sp>
        <p:nvSpPr>
          <p:cNvPr id="71" name="Freeform: Shape 70">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74" name="Picture 2" descr="The fine art (and design) of protest | design | Phaidon">
            <a:extLst>
              <a:ext uri="{FF2B5EF4-FFF2-40B4-BE49-F238E27FC236}">
                <a16:creationId xmlns:a16="http://schemas.microsoft.com/office/drawing/2014/main" id="{4A8B5D7F-74B9-E545-AB1E-45F4BA7223A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519" t="4343" r="-5552" b="27243"/>
          <a:stretch/>
        </p:blipFill>
        <p:spPr bwMode="auto">
          <a:xfrm>
            <a:off x="0" y="0"/>
            <a:ext cx="6727630" cy="685800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977478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65539-A701-334C-A635-E42F2C127604}"/>
              </a:ext>
            </a:extLst>
          </p:cNvPr>
          <p:cNvSpPr>
            <a:spLocks noGrp="1"/>
          </p:cNvSpPr>
          <p:nvPr>
            <p:ph type="title"/>
          </p:nvPr>
        </p:nvSpPr>
        <p:spPr>
          <a:xfrm>
            <a:off x="569727" y="127949"/>
            <a:ext cx="8132063" cy="796622"/>
          </a:xfrm>
        </p:spPr>
        <p:txBody>
          <a:bodyPr>
            <a:noAutofit/>
          </a:bodyPr>
          <a:lstStyle/>
          <a:p>
            <a:r>
              <a:rPr lang="en-GB" sz="3000" dirty="0">
                <a:solidFill>
                  <a:srgbClr val="002060"/>
                </a:solidFill>
              </a:rPr>
              <a:t>A Level entries into Creative Arts degrees in England are falling – what is driving that?</a:t>
            </a:r>
          </a:p>
        </p:txBody>
      </p:sp>
      <p:sp>
        <p:nvSpPr>
          <p:cNvPr id="6" name="TextBox 5">
            <a:extLst>
              <a:ext uri="{FF2B5EF4-FFF2-40B4-BE49-F238E27FC236}">
                <a16:creationId xmlns:a16="http://schemas.microsoft.com/office/drawing/2014/main" id="{57B2F79A-D411-2F47-BEC5-E8C916A8D30D}"/>
              </a:ext>
            </a:extLst>
          </p:cNvPr>
          <p:cNvSpPr txBox="1"/>
          <p:nvPr/>
        </p:nvSpPr>
        <p:spPr>
          <a:xfrm>
            <a:off x="10365698" y="2529147"/>
            <a:ext cx="1826302" cy="338554"/>
          </a:xfrm>
          <a:prstGeom prst="rect">
            <a:avLst/>
          </a:prstGeom>
          <a:noFill/>
        </p:spPr>
        <p:txBody>
          <a:bodyPr wrap="square" rtlCol="0">
            <a:spAutoFit/>
          </a:bodyPr>
          <a:lstStyle/>
          <a:p>
            <a:r>
              <a:rPr lang="en-GB" sz="800" dirty="0"/>
              <a:t>Trends in Creative Arts Qualifications. UKADIA</a:t>
            </a:r>
          </a:p>
        </p:txBody>
      </p:sp>
      <p:pic>
        <p:nvPicPr>
          <p:cNvPr id="8" name="Picture 7" descr="Logo&#10;&#10;Description automatically generated">
            <a:extLst>
              <a:ext uri="{FF2B5EF4-FFF2-40B4-BE49-F238E27FC236}">
                <a16:creationId xmlns:a16="http://schemas.microsoft.com/office/drawing/2014/main" id="{BC2DBA2D-896B-0644-9ADF-A9F70BAF1A4A}"/>
              </a:ext>
            </a:extLst>
          </p:cNvPr>
          <p:cNvPicPr>
            <a:picLocks noChangeAspect="1"/>
          </p:cNvPicPr>
          <p:nvPr/>
        </p:nvPicPr>
        <p:blipFill>
          <a:blip r:embed="rId3"/>
          <a:stretch>
            <a:fillRect/>
          </a:stretch>
        </p:blipFill>
        <p:spPr>
          <a:xfrm>
            <a:off x="11419872" y="6085872"/>
            <a:ext cx="772128" cy="772128"/>
          </a:xfrm>
          <a:prstGeom prst="rect">
            <a:avLst/>
          </a:prstGeom>
        </p:spPr>
      </p:pic>
      <p:sp>
        <p:nvSpPr>
          <p:cNvPr id="10" name="TextBox 9">
            <a:extLst>
              <a:ext uri="{FF2B5EF4-FFF2-40B4-BE49-F238E27FC236}">
                <a16:creationId xmlns:a16="http://schemas.microsoft.com/office/drawing/2014/main" id="{DDF01CAA-E100-444F-96F5-AFC5A44834CB}"/>
              </a:ext>
            </a:extLst>
          </p:cNvPr>
          <p:cNvSpPr txBox="1"/>
          <p:nvPr/>
        </p:nvSpPr>
        <p:spPr>
          <a:xfrm>
            <a:off x="521405" y="5099283"/>
            <a:ext cx="10763126" cy="1682512"/>
          </a:xfrm>
          <a:prstGeom prst="rect">
            <a:avLst/>
          </a:prstGeom>
          <a:noFill/>
        </p:spPr>
        <p:txBody>
          <a:bodyPr wrap="square" rtlCol="0">
            <a:spAutoFit/>
          </a:bodyPr>
          <a:lstStyle/>
          <a:p>
            <a:pPr marL="285750" indent="-285750">
              <a:spcAft>
                <a:spcPts val="800"/>
              </a:spcAft>
              <a:buClr>
                <a:srgbClr val="0070C0"/>
              </a:buClr>
              <a:buSzPct val="150000"/>
              <a:buFont typeface="Wingdings" pitchFamily="2" charset="2"/>
              <a:buChar char="§"/>
            </a:pPr>
            <a:r>
              <a:rPr lang="en-GB" dirty="0"/>
              <a:t>The NSEAD Survey report of 2015/16 provided early evidence of a devaluing of art and design subjects in schools, and the recent decline in GCSE/ A level take-up of arts subjects may be the start of </a:t>
            </a:r>
            <a:r>
              <a:rPr lang="en-GB" u="sng" dirty="0"/>
              <a:t>a dangerous trend </a:t>
            </a:r>
            <a:r>
              <a:rPr lang="en-GB" dirty="0"/>
              <a:t>which could cause issues for university entry and skills needs for the creative sector.</a:t>
            </a:r>
          </a:p>
          <a:p>
            <a:pPr marL="285750" indent="-285750">
              <a:spcAft>
                <a:spcPts val="800"/>
              </a:spcAft>
              <a:buClr>
                <a:srgbClr val="0070C0"/>
              </a:buClr>
              <a:buSzPct val="150000"/>
              <a:buFont typeface="Wingdings" pitchFamily="2" charset="2"/>
              <a:buChar char="§"/>
            </a:pPr>
            <a:r>
              <a:rPr lang="en-GB" dirty="0"/>
              <a:t> Figure 1 confirms fall in Art &amp; Design course applicants over a decade. NOT tuition fees and NOT demographic.</a:t>
            </a:r>
          </a:p>
          <a:p>
            <a:pPr marL="285750" indent="-285750">
              <a:spcAft>
                <a:spcPts val="800"/>
              </a:spcAft>
              <a:buClr>
                <a:srgbClr val="0070C0"/>
              </a:buClr>
              <a:buSzPct val="150000"/>
              <a:buFont typeface="Wingdings" pitchFamily="2" charset="2"/>
              <a:buChar char="§"/>
            </a:pPr>
            <a:r>
              <a:rPr lang="en-GB" b="1" dirty="0"/>
              <a:t>This has to be caused by the fall in option numbers coming through and societal subject value.</a:t>
            </a:r>
          </a:p>
        </p:txBody>
      </p:sp>
      <p:pic>
        <p:nvPicPr>
          <p:cNvPr id="11" name="Picture 10">
            <a:extLst>
              <a:ext uri="{FF2B5EF4-FFF2-40B4-BE49-F238E27FC236}">
                <a16:creationId xmlns:a16="http://schemas.microsoft.com/office/drawing/2014/main" id="{C58631F5-1063-2849-9BED-CEDDAC6DE82A}"/>
              </a:ext>
            </a:extLst>
          </p:cNvPr>
          <p:cNvPicPr>
            <a:picLocks noChangeAspect="1"/>
          </p:cNvPicPr>
          <p:nvPr/>
        </p:nvPicPr>
        <p:blipFill>
          <a:blip r:embed="rId4"/>
          <a:stretch>
            <a:fillRect/>
          </a:stretch>
        </p:blipFill>
        <p:spPr>
          <a:xfrm>
            <a:off x="569727" y="1108228"/>
            <a:ext cx="6499659" cy="3807398"/>
          </a:xfrm>
          <a:prstGeom prst="rect">
            <a:avLst/>
          </a:prstGeom>
        </p:spPr>
      </p:pic>
      <p:pic>
        <p:nvPicPr>
          <p:cNvPr id="12" name="Picture 11">
            <a:extLst>
              <a:ext uri="{FF2B5EF4-FFF2-40B4-BE49-F238E27FC236}">
                <a16:creationId xmlns:a16="http://schemas.microsoft.com/office/drawing/2014/main" id="{561814CC-CF33-9244-A1AC-828E8C73A012}"/>
              </a:ext>
            </a:extLst>
          </p:cNvPr>
          <p:cNvPicPr>
            <a:picLocks noChangeAspect="1"/>
          </p:cNvPicPr>
          <p:nvPr/>
        </p:nvPicPr>
        <p:blipFill>
          <a:blip r:embed="rId5"/>
          <a:stretch>
            <a:fillRect/>
          </a:stretch>
        </p:blipFill>
        <p:spPr>
          <a:xfrm>
            <a:off x="10418164" y="0"/>
            <a:ext cx="1773836" cy="2529147"/>
          </a:xfrm>
          <a:prstGeom prst="rect">
            <a:avLst/>
          </a:prstGeom>
        </p:spPr>
      </p:pic>
      <p:sp>
        <p:nvSpPr>
          <p:cNvPr id="13" name="Rectangle 12">
            <a:extLst>
              <a:ext uri="{FF2B5EF4-FFF2-40B4-BE49-F238E27FC236}">
                <a16:creationId xmlns:a16="http://schemas.microsoft.com/office/drawing/2014/main" id="{7CF627D5-F340-9942-BB33-BA43D5839D1D}"/>
              </a:ext>
            </a:extLst>
          </p:cNvPr>
          <p:cNvSpPr/>
          <p:nvPr/>
        </p:nvSpPr>
        <p:spPr>
          <a:xfrm>
            <a:off x="5835297" y="1731986"/>
            <a:ext cx="1169233" cy="2989915"/>
          </a:xfrm>
          <a:prstGeom prst="rect">
            <a:avLst/>
          </a:prstGeom>
          <a:solidFill>
            <a:schemeClr val="accent2">
              <a:lumMod val="40000"/>
              <a:lumOff val="60000"/>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a:extLst>
              <a:ext uri="{FF2B5EF4-FFF2-40B4-BE49-F238E27FC236}">
                <a16:creationId xmlns:a16="http://schemas.microsoft.com/office/drawing/2014/main" id="{06B609CC-06D5-4547-9BC8-1A2FFE20790F}"/>
              </a:ext>
            </a:extLst>
          </p:cNvPr>
          <p:cNvPicPr>
            <a:picLocks noChangeAspect="1"/>
          </p:cNvPicPr>
          <p:nvPr/>
        </p:nvPicPr>
        <p:blipFill>
          <a:blip r:embed="rId6"/>
          <a:stretch>
            <a:fillRect/>
          </a:stretch>
        </p:blipFill>
        <p:spPr>
          <a:xfrm>
            <a:off x="7174090" y="2838502"/>
            <a:ext cx="4758080" cy="2128215"/>
          </a:xfrm>
          <a:prstGeom prst="rect">
            <a:avLst/>
          </a:prstGeom>
        </p:spPr>
      </p:pic>
    </p:spTree>
    <p:extLst>
      <p:ext uri="{BB962C8B-B14F-4D97-AF65-F5344CB8AC3E}">
        <p14:creationId xmlns:p14="http://schemas.microsoft.com/office/powerpoint/2010/main" val="13300259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65539-A701-334C-A635-E42F2C127604}"/>
              </a:ext>
            </a:extLst>
          </p:cNvPr>
          <p:cNvSpPr>
            <a:spLocks noGrp="1"/>
          </p:cNvSpPr>
          <p:nvPr>
            <p:ph type="title"/>
          </p:nvPr>
        </p:nvSpPr>
        <p:spPr>
          <a:xfrm>
            <a:off x="472685" y="90498"/>
            <a:ext cx="9261366" cy="407718"/>
          </a:xfrm>
        </p:spPr>
        <p:txBody>
          <a:bodyPr>
            <a:noAutofit/>
          </a:bodyPr>
          <a:lstStyle/>
          <a:p>
            <a:r>
              <a:rPr lang="en-GB" sz="3000" dirty="0">
                <a:solidFill>
                  <a:srgbClr val="002060"/>
                </a:solidFill>
              </a:rPr>
              <a:t>Summary – 9 Impacts on the future of art &amp; design</a:t>
            </a:r>
          </a:p>
        </p:txBody>
      </p:sp>
      <p:pic>
        <p:nvPicPr>
          <p:cNvPr id="8" name="Picture 7" descr="Logo&#10;&#10;Description automatically generated">
            <a:extLst>
              <a:ext uri="{FF2B5EF4-FFF2-40B4-BE49-F238E27FC236}">
                <a16:creationId xmlns:a16="http://schemas.microsoft.com/office/drawing/2014/main" id="{BC2DBA2D-896B-0644-9ADF-A9F70BAF1A4A}"/>
              </a:ext>
            </a:extLst>
          </p:cNvPr>
          <p:cNvPicPr>
            <a:picLocks noChangeAspect="1"/>
          </p:cNvPicPr>
          <p:nvPr/>
        </p:nvPicPr>
        <p:blipFill>
          <a:blip r:embed="rId3"/>
          <a:stretch>
            <a:fillRect/>
          </a:stretch>
        </p:blipFill>
        <p:spPr>
          <a:xfrm>
            <a:off x="11603285" y="0"/>
            <a:ext cx="588715" cy="588715"/>
          </a:xfrm>
          <a:prstGeom prst="rect">
            <a:avLst/>
          </a:prstGeom>
        </p:spPr>
      </p:pic>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DDF01CAA-E100-444F-96F5-AFC5A44834CB}"/>
                  </a:ext>
                </a:extLst>
              </p:cNvPr>
              <p:cNvSpPr txBox="1"/>
              <p:nvPr/>
            </p:nvSpPr>
            <p:spPr>
              <a:xfrm>
                <a:off x="472685" y="687080"/>
                <a:ext cx="11719315" cy="6201698"/>
              </a:xfrm>
              <a:prstGeom prst="rect">
                <a:avLst/>
              </a:prstGeom>
              <a:noFill/>
            </p:spPr>
            <p:txBody>
              <a:bodyPr wrap="square" rtlCol="0">
                <a:spAutoFit/>
              </a:bodyPr>
              <a:lstStyle/>
              <a:p>
                <a:pPr marL="342900" indent="-342900">
                  <a:spcAft>
                    <a:spcPts val="900"/>
                  </a:spcAft>
                  <a:buClr>
                    <a:srgbClr val="0070C0"/>
                  </a:buClr>
                  <a:buSzPct val="100000"/>
                  <a:buFont typeface="+mj-lt"/>
                  <a:buAutoNum type="arabicPeriod"/>
                </a:pPr>
                <a:r>
                  <a:rPr lang="en-GB" sz="1700" b="1" dirty="0">
                    <a:solidFill>
                      <a:schemeClr val="accent5">
                        <a:lumMod val="50000"/>
                      </a:schemeClr>
                    </a:solidFill>
                  </a:rPr>
                  <a:t>Mental Health Impact </a:t>
                </a:r>
                <a:r>
                  <a:rPr lang="en-GB" sz="1700" dirty="0"/>
                  <a:t>– Lack of engagement in the arts, opportunity for creative expression, impact on all ages.</a:t>
                </a:r>
              </a:p>
              <a:p>
                <a:pPr marL="342900" indent="-342900">
                  <a:spcAft>
                    <a:spcPts val="900"/>
                  </a:spcAft>
                  <a:buClr>
                    <a:srgbClr val="0070C0"/>
                  </a:buClr>
                  <a:buSzPct val="100000"/>
                  <a:buFont typeface="+mj-lt"/>
                  <a:buAutoNum type="arabicPeriod"/>
                </a:pPr>
                <a:r>
                  <a:rPr lang="en-GB" sz="1700" b="1" dirty="0">
                    <a:solidFill>
                      <a:schemeClr val="accent5">
                        <a:lumMod val="50000"/>
                      </a:schemeClr>
                    </a:solidFill>
                  </a:rPr>
                  <a:t>Progression Impact </a:t>
                </a:r>
                <a:r>
                  <a:rPr lang="en-GB" sz="1700" dirty="0"/>
                  <a:t>– Creative Arts disproportionately hit.  Students at a lower point in their art &amp; design knowledge/skills development. Transition to next stage or examination course deficit (Y6 to 7 Transition and Years 9, 11 and 13).</a:t>
                </a:r>
              </a:p>
              <a:p>
                <a:pPr marL="342900" indent="-342900">
                  <a:spcAft>
                    <a:spcPts val="900"/>
                  </a:spcAft>
                  <a:buClr>
                    <a:srgbClr val="0070C0"/>
                  </a:buClr>
                  <a:buSzPct val="100000"/>
                  <a:buFont typeface="+mj-lt"/>
                  <a:buAutoNum type="arabicPeriod"/>
                </a:pPr>
                <a:r>
                  <a:rPr lang="en-GB" sz="1700" b="1" dirty="0">
                    <a:solidFill>
                      <a:schemeClr val="accent5">
                        <a:lumMod val="50000"/>
                      </a:schemeClr>
                    </a:solidFill>
                  </a:rPr>
                  <a:t>Social standing of art &amp; design value Impact </a:t>
                </a:r>
                <a:r>
                  <a:rPr lang="en-GB" sz="1700" dirty="0"/>
                  <a:t>– Continuing to fall in response to devalued qualification and career status, and lifetime financial return to Exchequer (IFS data, prioritisation of Lockdown curriculum and cuts in Arts options).</a:t>
                </a:r>
              </a:p>
              <a:p>
                <a:pPr marL="342900" indent="-342900">
                  <a:spcAft>
                    <a:spcPts val="900"/>
                  </a:spcAft>
                  <a:buClr>
                    <a:srgbClr val="0070C0"/>
                  </a:buClr>
                  <a:buSzPct val="100000"/>
                  <a:buFont typeface="+mj-lt"/>
                  <a:buAutoNum type="arabicPeriod"/>
                </a:pPr>
                <a:r>
                  <a:rPr lang="en-GB" sz="1700" b="1" dirty="0">
                    <a:solidFill>
                      <a:schemeClr val="accent5">
                        <a:lumMod val="50000"/>
                      </a:schemeClr>
                    </a:solidFill>
                  </a:rPr>
                  <a:t>Primary teacher skills Impact </a:t>
                </a:r>
                <a:r>
                  <a:rPr lang="en-GB" sz="1700" dirty="0"/>
                  <a:t>– Lockdown challenged non-specialist primary teachers. Ongoing lack of art &amp; design CPD as a school priority.    Consequent impact on subject teaching quality and student ability at transition.</a:t>
                </a:r>
              </a:p>
              <a:p>
                <a:pPr marL="342900" indent="-342900">
                  <a:spcAft>
                    <a:spcPts val="900"/>
                  </a:spcAft>
                  <a:buClr>
                    <a:srgbClr val="0070C0"/>
                  </a:buClr>
                  <a:buSzPct val="100000"/>
                  <a:buFont typeface="+mj-lt"/>
                  <a:buAutoNum type="arabicPeriod"/>
                </a:pPr>
                <a:r>
                  <a:rPr lang="en-GB" sz="1700" b="1" dirty="0">
                    <a:solidFill>
                      <a:schemeClr val="accent5">
                        <a:lumMod val="50000"/>
                      </a:schemeClr>
                    </a:solidFill>
                  </a:rPr>
                  <a:t>Examination options Impact </a:t>
                </a:r>
                <a:r>
                  <a:rPr lang="en-GB" sz="1700" dirty="0"/>
                  <a:t>– Lockdown has convinced all but most passionate about art &amp; design to opt for GCSE or A Level. Fear of practical learning in a future Lockdown, falling social value of art &amp; design, poor creative salary predictions all contributing to numbers opting.</a:t>
                </a:r>
              </a:p>
              <a:p>
                <a:pPr marL="342900" indent="-342900">
                  <a:spcAft>
                    <a:spcPts val="900"/>
                  </a:spcAft>
                  <a:buClr>
                    <a:srgbClr val="0070C0"/>
                  </a:buClr>
                  <a:buSzPct val="100000"/>
                  <a:buFont typeface="+mj-lt"/>
                  <a:buAutoNum type="arabicPeriod"/>
                </a:pPr>
                <a:r>
                  <a:rPr lang="en-GB" sz="1700" b="1" dirty="0">
                    <a:solidFill>
                      <a:schemeClr val="accent5">
                        <a:lumMod val="50000"/>
                      </a:schemeClr>
                    </a:solidFill>
                  </a:rPr>
                  <a:t>GCSE and A Level gender &amp; participation Impact </a:t>
                </a:r>
                <a:r>
                  <a:rPr lang="en-GB" sz="1700" dirty="0"/>
                  <a:t>–  GCSE options stable </a:t>
                </a:r>
                <a14:m>
                  <m:oMath xmlns:m="http://schemas.openxmlformats.org/officeDocument/2006/math">
                    <m:f>
                      <m:fPr>
                        <m:type m:val="skw"/>
                        <m:ctrlPr>
                          <a:rPr lang="en-GB" sz="1700" i="1" spc="-150" dirty="0" smtClean="0">
                            <a:latin typeface="Cambria Math" panose="02040503050406030204" pitchFamily="18" charset="0"/>
                          </a:rPr>
                        </m:ctrlPr>
                      </m:fPr>
                      <m:num>
                        <m:r>
                          <a:rPr lang="en-GB" sz="1700" b="0" i="1" spc="-150" dirty="0" smtClean="0">
                            <a:latin typeface="Cambria Math" panose="02040503050406030204" pitchFamily="18" charset="0"/>
                          </a:rPr>
                          <m:t>1</m:t>
                        </m:r>
                      </m:num>
                      <m:den>
                        <m:r>
                          <a:rPr lang="en-GB" sz="1700" i="1" spc="-150" dirty="0">
                            <a:latin typeface="Cambria Math" panose="02040503050406030204" pitchFamily="18" charset="0"/>
                          </a:rPr>
                          <m:t>3</m:t>
                        </m:r>
                        <m:r>
                          <a:rPr lang="en-GB" sz="1700" b="0" i="1" spc="-150" dirty="0" smtClean="0">
                            <a:latin typeface="Cambria Math" panose="02040503050406030204" pitchFamily="18" charset="0"/>
                          </a:rPr>
                          <m:t> </m:t>
                        </m:r>
                      </m:den>
                    </m:f>
                    <m:r>
                      <a:rPr lang="en-GB" sz="1700" b="0" i="0" dirty="0" smtClean="0">
                        <a:latin typeface="Cambria Math" panose="02040503050406030204" pitchFamily="18" charset="0"/>
                      </a:rPr>
                      <m:t> </m:t>
                    </m:r>
                  </m:oMath>
                </a14:m>
                <a:r>
                  <a:rPr lang="en-GB" sz="1700" dirty="0"/>
                  <a:t>male &amp; </a:t>
                </a:r>
                <a14:m>
                  <m:oMath xmlns:m="http://schemas.openxmlformats.org/officeDocument/2006/math">
                    <m:f>
                      <m:fPr>
                        <m:type m:val="skw"/>
                        <m:ctrlPr>
                          <a:rPr lang="en-GB" sz="1700" i="1" spc="-150" dirty="0">
                            <a:latin typeface="Cambria Math" panose="02040503050406030204" pitchFamily="18" charset="0"/>
                          </a:rPr>
                        </m:ctrlPr>
                      </m:fPr>
                      <m:num>
                        <m:r>
                          <a:rPr lang="en-GB" sz="1700" b="0" i="1" spc="-150" dirty="0" smtClean="0">
                            <a:latin typeface="Cambria Math" panose="02040503050406030204" pitchFamily="18" charset="0"/>
                          </a:rPr>
                          <m:t>2</m:t>
                        </m:r>
                      </m:num>
                      <m:den>
                        <m:r>
                          <a:rPr lang="en-GB" sz="1700" i="1" spc="-150" dirty="0">
                            <a:latin typeface="Cambria Math" panose="02040503050406030204" pitchFamily="18" charset="0"/>
                          </a:rPr>
                          <m:t>3</m:t>
                        </m:r>
                      </m:den>
                    </m:f>
                    <m:r>
                      <a:rPr lang="en-GB" sz="1700" i="1" spc="-150" dirty="0">
                        <a:latin typeface="Cambria Math" panose="02040503050406030204" pitchFamily="18" charset="0"/>
                      </a:rPr>
                      <m:t> </m:t>
                    </m:r>
                  </m:oMath>
                </a14:m>
                <a:r>
                  <a:rPr lang="en-GB" sz="1700" dirty="0"/>
                  <a:t>female. But - D&amp;T using art &amp; design GCSE Specs. distorts true data, numbers falling.     A Level numbers falling, gender participation gap rising ¼ male &amp; ¾ female. </a:t>
                </a:r>
              </a:p>
              <a:p>
                <a:pPr marL="342900" indent="-342900">
                  <a:spcAft>
                    <a:spcPts val="900"/>
                  </a:spcAft>
                  <a:buClr>
                    <a:srgbClr val="0070C0"/>
                  </a:buClr>
                  <a:buSzPct val="100000"/>
                  <a:buFont typeface="+mj-lt"/>
                  <a:buAutoNum type="arabicPeriod"/>
                </a:pPr>
                <a:r>
                  <a:rPr lang="en-GB" sz="1700" b="1" dirty="0">
                    <a:solidFill>
                      <a:schemeClr val="accent5">
                        <a:lumMod val="50000"/>
                      </a:schemeClr>
                    </a:solidFill>
                  </a:rPr>
                  <a:t>Restrictions on choice Impact </a:t>
                </a:r>
                <a:r>
                  <a:rPr lang="en-GB" sz="1700" dirty="0"/>
                  <a:t>– Falling percentage have studied more than one art form (Progress/Attainment 8 and </a:t>
                </a:r>
                <a:r>
                  <a:rPr lang="en-GB" sz="1700" dirty="0" err="1"/>
                  <a:t>Ebacc</a:t>
                </a:r>
                <a:r>
                  <a:rPr lang="en-GB" sz="1700" dirty="0"/>
                  <a:t>). Foundation Pathway under threat.</a:t>
                </a:r>
              </a:p>
              <a:p>
                <a:pPr marL="342900" indent="-342900">
                  <a:spcAft>
                    <a:spcPts val="900"/>
                  </a:spcAft>
                  <a:buClr>
                    <a:srgbClr val="0070C0"/>
                  </a:buClr>
                  <a:buSzPct val="100000"/>
                  <a:buFont typeface="+mj-lt"/>
                  <a:buAutoNum type="arabicPeriod"/>
                </a:pPr>
                <a:r>
                  <a:rPr lang="en-GB" sz="1700" b="1" dirty="0">
                    <a:solidFill>
                      <a:schemeClr val="accent5">
                        <a:lumMod val="50000"/>
                      </a:schemeClr>
                    </a:solidFill>
                  </a:rPr>
                  <a:t>HE viability and Art College closures Impact </a:t>
                </a:r>
                <a:r>
                  <a:rPr lang="en-GB" sz="1700" dirty="0"/>
                  <a:t>– Implications of falling option numbers will see reduced numbers considering a degree. Negative career predictions and HE budget cuts in art &amp; design will exacerbate. We are starting to see courses closing, merging and inevitably highly specialist/craft courses/colleges will close first.</a:t>
                </a:r>
              </a:p>
              <a:p>
                <a:pPr marL="342900" indent="-342900">
                  <a:spcAft>
                    <a:spcPts val="600"/>
                  </a:spcAft>
                  <a:buClr>
                    <a:srgbClr val="0070C0"/>
                  </a:buClr>
                  <a:buSzPct val="100000"/>
                  <a:buFont typeface="+mj-lt"/>
                  <a:buAutoNum type="arabicPeriod"/>
                </a:pPr>
                <a:r>
                  <a:rPr lang="en-GB" sz="1700" b="1" dirty="0">
                    <a:solidFill>
                      <a:schemeClr val="accent5">
                        <a:lumMod val="50000"/>
                      </a:schemeClr>
                    </a:solidFill>
                  </a:rPr>
                  <a:t>Demographic Impact </a:t>
                </a:r>
                <a:r>
                  <a:rPr lang="en-GB" sz="1700" dirty="0"/>
                  <a:t>– Profile of applicants remains </a:t>
                </a:r>
                <a:r>
                  <a:rPr lang="en-GB" sz="1700"/>
                  <a:t>despite efforts. </a:t>
                </a:r>
                <a:r>
                  <a:rPr lang="en-GB" sz="1700" dirty="0"/>
                  <a:t>Mostly ‘advantaged’ can only afford to study Arts.</a:t>
                </a:r>
              </a:p>
              <a:p>
                <a:pPr>
                  <a:spcAft>
                    <a:spcPts val="600"/>
                  </a:spcAft>
                  <a:buClr>
                    <a:srgbClr val="0070C0"/>
                  </a:buClr>
                  <a:buSzPct val="120000"/>
                </a:pPr>
                <a:endParaRPr lang="en-GB" sz="100" b="1" dirty="0"/>
              </a:p>
              <a:p>
                <a:pPr>
                  <a:spcAft>
                    <a:spcPts val="600"/>
                  </a:spcAft>
                  <a:buClr>
                    <a:srgbClr val="0070C0"/>
                  </a:buClr>
                  <a:buSzPct val="120000"/>
                </a:pPr>
                <a:r>
                  <a:rPr lang="en-GB" sz="2000" b="1" dirty="0">
                    <a:solidFill>
                      <a:schemeClr val="accent5">
                        <a:lumMod val="50000"/>
                      </a:schemeClr>
                    </a:solidFill>
                  </a:rPr>
                  <a:t>Does this all add up to an Existential threat?</a:t>
                </a:r>
                <a:endParaRPr lang="en-GB" sz="2000" dirty="0">
                  <a:solidFill>
                    <a:schemeClr val="accent5">
                      <a:lumMod val="50000"/>
                    </a:schemeClr>
                  </a:solidFill>
                </a:endParaRPr>
              </a:p>
            </p:txBody>
          </p:sp>
        </mc:Choice>
        <mc:Fallback>
          <p:sp>
            <p:nvSpPr>
              <p:cNvPr id="10" name="TextBox 9">
                <a:extLst>
                  <a:ext uri="{FF2B5EF4-FFF2-40B4-BE49-F238E27FC236}">
                    <a16:creationId xmlns:a16="http://schemas.microsoft.com/office/drawing/2014/main" id="{DDF01CAA-E100-444F-96F5-AFC5A44834CB}"/>
                  </a:ext>
                </a:extLst>
              </p:cNvPr>
              <p:cNvSpPr txBox="1">
                <a:spLocks noRot="1" noChangeAspect="1" noMove="1" noResize="1" noEditPoints="1" noAdjustHandles="1" noChangeArrowheads="1" noChangeShapeType="1" noTextEdit="1"/>
              </p:cNvSpPr>
              <p:nvPr/>
            </p:nvSpPr>
            <p:spPr>
              <a:xfrm>
                <a:off x="472685" y="687080"/>
                <a:ext cx="11719315" cy="6201698"/>
              </a:xfrm>
              <a:prstGeom prst="rect">
                <a:avLst/>
              </a:prstGeom>
              <a:blipFill>
                <a:blip r:embed="rId4"/>
                <a:stretch>
                  <a:fillRect l="-541" t="-409" b="-613"/>
                </a:stretch>
              </a:blipFill>
            </p:spPr>
            <p:txBody>
              <a:bodyPr/>
              <a:lstStyle/>
              <a:p>
                <a:r>
                  <a:rPr lang="en-GB">
                    <a:noFill/>
                  </a:rPr>
                  <a:t> </a:t>
                </a:r>
              </a:p>
            </p:txBody>
          </p:sp>
        </mc:Fallback>
      </mc:AlternateContent>
    </p:spTree>
    <p:extLst>
      <p:ext uri="{BB962C8B-B14F-4D97-AF65-F5344CB8AC3E}">
        <p14:creationId xmlns:p14="http://schemas.microsoft.com/office/powerpoint/2010/main" val="6478093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65539-A701-334C-A635-E42F2C127604}"/>
              </a:ext>
            </a:extLst>
          </p:cNvPr>
          <p:cNvSpPr>
            <a:spLocks noGrp="1"/>
          </p:cNvSpPr>
          <p:nvPr>
            <p:ph type="title"/>
          </p:nvPr>
        </p:nvSpPr>
        <p:spPr>
          <a:xfrm>
            <a:off x="648929" y="80159"/>
            <a:ext cx="9450637" cy="890910"/>
          </a:xfrm>
        </p:spPr>
        <p:txBody>
          <a:bodyPr>
            <a:noAutofit/>
          </a:bodyPr>
          <a:lstStyle/>
          <a:p>
            <a:r>
              <a:rPr lang="en-GB" sz="3000" dirty="0">
                <a:solidFill>
                  <a:srgbClr val="002060"/>
                </a:solidFill>
              </a:rPr>
              <a:t>Art &amp; design graduates earn £10.8-11k more as teachers than as creative artists.  But…</a:t>
            </a:r>
          </a:p>
        </p:txBody>
      </p:sp>
      <p:sp>
        <p:nvSpPr>
          <p:cNvPr id="5" name="TextBox 4">
            <a:extLst>
              <a:ext uri="{FF2B5EF4-FFF2-40B4-BE49-F238E27FC236}">
                <a16:creationId xmlns:a16="http://schemas.microsoft.com/office/drawing/2014/main" id="{78294F66-7237-9548-8B6D-18EC83B13DB5}"/>
              </a:ext>
            </a:extLst>
          </p:cNvPr>
          <p:cNvSpPr txBox="1"/>
          <p:nvPr/>
        </p:nvSpPr>
        <p:spPr>
          <a:xfrm>
            <a:off x="8781262" y="4016802"/>
            <a:ext cx="3341328" cy="1077218"/>
          </a:xfrm>
          <a:prstGeom prst="rect">
            <a:avLst/>
          </a:prstGeom>
          <a:noFill/>
        </p:spPr>
        <p:txBody>
          <a:bodyPr wrap="square" rtlCol="0">
            <a:spAutoFit/>
          </a:bodyPr>
          <a:lstStyle/>
          <a:p>
            <a:r>
              <a:rPr lang="en-GB" sz="1600" b="1" dirty="0"/>
              <a:t>Comparing pay in professions and differences by subject background using LEO (Longitudinal Education Outcomes) 2016-17.</a:t>
            </a:r>
          </a:p>
        </p:txBody>
      </p:sp>
      <p:sp>
        <p:nvSpPr>
          <p:cNvPr id="6" name="TextBox 5">
            <a:extLst>
              <a:ext uri="{FF2B5EF4-FFF2-40B4-BE49-F238E27FC236}">
                <a16:creationId xmlns:a16="http://schemas.microsoft.com/office/drawing/2014/main" id="{57B2F79A-D411-2F47-BEC5-E8C916A8D30D}"/>
              </a:ext>
            </a:extLst>
          </p:cNvPr>
          <p:cNvSpPr txBox="1"/>
          <p:nvPr/>
        </p:nvSpPr>
        <p:spPr>
          <a:xfrm>
            <a:off x="10043532" y="2964249"/>
            <a:ext cx="2148468" cy="830997"/>
          </a:xfrm>
          <a:prstGeom prst="rect">
            <a:avLst/>
          </a:prstGeom>
          <a:noFill/>
        </p:spPr>
        <p:txBody>
          <a:bodyPr wrap="square" rtlCol="0">
            <a:spAutoFit/>
          </a:bodyPr>
          <a:lstStyle/>
          <a:p>
            <a:r>
              <a:rPr lang="en-GB" sz="1200" dirty="0"/>
              <a:t>Teacher shortages in England Analysis and pay options - Luke </a:t>
            </a:r>
            <a:r>
              <a:rPr lang="en-GB" sz="1200" dirty="0" err="1"/>
              <a:t>Sibieta</a:t>
            </a:r>
            <a:r>
              <a:rPr lang="en-GB" sz="1200" dirty="0"/>
              <a:t> 2020    Education Policy Institute</a:t>
            </a:r>
          </a:p>
        </p:txBody>
      </p:sp>
      <p:pic>
        <p:nvPicPr>
          <p:cNvPr id="8" name="Picture 7" descr="Logo&#10;&#10;Description automatically generated">
            <a:extLst>
              <a:ext uri="{FF2B5EF4-FFF2-40B4-BE49-F238E27FC236}">
                <a16:creationId xmlns:a16="http://schemas.microsoft.com/office/drawing/2014/main" id="{BC2DBA2D-896B-0644-9ADF-A9F70BAF1A4A}"/>
              </a:ext>
            </a:extLst>
          </p:cNvPr>
          <p:cNvPicPr>
            <a:picLocks noChangeAspect="1"/>
          </p:cNvPicPr>
          <p:nvPr/>
        </p:nvPicPr>
        <p:blipFill>
          <a:blip r:embed="rId3"/>
          <a:stretch>
            <a:fillRect/>
          </a:stretch>
        </p:blipFill>
        <p:spPr>
          <a:xfrm>
            <a:off x="11612092" y="6282889"/>
            <a:ext cx="579908" cy="579908"/>
          </a:xfrm>
          <a:prstGeom prst="rect">
            <a:avLst/>
          </a:prstGeom>
        </p:spPr>
      </p:pic>
      <p:pic>
        <p:nvPicPr>
          <p:cNvPr id="9" name="Picture 8">
            <a:extLst>
              <a:ext uri="{FF2B5EF4-FFF2-40B4-BE49-F238E27FC236}">
                <a16:creationId xmlns:a16="http://schemas.microsoft.com/office/drawing/2014/main" id="{A0529495-2FC5-6343-ABC6-4CA3713F0D57}"/>
              </a:ext>
            </a:extLst>
          </p:cNvPr>
          <p:cNvPicPr>
            <a:picLocks noChangeAspect="1"/>
          </p:cNvPicPr>
          <p:nvPr/>
        </p:nvPicPr>
        <p:blipFill>
          <a:blip r:embed="rId4"/>
          <a:stretch>
            <a:fillRect/>
          </a:stretch>
        </p:blipFill>
        <p:spPr>
          <a:xfrm>
            <a:off x="10099566" y="25882"/>
            <a:ext cx="2092434" cy="2945607"/>
          </a:xfrm>
          <a:prstGeom prst="rect">
            <a:avLst/>
          </a:prstGeom>
        </p:spPr>
      </p:pic>
      <p:sp>
        <p:nvSpPr>
          <p:cNvPr id="10" name="TextBox 9">
            <a:extLst>
              <a:ext uri="{FF2B5EF4-FFF2-40B4-BE49-F238E27FC236}">
                <a16:creationId xmlns:a16="http://schemas.microsoft.com/office/drawing/2014/main" id="{DDF01CAA-E100-444F-96F5-AFC5A44834CB}"/>
              </a:ext>
            </a:extLst>
          </p:cNvPr>
          <p:cNvSpPr txBox="1"/>
          <p:nvPr/>
        </p:nvSpPr>
        <p:spPr>
          <a:xfrm>
            <a:off x="591758" y="5119139"/>
            <a:ext cx="11530831" cy="1708160"/>
          </a:xfrm>
          <a:prstGeom prst="rect">
            <a:avLst/>
          </a:prstGeom>
          <a:noFill/>
        </p:spPr>
        <p:txBody>
          <a:bodyPr wrap="square" rtlCol="0">
            <a:spAutoFit/>
          </a:bodyPr>
          <a:lstStyle/>
          <a:p>
            <a:pPr marL="285750" indent="-285750">
              <a:spcAft>
                <a:spcPts val="600"/>
              </a:spcAft>
              <a:buClr>
                <a:srgbClr val="0070C0"/>
              </a:buClr>
              <a:buSzPct val="150000"/>
              <a:buFont typeface="Wingdings" pitchFamily="2" charset="2"/>
              <a:buChar char="§"/>
            </a:pPr>
            <a:r>
              <a:rPr lang="en-GB" dirty="0"/>
              <a:t>Art &amp; Design Teachers earn higher salary over first 5 years than those employed in the Creative Arts.</a:t>
            </a:r>
          </a:p>
          <a:p>
            <a:pPr marL="285750" indent="-285750">
              <a:spcAft>
                <a:spcPts val="600"/>
              </a:spcAft>
              <a:buClr>
                <a:srgbClr val="0070C0"/>
              </a:buClr>
              <a:buSzPct val="150000"/>
              <a:buFont typeface="Wingdings" pitchFamily="2" charset="2"/>
              <a:buChar char="§"/>
            </a:pPr>
            <a:r>
              <a:rPr lang="en-GB" dirty="0"/>
              <a:t>This suggests Government data might not take account of ‘Design’ graduates. NB. Govt. Data sets use a variety of descriptors. The overwhelming majority of art &amp; design graduates, graduate as designers. </a:t>
            </a:r>
          </a:p>
          <a:p>
            <a:pPr marL="285750" indent="-285750">
              <a:spcAft>
                <a:spcPts val="600"/>
              </a:spcAft>
              <a:buClr>
                <a:srgbClr val="0070C0"/>
              </a:buClr>
              <a:buSzPct val="150000"/>
              <a:buFont typeface="Wingdings" pitchFamily="2" charset="2"/>
              <a:buChar char="§"/>
            </a:pPr>
            <a:r>
              <a:rPr lang="en-GB" dirty="0"/>
              <a:t>Is Graduate Outcome data accurate?  Govt. use this for comparative Degree value and which drives societal value.</a:t>
            </a:r>
          </a:p>
          <a:p>
            <a:pPr marL="285750" indent="-285750">
              <a:spcAft>
                <a:spcPts val="600"/>
              </a:spcAft>
              <a:buClr>
                <a:srgbClr val="0070C0"/>
              </a:buClr>
              <a:buSzPct val="150000"/>
              <a:buFont typeface="Wingdings" pitchFamily="2" charset="2"/>
              <a:buChar char="§"/>
            </a:pPr>
            <a:r>
              <a:rPr lang="en-GB" b="1" dirty="0"/>
              <a:t>Perhaps, best graduate teachers might be Art &amp; Design - PGCE oversubscribed and they can earn more.</a:t>
            </a:r>
          </a:p>
        </p:txBody>
      </p:sp>
      <p:grpSp>
        <p:nvGrpSpPr>
          <p:cNvPr id="7" name="Group 6">
            <a:extLst>
              <a:ext uri="{FF2B5EF4-FFF2-40B4-BE49-F238E27FC236}">
                <a16:creationId xmlns:a16="http://schemas.microsoft.com/office/drawing/2014/main" id="{AE69D42F-E9E3-C247-ABD6-0ED92E9CEE26}"/>
              </a:ext>
            </a:extLst>
          </p:cNvPr>
          <p:cNvGrpSpPr/>
          <p:nvPr/>
        </p:nvGrpSpPr>
        <p:grpSpPr>
          <a:xfrm>
            <a:off x="526415" y="1192625"/>
            <a:ext cx="8318500" cy="3882630"/>
            <a:chOff x="526415" y="1192625"/>
            <a:chExt cx="8318500" cy="3882630"/>
          </a:xfrm>
        </p:grpSpPr>
        <p:grpSp>
          <p:nvGrpSpPr>
            <p:cNvPr id="4" name="Group 3">
              <a:extLst>
                <a:ext uri="{FF2B5EF4-FFF2-40B4-BE49-F238E27FC236}">
                  <a16:creationId xmlns:a16="http://schemas.microsoft.com/office/drawing/2014/main" id="{0C824FF1-3EA3-8C40-8448-760A06212B9D}"/>
                </a:ext>
              </a:extLst>
            </p:cNvPr>
            <p:cNvGrpSpPr/>
            <p:nvPr/>
          </p:nvGrpSpPr>
          <p:grpSpPr>
            <a:xfrm>
              <a:off x="526415" y="1192625"/>
              <a:ext cx="8318500" cy="3882630"/>
              <a:chOff x="544830" y="1498685"/>
              <a:chExt cx="8318500" cy="3977266"/>
            </a:xfrm>
          </p:grpSpPr>
          <p:pic>
            <p:nvPicPr>
              <p:cNvPr id="11" name="Picture 10">
                <a:extLst>
                  <a:ext uri="{FF2B5EF4-FFF2-40B4-BE49-F238E27FC236}">
                    <a16:creationId xmlns:a16="http://schemas.microsoft.com/office/drawing/2014/main" id="{336F95C6-E1EA-AD4C-B588-E2ED4C8A3E20}"/>
                  </a:ext>
                </a:extLst>
              </p:cNvPr>
              <p:cNvPicPr>
                <a:picLocks noChangeAspect="1"/>
              </p:cNvPicPr>
              <p:nvPr/>
            </p:nvPicPr>
            <p:blipFill rotWithShape="1">
              <a:blip r:embed="rId5"/>
              <a:srcRect t="8910"/>
              <a:stretch/>
            </p:blipFill>
            <p:spPr>
              <a:xfrm>
                <a:off x="544830" y="1692046"/>
                <a:ext cx="8318500" cy="3783905"/>
              </a:xfrm>
              <a:prstGeom prst="rect">
                <a:avLst/>
              </a:prstGeom>
            </p:spPr>
          </p:pic>
          <p:sp>
            <p:nvSpPr>
              <p:cNvPr id="12" name="TextBox 11">
                <a:extLst>
                  <a:ext uri="{FF2B5EF4-FFF2-40B4-BE49-F238E27FC236}">
                    <a16:creationId xmlns:a16="http://schemas.microsoft.com/office/drawing/2014/main" id="{E23FA3C0-A80E-7143-A1C9-ADE214C975B1}"/>
                  </a:ext>
                </a:extLst>
              </p:cNvPr>
              <p:cNvSpPr txBox="1"/>
              <p:nvPr/>
            </p:nvSpPr>
            <p:spPr>
              <a:xfrm>
                <a:off x="673827" y="1498685"/>
                <a:ext cx="8060505" cy="276999"/>
              </a:xfrm>
              <a:prstGeom prst="rect">
                <a:avLst/>
              </a:prstGeom>
              <a:noFill/>
            </p:spPr>
            <p:txBody>
              <a:bodyPr wrap="square" rtlCol="0">
                <a:spAutoFit/>
              </a:bodyPr>
              <a:lstStyle/>
              <a:p>
                <a:r>
                  <a:rPr lang="en-GB" sz="1200" b="1" dirty="0"/>
                  <a:t>Table 3.2 – median graduate earnings five years since graduation for major secondary school subjects and teachers</a:t>
                </a:r>
              </a:p>
            </p:txBody>
          </p:sp>
        </p:grpSp>
        <p:sp>
          <p:nvSpPr>
            <p:cNvPr id="3" name="Rectangle 2">
              <a:extLst>
                <a:ext uri="{FF2B5EF4-FFF2-40B4-BE49-F238E27FC236}">
                  <a16:creationId xmlns:a16="http://schemas.microsoft.com/office/drawing/2014/main" id="{5DC56377-C0B5-C54F-956B-EA72594ADB18}"/>
                </a:ext>
              </a:extLst>
            </p:cNvPr>
            <p:cNvSpPr/>
            <p:nvPr/>
          </p:nvSpPr>
          <p:spPr>
            <a:xfrm>
              <a:off x="742182" y="4125051"/>
              <a:ext cx="7973736" cy="241090"/>
            </a:xfrm>
            <a:prstGeom prst="rect">
              <a:avLst/>
            </a:prstGeom>
            <a:solidFill>
              <a:schemeClr val="accent2">
                <a:lumMod val="40000"/>
                <a:lumOff val="60000"/>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8780464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65539-A701-334C-A635-E42F2C127604}"/>
              </a:ext>
            </a:extLst>
          </p:cNvPr>
          <p:cNvSpPr>
            <a:spLocks noGrp="1"/>
          </p:cNvSpPr>
          <p:nvPr>
            <p:ph type="title"/>
          </p:nvPr>
        </p:nvSpPr>
        <p:spPr>
          <a:xfrm>
            <a:off x="648928" y="128942"/>
            <a:ext cx="9798770" cy="769441"/>
          </a:xfrm>
        </p:spPr>
        <p:txBody>
          <a:bodyPr>
            <a:noAutofit/>
          </a:bodyPr>
          <a:lstStyle/>
          <a:p>
            <a:r>
              <a:rPr lang="en-GB" sz="2800" dirty="0">
                <a:solidFill>
                  <a:srgbClr val="002060"/>
                </a:solidFill>
              </a:rPr>
              <a:t>What is the truth behind the impact of undergraduate degrees on lifetime earnings?  </a:t>
            </a:r>
            <a:r>
              <a:rPr lang="en-GB" sz="2800" b="1" dirty="0">
                <a:solidFill>
                  <a:srgbClr val="002060"/>
                </a:solidFill>
              </a:rPr>
              <a:t>How do we equate this with societal value?</a:t>
            </a:r>
          </a:p>
        </p:txBody>
      </p:sp>
      <p:sp>
        <p:nvSpPr>
          <p:cNvPr id="6" name="TextBox 5">
            <a:extLst>
              <a:ext uri="{FF2B5EF4-FFF2-40B4-BE49-F238E27FC236}">
                <a16:creationId xmlns:a16="http://schemas.microsoft.com/office/drawing/2014/main" id="{57B2F79A-D411-2F47-BEC5-E8C916A8D30D}"/>
              </a:ext>
            </a:extLst>
          </p:cNvPr>
          <p:cNvSpPr txBox="1"/>
          <p:nvPr/>
        </p:nvSpPr>
        <p:spPr>
          <a:xfrm>
            <a:off x="10344380" y="2583383"/>
            <a:ext cx="1847620" cy="769441"/>
          </a:xfrm>
          <a:prstGeom prst="rect">
            <a:avLst/>
          </a:prstGeom>
          <a:noFill/>
        </p:spPr>
        <p:txBody>
          <a:bodyPr wrap="square" rtlCol="0">
            <a:spAutoFit/>
          </a:bodyPr>
          <a:lstStyle/>
          <a:p>
            <a:pPr algn="just"/>
            <a:r>
              <a:rPr lang="en-GB" sz="1100" dirty="0">
                <a:solidFill>
                  <a:srgbClr val="002060"/>
                </a:solidFill>
              </a:rPr>
              <a:t>The impact of undergraduate degrees on lifetime earnings</a:t>
            </a:r>
          </a:p>
          <a:p>
            <a:pPr algn="just"/>
            <a:r>
              <a:rPr lang="en-GB" sz="1100" dirty="0">
                <a:solidFill>
                  <a:srgbClr val="002060"/>
                </a:solidFill>
              </a:rPr>
              <a:t>Institute for Fiscal Studies</a:t>
            </a:r>
            <a:r>
              <a:rPr lang="en-GB" sz="1100" dirty="0"/>
              <a:t> 2021  DfE</a:t>
            </a:r>
          </a:p>
        </p:txBody>
      </p:sp>
      <p:pic>
        <p:nvPicPr>
          <p:cNvPr id="8" name="Picture 7" descr="Logo&#10;&#10;Description automatically generated">
            <a:extLst>
              <a:ext uri="{FF2B5EF4-FFF2-40B4-BE49-F238E27FC236}">
                <a16:creationId xmlns:a16="http://schemas.microsoft.com/office/drawing/2014/main" id="{BC2DBA2D-896B-0644-9ADF-A9F70BAF1A4A}"/>
              </a:ext>
            </a:extLst>
          </p:cNvPr>
          <p:cNvPicPr>
            <a:picLocks noChangeAspect="1"/>
          </p:cNvPicPr>
          <p:nvPr/>
        </p:nvPicPr>
        <p:blipFill>
          <a:blip r:embed="rId3"/>
          <a:stretch>
            <a:fillRect/>
          </a:stretch>
        </p:blipFill>
        <p:spPr>
          <a:xfrm>
            <a:off x="11612092" y="6282889"/>
            <a:ext cx="579908" cy="579908"/>
          </a:xfrm>
          <a:prstGeom prst="rect">
            <a:avLst/>
          </a:prstGeom>
        </p:spPr>
      </p:pic>
      <p:sp>
        <p:nvSpPr>
          <p:cNvPr id="10" name="TextBox 9">
            <a:extLst>
              <a:ext uri="{FF2B5EF4-FFF2-40B4-BE49-F238E27FC236}">
                <a16:creationId xmlns:a16="http://schemas.microsoft.com/office/drawing/2014/main" id="{DDF01CAA-E100-444F-96F5-AFC5A44834CB}"/>
              </a:ext>
            </a:extLst>
          </p:cNvPr>
          <p:cNvSpPr txBox="1"/>
          <p:nvPr/>
        </p:nvSpPr>
        <p:spPr>
          <a:xfrm>
            <a:off x="576500" y="3907773"/>
            <a:ext cx="11543072" cy="2821285"/>
          </a:xfrm>
          <a:prstGeom prst="rect">
            <a:avLst/>
          </a:prstGeom>
          <a:noFill/>
        </p:spPr>
        <p:txBody>
          <a:bodyPr wrap="square" rtlCol="0">
            <a:spAutoFit/>
          </a:bodyPr>
          <a:lstStyle/>
          <a:p>
            <a:pPr marL="285750" indent="-285750">
              <a:spcAft>
                <a:spcPts val="800"/>
              </a:spcAft>
              <a:buClr>
                <a:srgbClr val="0070C0"/>
              </a:buClr>
              <a:buSzPct val="150000"/>
              <a:buFont typeface="Wingdings" pitchFamily="2" charset="2"/>
              <a:buChar char="§"/>
            </a:pPr>
            <a:r>
              <a:rPr lang="en-GB" dirty="0"/>
              <a:t>Art &amp; Design is perceived as being within ‘Creative Arts’ data sets.  School subjects and HE course titles may not equate to the same individuals. </a:t>
            </a:r>
          </a:p>
          <a:p>
            <a:pPr marL="285750" indent="-285750">
              <a:spcAft>
                <a:spcPts val="800"/>
              </a:spcAft>
              <a:buClr>
                <a:srgbClr val="0070C0"/>
              </a:buClr>
              <a:buSzPct val="150000"/>
              <a:buFont typeface="Wingdings" pitchFamily="2" charset="2"/>
              <a:buChar char="§"/>
            </a:pPr>
            <a:r>
              <a:rPr lang="en-GB" dirty="0"/>
              <a:t>Many Art &amp; Design graduates are self-employed, only recently has their data been collected.</a:t>
            </a:r>
          </a:p>
          <a:p>
            <a:pPr marL="285750" indent="-285750">
              <a:spcAft>
                <a:spcPts val="800"/>
              </a:spcAft>
              <a:buClr>
                <a:srgbClr val="0070C0"/>
              </a:buClr>
              <a:buSzPct val="150000"/>
              <a:buFont typeface="Wingdings" pitchFamily="2" charset="2"/>
              <a:buChar char="§"/>
            </a:pPr>
            <a:r>
              <a:rPr lang="en-GB" dirty="0"/>
              <a:t>Do the Creative Arts include – e.g. Film and Media, Interior or Product Design – Creative, Design and Media Industries?</a:t>
            </a:r>
          </a:p>
          <a:p>
            <a:pPr marL="285750" indent="-285750">
              <a:spcAft>
                <a:spcPts val="800"/>
              </a:spcAft>
              <a:buClr>
                <a:srgbClr val="0070C0"/>
              </a:buClr>
              <a:buSzPct val="150000"/>
              <a:buFont typeface="Wingdings" pitchFamily="2" charset="2"/>
              <a:buChar char="§"/>
            </a:pPr>
            <a:r>
              <a:rPr lang="en-GB" dirty="0"/>
              <a:t>Creative Arts includes Performing Arts. If Art forms were separated and Design included, what would this show?</a:t>
            </a:r>
          </a:p>
          <a:p>
            <a:pPr marL="285750" indent="-285750">
              <a:spcAft>
                <a:spcPts val="800"/>
              </a:spcAft>
              <a:buClr>
                <a:srgbClr val="0070C0"/>
              </a:buClr>
              <a:buSzPct val="150000"/>
              <a:buFont typeface="Wingdings" pitchFamily="2" charset="2"/>
              <a:buChar char="§"/>
            </a:pPr>
            <a:r>
              <a:rPr lang="en-GB" dirty="0"/>
              <a:t>This data also qualifies criteria for selecting students for ‘artistic ability’ as opposed to academic achievement amongst the ‘least selective’ Universities. Understandable perhaps, </a:t>
            </a:r>
            <a:r>
              <a:rPr lang="en-GB" u="sng" dirty="0"/>
              <a:t>but descriptions infer inferiority</a:t>
            </a:r>
            <a:r>
              <a:rPr lang="en-GB" dirty="0"/>
              <a:t>.</a:t>
            </a:r>
          </a:p>
          <a:p>
            <a:pPr marL="285750" indent="-285750">
              <a:spcAft>
                <a:spcPts val="800"/>
              </a:spcAft>
              <a:buClr>
                <a:srgbClr val="0070C0"/>
              </a:buClr>
              <a:buSzPct val="150000"/>
              <a:buFont typeface="Wingdings" pitchFamily="2" charset="2"/>
              <a:buChar char="§"/>
            </a:pPr>
            <a:r>
              <a:rPr lang="en-GB" b="1" dirty="0"/>
              <a:t>Creative Arts is the only subject with negative lifetime returns for men &amp; women (taxes, repayments and loans).</a:t>
            </a:r>
          </a:p>
        </p:txBody>
      </p:sp>
      <p:pic>
        <p:nvPicPr>
          <p:cNvPr id="3" name="Picture 2">
            <a:extLst>
              <a:ext uri="{FF2B5EF4-FFF2-40B4-BE49-F238E27FC236}">
                <a16:creationId xmlns:a16="http://schemas.microsoft.com/office/drawing/2014/main" id="{EF075038-2943-C348-BAC8-169C3CA7B0A6}"/>
              </a:ext>
            </a:extLst>
          </p:cNvPr>
          <p:cNvPicPr>
            <a:picLocks noChangeAspect="1"/>
          </p:cNvPicPr>
          <p:nvPr/>
        </p:nvPicPr>
        <p:blipFill>
          <a:blip r:embed="rId4"/>
          <a:stretch>
            <a:fillRect/>
          </a:stretch>
        </p:blipFill>
        <p:spPr>
          <a:xfrm>
            <a:off x="10447697" y="-1"/>
            <a:ext cx="1744303" cy="2534971"/>
          </a:xfrm>
          <a:prstGeom prst="rect">
            <a:avLst/>
          </a:prstGeom>
        </p:spPr>
      </p:pic>
      <p:sp>
        <p:nvSpPr>
          <p:cNvPr id="4" name="Rectangle 3">
            <a:extLst>
              <a:ext uri="{FF2B5EF4-FFF2-40B4-BE49-F238E27FC236}">
                <a16:creationId xmlns:a16="http://schemas.microsoft.com/office/drawing/2014/main" id="{82C5AD82-3CAA-6B4F-8544-77632FA99135}"/>
              </a:ext>
            </a:extLst>
          </p:cNvPr>
          <p:cNvSpPr/>
          <p:nvPr/>
        </p:nvSpPr>
        <p:spPr>
          <a:xfrm>
            <a:off x="576500" y="1267484"/>
            <a:ext cx="9246510" cy="2477601"/>
          </a:xfrm>
          <a:prstGeom prst="rect">
            <a:avLst/>
          </a:prstGeom>
        </p:spPr>
        <p:txBody>
          <a:bodyPr wrap="square">
            <a:spAutoFit/>
          </a:bodyPr>
          <a:lstStyle/>
          <a:p>
            <a:r>
              <a:rPr lang="en-GB" b="1" i="1" dirty="0">
                <a:latin typeface="Helvetica" pitchFamily="2" charset="0"/>
              </a:rPr>
              <a:t>“There is substantial variation in net lifetime returns across subjects</a:t>
            </a:r>
            <a:r>
              <a:rPr lang="en-GB" i="1" dirty="0">
                <a:latin typeface="Helvetica" pitchFamily="2" charset="0"/>
              </a:rPr>
              <a:t>, though the differences are reduced by the progressivity of the student loan repayment system and the tax system. Net discounted lifetime returns for women are close to zero on average for </a:t>
            </a:r>
            <a:r>
              <a:rPr lang="en-GB" i="1" u="sng" dirty="0">
                <a:latin typeface="Helvetica" pitchFamily="2" charset="0"/>
              </a:rPr>
              <a:t>creative arts </a:t>
            </a:r>
            <a:r>
              <a:rPr lang="en-GB" i="1" dirty="0">
                <a:latin typeface="Helvetica" pitchFamily="2" charset="0"/>
              </a:rPr>
              <a:t>and languages graduates, but more than £250k for law, economics or medicine. We see a similar pattern among men, but an even larger spread of returns, with </a:t>
            </a:r>
            <a:r>
              <a:rPr lang="en-GB" i="1" u="sng" dirty="0">
                <a:latin typeface="Helvetica" pitchFamily="2" charset="0"/>
              </a:rPr>
              <a:t>negative</a:t>
            </a:r>
            <a:r>
              <a:rPr lang="en-GB" i="1" dirty="0">
                <a:latin typeface="Helvetica" pitchFamily="2" charset="0"/>
              </a:rPr>
              <a:t> average returns for men studying </a:t>
            </a:r>
            <a:r>
              <a:rPr lang="en-GB" i="1" u="sng" dirty="0">
                <a:latin typeface="Helvetica" pitchFamily="2" charset="0"/>
              </a:rPr>
              <a:t>creative arts </a:t>
            </a:r>
            <a:r>
              <a:rPr lang="en-GB" i="1" dirty="0">
                <a:latin typeface="Helvetica" pitchFamily="2" charset="0"/>
              </a:rPr>
              <a:t>and social care, and average returns of around £500k for men studying medicine or economics.”</a:t>
            </a:r>
          </a:p>
          <a:p>
            <a:endParaRPr lang="en-GB" sz="700" dirty="0">
              <a:solidFill>
                <a:srgbClr val="002060"/>
              </a:solidFill>
            </a:endParaRPr>
          </a:p>
          <a:p>
            <a:r>
              <a:rPr lang="en-GB" dirty="0">
                <a:solidFill>
                  <a:srgbClr val="002060"/>
                </a:solidFill>
              </a:rPr>
              <a:t>Institute for Fiscal Studies – Executive Summary Point 7</a:t>
            </a:r>
            <a:endParaRPr lang="en-GB" i="1" dirty="0">
              <a:effectLst/>
              <a:latin typeface="Helvetica" pitchFamily="2" charset="0"/>
            </a:endParaRPr>
          </a:p>
        </p:txBody>
      </p:sp>
    </p:spTree>
    <p:extLst>
      <p:ext uri="{BB962C8B-B14F-4D97-AF65-F5344CB8AC3E}">
        <p14:creationId xmlns:p14="http://schemas.microsoft.com/office/powerpoint/2010/main" val="12415677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65539-A701-334C-A635-E42F2C127604}"/>
              </a:ext>
            </a:extLst>
          </p:cNvPr>
          <p:cNvSpPr>
            <a:spLocks noGrp="1"/>
          </p:cNvSpPr>
          <p:nvPr>
            <p:ph type="title"/>
          </p:nvPr>
        </p:nvSpPr>
        <p:spPr>
          <a:xfrm>
            <a:off x="648928" y="128942"/>
            <a:ext cx="9798770" cy="766204"/>
          </a:xfrm>
        </p:spPr>
        <p:txBody>
          <a:bodyPr>
            <a:noAutofit/>
          </a:bodyPr>
          <a:lstStyle/>
          <a:p>
            <a:r>
              <a:rPr lang="en-GB" sz="2800" dirty="0">
                <a:solidFill>
                  <a:srgbClr val="002060"/>
                </a:solidFill>
              </a:rPr>
              <a:t>What is the truth behind the impact of undergraduate degrees on lifetime earnings?            What constitutes value?</a:t>
            </a:r>
          </a:p>
        </p:txBody>
      </p:sp>
      <p:sp>
        <p:nvSpPr>
          <p:cNvPr id="6" name="TextBox 5">
            <a:extLst>
              <a:ext uri="{FF2B5EF4-FFF2-40B4-BE49-F238E27FC236}">
                <a16:creationId xmlns:a16="http://schemas.microsoft.com/office/drawing/2014/main" id="{57B2F79A-D411-2F47-BEC5-E8C916A8D30D}"/>
              </a:ext>
            </a:extLst>
          </p:cNvPr>
          <p:cNvSpPr txBox="1"/>
          <p:nvPr/>
        </p:nvSpPr>
        <p:spPr>
          <a:xfrm>
            <a:off x="10344380" y="2583383"/>
            <a:ext cx="1847620" cy="769441"/>
          </a:xfrm>
          <a:prstGeom prst="rect">
            <a:avLst/>
          </a:prstGeom>
          <a:noFill/>
        </p:spPr>
        <p:txBody>
          <a:bodyPr wrap="square" rtlCol="0">
            <a:spAutoFit/>
          </a:bodyPr>
          <a:lstStyle/>
          <a:p>
            <a:pPr algn="just"/>
            <a:r>
              <a:rPr lang="en-GB" sz="1100" dirty="0">
                <a:solidFill>
                  <a:srgbClr val="002060"/>
                </a:solidFill>
              </a:rPr>
              <a:t>The impact of undergraduate degrees on lifetime earnings</a:t>
            </a:r>
          </a:p>
          <a:p>
            <a:pPr algn="just"/>
            <a:r>
              <a:rPr lang="en-GB" sz="1100" dirty="0">
                <a:solidFill>
                  <a:srgbClr val="002060"/>
                </a:solidFill>
              </a:rPr>
              <a:t>Institute for Fiscal Studies</a:t>
            </a:r>
            <a:r>
              <a:rPr lang="en-GB" sz="1100" dirty="0"/>
              <a:t> 2021  DfE</a:t>
            </a:r>
          </a:p>
        </p:txBody>
      </p:sp>
      <p:pic>
        <p:nvPicPr>
          <p:cNvPr id="8" name="Picture 7" descr="Logo&#10;&#10;Description automatically generated">
            <a:extLst>
              <a:ext uri="{FF2B5EF4-FFF2-40B4-BE49-F238E27FC236}">
                <a16:creationId xmlns:a16="http://schemas.microsoft.com/office/drawing/2014/main" id="{BC2DBA2D-896B-0644-9ADF-A9F70BAF1A4A}"/>
              </a:ext>
            </a:extLst>
          </p:cNvPr>
          <p:cNvPicPr>
            <a:picLocks noChangeAspect="1"/>
          </p:cNvPicPr>
          <p:nvPr/>
        </p:nvPicPr>
        <p:blipFill>
          <a:blip r:embed="rId3"/>
          <a:stretch>
            <a:fillRect/>
          </a:stretch>
        </p:blipFill>
        <p:spPr>
          <a:xfrm>
            <a:off x="11612092" y="6282889"/>
            <a:ext cx="579908" cy="579908"/>
          </a:xfrm>
          <a:prstGeom prst="rect">
            <a:avLst/>
          </a:prstGeom>
        </p:spPr>
      </p:pic>
      <p:sp>
        <p:nvSpPr>
          <p:cNvPr id="10" name="TextBox 9">
            <a:extLst>
              <a:ext uri="{FF2B5EF4-FFF2-40B4-BE49-F238E27FC236}">
                <a16:creationId xmlns:a16="http://schemas.microsoft.com/office/drawing/2014/main" id="{DDF01CAA-E100-444F-96F5-AFC5A44834CB}"/>
              </a:ext>
            </a:extLst>
          </p:cNvPr>
          <p:cNvSpPr txBox="1"/>
          <p:nvPr/>
        </p:nvSpPr>
        <p:spPr>
          <a:xfrm>
            <a:off x="639582" y="1267484"/>
            <a:ext cx="5027884" cy="4632037"/>
          </a:xfrm>
          <a:prstGeom prst="rect">
            <a:avLst/>
          </a:prstGeom>
          <a:noFill/>
        </p:spPr>
        <p:txBody>
          <a:bodyPr wrap="square" rtlCol="0">
            <a:spAutoFit/>
          </a:bodyPr>
          <a:lstStyle/>
          <a:p>
            <a:pPr>
              <a:buClr>
                <a:srgbClr val="0070C0"/>
              </a:buClr>
              <a:buSzPct val="150000"/>
            </a:pPr>
            <a:r>
              <a:rPr lang="en-GB" sz="2000" i="1" dirty="0"/>
              <a:t>A response from CHEAD helps us to answer the question of value. They say arts and design subjects are a good investment...</a:t>
            </a:r>
          </a:p>
          <a:p>
            <a:pPr marL="285750" indent="-285750">
              <a:spcAft>
                <a:spcPts val="300"/>
              </a:spcAft>
              <a:buClr>
                <a:srgbClr val="0070C0"/>
              </a:buClr>
              <a:buSzPct val="150000"/>
              <a:buFont typeface="Wingdings" pitchFamily="2" charset="2"/>
              <a:buChar char="§"/>
            </a:pPr>
            <a:r>
              <a:rPr lang="en-GB" sz="2000" i="1" dirty="0"/>
              <a:t>‘Adding value through research and international collaborations</a:t>
            </a:r>
          </a:p>
          <a:p>
            <a:pPr marL="285750" indent="-285750">
              <a:spcAft>
                <a:spcPts val="300"/>
              </a:spcAft>
              <a:buClr>
                <a:srgbClr val="0070C0"/>
              </a:buClr>
              <a:buSzPct val="150000"/>
              <a:buFont typeface="Wingdings" pitchFamily="2" charset="2"/>
              <a:buChar char="§"/>
            </a:pPr>
            <a:r>
              <a:rPr lang="en-GB" sz="2000" i="1" dirty="0"/>
              <a:t>Adding value through civic engagement</a:t>
            </a:r>
          </a:p>
          <a:p>
            <a:pPr marL="285750" indent="-285750">
              <a:spcAft>
                <a:spcPts val="300"/>
              </a:spcAft>
              <a:buClr>
                <a:srgbClr val="0070C0"/>
              </a:buClr>
              <a:buSzPct val="150000"/>
              <a:buFont typeface="Wingdings" pitchFamily="2" charset="2"/>
              <a:buChar char="§"/>
            </a:pPr>
            <a:r>
              <a:rPr lang="en-GB" sz="2000" i="1" dirty="0"/>
              <a:t>Adding value through soft power</a:t>
            </a:r>
          </a:p>
          <a:p>
            <a:pPr marL="285750" indent="-285750">
              <a:spcAft>
                <a:spcPts val="300"/>
              </a:spcAft>
              <a:buClr>
                <a:srgbClr val="0070C0"/>
              </a:buClr>
              <a:buSzPct val="150000"/>
              <a:buFont typeface="Wingdings" pitchFamily="2" charset="2"/>
              <a:buChar char="§"/>
            </a:pPr>
            <a:r>
              <a:rPr lang="en-GB" sz="2000" i="1" dirty="0"/>
              <a:t>Adding value through socially and culturally engaged graduates</a:t>
            </a:r>
          </a:p>
          <a:p>
            <a:pPr marL="285750" indent="-285750">
              <a:spcAft>
                <a:spcPts val="300"/>
              </a:spcAft>
              <a:buClr>
                <a:srgbClr val="0070C0"/>
              </a:buClr>
              <a:buSzPct val="150000"/>
              <a:buFont typeface="Wingdings" pitchFamily="2" charset="2"/>
              <a:buChar char="§"/>
            </a:pPr>
            <a:r>
              <a:rPr lang="en-GB" sz="2000" i="1" dirty="0"/>
              <a:t>Adding value through enterprise</a:t>
            </a:r>
          </a:p>
          <a:p>
            <a:pPr marL="285750" indent="-285750">
              <a:spcAft>
                <a:spcPts val="300"/>
              </a:spcAft>
              <a:buClr>
                <a:srgbClr val="0070C0"/>
              </a:buClr>
              <a:buSzPct val="150000"/>
              <a:buFont typeface="Wingdings" pitchFamily="2" charset="2"/>
              <a:buChar char="§"/>
            </a:pPr>
            <a:r>
              <a:rPr lang="en-GB" sz="2000" i="1" dirty="0"/>
              <a:t>Adding value through place making</a:t>
            </a:r>
          </a:p>
          <a:p>
            <a:pPr marL="285750" indent="-285750">
              <a:spcAft>
                <a:spcPts val="300"/>
              </a:spcAft>
              <a:buClr>
                <a:srgbClr val="0070C0"/>
              </a:buClr>
              <a:buSzPct val="150000"/>
              <a:buFont typeface="Wingdings" pitchFamily="2" charset="2"/>
              <a:buChar char="§"/>
            </a:pPr>
            <a:r>
              <a:rPr lang="en-GB" sz="2000" i="1" dirty="0"/>
              <a:t>Adding value through driving good design and creative principles being embedded across policy and all sectors of our economy.</a:t>
            </a:r>
          </a:p>
        </p:txBody>
      </p:sp>
      <p:pic>
        <p:nvPicPr>
          <p:cNvPr id="3" name="Picture 2">
            <a:extLst>
              <a:ext uri="{FF2B5EF4-FFF2-40B4-BE49-F238E27FC236}">
                <a16:creationId xmlns:a16="http://schemas.microsoft.com/office/drawing/2014/main" id="{EF075038-2943-C348-BAC8-169C3CA7B0A6}"/>
              </a:ext>
            </a:extLst>
          </p:cNvPr>
          <p:cNvPicPr>
            <a:picLocks noChangeAspect="1"/>
          </p:cNvPicPr>
          <p:nvPr/>
        </p:nvPicPr>
        <p:blipFill>
          <a:blip r:embed="rId4"/>
          <a:stretch>
            <a:fillRect/>
          </a:stretch>
        </p:blipFill>
        <p:spPr>
          <a:xfrm>
            <a:off x="10447697" y="-1"/>
            <a:ext cx="1744303" cy="2534971"/>
          </a:xfrm>
          <a:prstGeom prst="rect">
            <a:avLst/>
          </a:prstGeom>
        </p:spPr>
      </p:pic>
      <p:pic>
        <p:nvPicPr>
          <p:cNvPr id="7" name="Picture 6">
            <a:extLst>
              <a:ext uri="{FF2B5EF4-FFF2-40B4-BE49-F238E27FC236}">
                <a16:creationId xmlns:a16="http://schemas.microsoft.com/office/drawing/2014/main" id="{64D66DD5-EE18-6446-9F7E-2EEDE8C31191}"/>
              </a:ext>
            </a:extLst>
          </p:cNvPr>
          <p:cNvPicPr>
            <a:picLocks noChangeAspect="1"/>
          </p:cNvPicPr>
          <p:nvPr/>
        </p:nvPicPr>
        <p:blipFill>
          <a:blip r:embed="rId5"/>
          <a:stretch>
            <a:fillRect/>
          </a:stretch>
        </p:blipFill>
        <p:spPr>
          <a:xfrm>
            <a:off x="5759464" y="1373534"/>
            <a:ext cx="4492918" cy="3445965"/>
          </a:xfrm>
          <a:prstGeom prst="rect">
            <a:avLst/>
          </a:prstGeom>
        </p:spPr>
      </p:pic>
      <p:sp>
        <p:nvSpPr>
          <p:cNvPr id="5" name="Rectangle 4">
            <a:extLst>
              <a:ext uri="{FF2B5EF4-FFF2-40B4-BE49-F238E27FC236}">
                <a16:creationId xmlns:a16="http://schemas.microsoft.com/office/drawing/2014/main" id="{5DD343F1-0FEA-7E4C-B4AB-8A47F380DBC2}"/>
              </a:ext>
            </a:extLst>
          </p:cNvPr>
          <p:cNvSpPr/>
          <p:nvPr/>
        </p:nvSpPr>
        <p:spPr>
          <a:xfrm>
            <a:off x="5548313" y="5554195"/>
            <a:ext cx="6719134" cy="307777"/>
          </a:xfrm>
          <a:prstGeom prst="rect">
            <a:avLst/>
          </a:prstGeom>
        </p:spPr>
        <p:txBody>
          <a:bodyPr wrap="square">
            <a:spAutoFit/>
          </a:bodyPr>
          <a:lstStyle/>
          <a:p>
            <a:r>
              <a:rPr lang="en-GB" sz="1400" dirty="0">
                <a:hlinkClick r:id="rId6"/>
              </a:rPr>
              <a:t>https://www.nsead.org/news/newsroom/what-constitutes-value-in-education/</a:t>
            </a:r>
            <a:r>
              <a:rPr lang="en-GB" sz="1400" dirty="0"/>
              <a:t> </a:t>
            </a:r>
          </a:p>
        </p:txBody>
      </p:sp>
      <p:sp>
        <p:nvSpPr>
          <p:cNvPr id="9" name="Rectangle 8">
            <a:extLst>
              <a:ext uri="{FF2B5EF4-FFF2-40B4-BE49-F238E27FC236}">
                <a16:creationId xmlns:a16="http://schemas.microsoft.com/office/drawing/2014/main" id="{7EAA99B6-A7E0-3B45-98FE-B7E68415E2B8}"/>
              </a:ext>
            </a:extLst>
          </p:cNvPr>
          <p:cNvSpPr/>
          <p:nvPr/>
        </p:nvSpPr>
        <p:spPr>
          <a:xfrm>
            <a:off x="639582" y="6072504"/>
            <a:ext cx="10972509" cy="646331"/>
          </a:xfrm>
          <a:prstGeom prst="rect">
            <a:avLst/>
          </a:prstGeom>
        </p:spPr>
        <p:txBody>
          <a:bodyPr wrap="square">
            <a:spAutoFit/>
          </a:bodyPr>
          <a:lstStyle/>
          <a:p>
            <a:pPr marL="285750" indent="-285750">
              <a:spcAft>
                <a:spcPts val="300"/>
              </a:spcAft>
              <a:buClr>
                <a:srgbClr val="0070C0"/>
              </a:buClr>
              <a:buSzPct val="150000"/>
              <a:buFont typeface="Wingdings" pitchFamily="2" charset="2"/>
              <a:buChar char="§"/>
            </a:pPr>
            <a:r>
              <a:rPr lang="en-GB" b="1" dirty="0"/>
              <a:t>It is then no surprise that a Government would wish to limit negative financial impact to the Exchequer (taxes), guarantee repayment of student loans from those earning enough to do so. Creative Arts cost the state more.</a:t>
            </a:r>
          </a:p>
        </p:txBody>
      </p:sp>
    </p:spTree>
    <p:extLst>
      <p:ext uri="{BB962C8B-B14F-4D97-AF65-F5344CB8AC3E}">
        <p14:creationId xmlns:p14="http://schemas.microsoft.com/office/powerpoint/2010/main" val="461879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65539-A701-334C-A635-E42F2C127604}"/>
              </a:ext>
            </a:extLst>
          </p:cNvPr>
          <p:cNvSpPr>
            <a:spLocks noGrp="1"/>
          </p:cNvSpPr>
          <p:nvPr>
            <p:ph type="title"/>
          </p:nvPr>
        </p:nvSpPr>
        <p:spPr>
          <a:xfrm>
            <a:off x="838200" y="208344"/>
            <a:ext cx="8264494" cy="923331"/>
          </a:xfrm>
        </p:spPr>
        <p:txBody>
          <a:bodyPr>
            <a:noAutofit/>
          </a:bodyPr>
          <a:lstStyle/>
          <a:p>
            <a:r>
              <a:rPr lang="en-GB" sz="3000" dirty="0">
                <a:solidFill>
                  <a:srgbClr val="002060"/>
                </a:solidFill>
              </a:rPr>
              <a:t>Graduates in art &amp; design cross subject definition boundaries – Huge spread of Qualifications.</a:t>
            </a:r>
          </a:p>
        </p:txBody>
      </p:sp>
      <p:sp>
        <p:nvSpPr>
          <p:cNvPr id="6" name="TextBox 5">
            <a:extLst>
              <a:ext uri="{FF2B5EF4-FFF2-40B4-BE49-F238E27FC236}">
                <a16:creationId xmlns:a16="http://schemas.microsoft.com/office/drawing/2014/main" id="{57B2F79A-D411-2F47-BEC5-E8C916A8D30D}"/>
              </a:ext>
            </a:extLst>
          </p:cNvPr>
          <p:cNvSpPr txBox="1"/>
          <p:nvPr/>
        </p:nvSpPr>
        <p:spPr>
          <a:xfrm>
            <a:off x="9102693" y="2357442"/>
            <a:ext cx="3089307" cy="230832"/>
          </a:xfrm>
          <a:prstGeom prst="rect">
            <a:avLst/>
          </a:prstGeom>
          <a:noFill/>
        </p:spPr>
        <p:txBody>
          <a:bodyPr wrap="none" rtlCol="0">
            <a:spAutoFit/>
          </a:bodyPr>
          <a:lstStyle/>
          <a:p>
            <a:r>
              <a:rPr lang="en-GB" sz="900" dirty="0"/>
              <a:t>https://</a:t>
            </a:r>
            <a:r>
              <a:rPr lang="en-GB" sz="900" dirty="0" err="1"/>
              <a:t>www.hesa.ac.uk</a:t>
            </a:r>
            <a:r>
              <a:rPr lang="en-GB" sz="900" dirty="0"/>
              <a:t>/data-and-analysis/graduates/salaries</a:t>
            </a:r>
          </a:p>
        </p:txBody>
      </p:sp>
      <p:pic>
        <p:nvPicPr>
          <p:cNvPr id="8" name="Picture 7" descr="Logo&#10;&#10;Description automatically generated">
            <a:extLst>
              <a:ext uri="{FF2B5EF4-FFF2-40B4-BE49-F238E27FC236}">
                <a16:creationId xmlns:a16="http://schemas.microsoft.com/office/drawing/2014/main" id="{BC2DBA2D-896B-0644-9ADF-A9F70BAF1A4A}"/>
              </a:ext>
            </a:extLst>
          </p:cNvPr>
          <p:cNvPicPr>
            <a:picLocks noChangeAspect="1"/>
          </p:cNvPicPr>
          <p:nvPr/>
        </p:nvPicPr>
        <p:blipFill>
          <a:blip r:embed="rId3"/>
          <a:stretch>
            <a:fillRect/>
          </a:stretch>
        </p:blipFill>
        <p:spPr>
          <a:xfrm>
            <a:off x="11612092" y="6282889"/>
            <a:ext cx="579908" cy="579908"/>
          </a:xfrm>
          <a:prstGeom prst="rect">
            <a:avLst/>
          </a:prstGeom>
        </p:spPr>
      </p:pic>
      <p:sp>
        <p:nvSpPr>
          <p:cNvPr id="10" name="TextBox 9">
            <a:extLst>
              <a:ext uri="{FF2B5EF4-FFF2-40B4-BE49-F238E27FC236}">
                <a16:creationId xmlns:a16="http://schemas.microsoft.com/office/drawing/2014/main" id="{DDF01CAA-E100-444F-96F5-AFC5A44834CB}"/>
              </a:ext>
            </a:extLst>
          </p:cNvPr>
          <p:cNvSpPr txBox="1"/>
          <p:nvPr/>
        </p:nvSpPr>
        <p:spPr>
          <a:xfrm>
            <a:off x="7424893" y="2663981"/>
            <a:ext cx="4767107" cy="3826689"/>
          </a:xfrm>
          <a:prstGeom prst="rect">
            <a:avLst/>
          </a:prstGeom>
          <a:noFill/>
        </p:spPr>
        <p:txBody>
          <a:bodyPr wrap="square" rtlCol="0">
            <a:spAutoFit/>
          </a:bodyPr>
          <a:lstStyle/>
          <a:p>
            <a:pPr marL="285750" indent="-285750">
              <a:spcAft>
                <a:spcPts val="800"/>
              </a:spcAft>
              <a:buClr>
                <a:srgbClr val="0070C0"/>
              </a:buClr>
              <a:buSzPct val="150000"/>
              <a:buFont typeface="Wingdings" pitchFamily="2" charset="2"/>
              <a:buChar char="§"/>
            </a:pPr>
            <a:r>
              <a:rPr lang="en-GB" dirty="0"/>
              <a:t>HESA define Art &amp; Design is part of Creative Arts &amp; Design.</a:t>
            </a:r>
          </a:p>
          <a:p>
            <a:pPr marL="285750" indent="-285750">
              <a:spcAft>
                <a:spcPts val="800"/>
              </a:spcAft>
              <a:buClr>
                <a:srgbClr val="0070C0"/>
              </a:buClr>
              <a:buSzPct val="150000"/>
              <a:buFont typeface="Wingdings" pitchFamily="2" charset="2"/>
              <a:buChar char="§"/>
            </a:pPr>
            <a:r>
              <a:rPr lang="en-GB" dirty="0"/>
              <a:t>IFS uses ‘Creative Arts’ and no reference to Design</a:t>
            </a:r>
          </a:p>
          <a:p>
            <a:pPr marL="285750" indent="-285750">
              <a:spcAft>
                <a:spcPts val="800"/>
              </a:spcAft>
              <a:buClr>
                <a:srgbClr val="0070C0"/>
              </a:buClr>
              <a:buSzPct val="150000"/>
              <a:buFont typeface="Wingdings" pitchFamily="2" charset="2"/>
              <a:buChar char="§"/>
            </a:pPr>
            <a:r>
              <a:rPr lang="en-GB" dirty="0"/>
              <a:t>Some Art &amp; Design graduates may be represented in Architecture and Technology and Certainly in Education figures. </a:t>
            </a:r>
          </a:p>
          <a:p>
            <a:pPr marL="285750" indent="-285750">
              <a:spcAft>
                <a:spcPts val="800"/>
              </a:spcAft>
              <a:buClr>
                <a:srgbClr val="0070C0"/>
              </a:buClr>
              <a:buSzPct val="150000"/>
              <a:buFont typeface="Wingdings" pitchFamily="2" charset="2"/>
              <a:buChar char="§"/>
            </a:pPr>
            <a:r>
              <a:rPr lang="en-GB" b="1" dirty="0"/>
              <a:t>Creative arts has lowest skill markers of all graduates.    Why?</a:t>
            </a:r>
          </a:p>
          <a:p>
            <a:pPr marL="285750" indent="-285750">
              <a:spcAft>
                <a:spcPts val="800"/>
              </a:spcAft>
              <a:buClr>
                <a:srgbClr val="0070C0"/>
              </a:buClr>
              <a:buSzPct val="150000"/>
              <a:buFont typeface="Wingdings" pitchFamily="2" charset="2"/>
              <a:buChar char="§"/>
            </a:pPr>
            <a:r>
              <a:rPr lang="en-GB" b="1" dirty="0"/>
              <a:t>Should we ask for the Creative Arts data to be split in future so we can examine data by art form, like the sciences?</a:t>
            </a:r>
          </a:p>
        </p:txBody>
      </p:sp>
      <p:pic>
        <p:nvPicPr>
          <p:cNvPr id="3" name="Picture 2">
            <a:extLst>
              <a:ext uri="{FF2B5EF4-FFF2-40B4-BE49-F238E27FC236}">
                <a16:creationId xmlns:a16="http://schemas.microsoft.com/office/drawing/2014/main" id="{77B83A67-1515-E842-B236-B5E3F9A9701C}"/>
              </a:ext>
            </a:extLst>
          </p:cNvPr>
          <p:cNvPicPr>
            <a:picLocks noChangeAspect="1"/>
          </p:cNvPicPr>
          <p:nvPr/>
        </p:nvPicPr>
        <p:blipFill>
          <a:blip r:embed="rId4"/>
          <a:stretch>
            <a:fillRect/>
          </a:stretch>
        </p:blipFill>
        <p:spPr>
          <a:xfrm>
            <a:off x="9286407" y="0"/>
            <a:ext cx="2905593" cy="2271573"/>
          </a:xfrm>
          <a:prstGeom prst="rect">
            <a:avLst/>
          </a:prstGeom>
        </p:spPr>
      </p:pic>
      <p:pic>
        <p:nvPicPr>
          <p:cNvPr id="4" name="Picture 3">
            <a:extLst>
              <a:ext uri="{FF2B5EF4-FFF2-40B4-BE49-F238E27FC236}">
                <a16:creationId xmlns:a16="http://schemas.microsoft.com/office/drawing/2014/main" id="{E0EEB714-1002-8D49-A4D1-6581AF4B46E7}"/>
              </a:ext>
            </a:extLst>
          </p:cNvPr>
          <p:cNvPicPr>
            <a:picLocks noChangeAspect="1"/>
          </p:cNvPicPr>
          <p:nvPr/>
        </p:nvPicPr>
        <p:blipFill>
          <a:blip r:embed="rId5"/>
          <a:stretch>
            <a:fillRect/>
          </a:stretch>
        </p:blipFill>
        <p:spPr>
          <a:xfrm>
            <a:off x="838200" y="1207382"/>
            <a:ext cx="6586693" cy="5650618"/>
          </a:xfrm>
          <a:prstGeom prst="rect">
            <a:avLst/>
          </a:prstGeom>
        </p:spPr>
      </p:pic>
      <p:sp>
        <p:nvSpPr>
          <p:cNvPr id="7" name="Rectangle 6">
            <a:extLst>
              <a:ext uri="{FF2B5EF4-FFF2-40B4-BE49-F238E27FC236}">
                <a16:creationId xmlns:a16="http://schemas.microsoft.com/office/drawing/2014/main" id="{56D11BE5-71CD-D649-8184-3FBC5090EA8A}"/>
              </a:ext>
            </a:extLst>
          </p:cNvPr>
          <p:cNvSpPr/>
          <p:nvPr/>
        </p:nvSpPr>
        <p:spPr>
          <a:xfrm>
            <a:off x="1447801" y="4273236"/>
            <a:ext cx="5867400" cy="338057"/>
          </a:xfrm>
          <a:prstGeom prst="rect">
            <a:avLst/>
          </a:prstGeom>
          <a:solidFill>
            <a:srgbClr val="FFFF00">
              <a:alpha val="1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BD4C060C-78C7-0C49-9ACF-195C4D8ABB24}"/>
              </a:ext>
            </a:extLst>
          </p:cNvPr>
          <p:cNvSpPr/>
          <p:nvPr/>
        </p:nvSpPr>
        <p:spPr>
          <a:xfrm>
            <a:off x="1447801" y="5823858"/>
            <a:ext cx="5867400" cy="163286"/>
          </a:xfrm>
          <a:prstGeom prst="rect">
            <a:avLst/>
          </a:prstGeom>
          <a:solidFill>
            <a:srgbClr val="FF8A97">
              <a:alpha val="1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0F960583-EE24-2B44-9389-1D3C17D29F3E}"/>
              </a:ext>
            </a:extLst>
          </p:cNvPr>
          <p:cNvSpPr/>
          <p:nvPr/>
        </p:nvSpPr>
        <p:spPr>
          <a:xfrm>
            <a:off x="1447801" y="5981208"/>
            <a:ext cx="5867400" cy="163286"/>
          </a:xfrm>
          <a:prstGeom prst="rect">
            <a:avLst/>
          </a:prstGeom>
          <a:solidFill>
            <a:srgbClr val="FFFF00">
              <a:alpha val="1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941314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65539-A701-334C-A635-E42F2C127604}"/>
              </a:ext>
            </a:extLst>
          </p:cNvPr>
          <p:cNvSpPr>
            <a:spLocks noGrp="1"/>
          </p:cNvSpPr>
          <p:nvPr>
            <p:ph type="title"/>
          </p:nvPr>
        </p:nvSpPr>
        <p:spPr>
          <a:xfrm>
            <a:off x="471948" y="97882"/>
            <a:ext cx="4527755" cy="1220408"/>
          </a:xfrm>
        </p:spPr>
        <p:txBody>
          <a:bodyPr>
            <a:noAutofit/>
          </a:bodyPr>
          <a:lstStyle/>
          <a:p>
            <a:r>
              <a:rPr lang="en-GB" sz="3000" dirty="0">
                <a:solidFill>
                  <a:srgbClr val="002060"/>
                </a:solidFill>
              </a:rPr>
              <a:t>The impact of the Pandemic on learning in Art&amp; Design over Lockdown</a:t>
            </a:r>
          </a:p>
        </p:txBody>
      </p:sp>
      <p:sp>
        <p:nvSpPr>
          <p:cNvPr id="6" name="TextBox 5">
            <a:extLst>
              <a:ext uri="{FF2B5EF4-FFF2-40B4-BE49-F238E27FC236}">
                <a16:creationId xmlns:a16="http://schemas.microsoft.com/office/drawing/2014/main" id="{57B2F79A-D411-2F47-BEC5-E8C916A8D30D}"/>
              </a:ext>
            </a:extLst>
          </p:cNvPr>
          <p:cNvSpPr txBox="1"/>
          <p:nvPr/>
        </p:nvSpPr>
        <p:spPr>
          <a:xfrm>
            <a:off x="5194893" y="5582936"/>
            <a:ext cx="6089638" cy="769441"/>
          </a:xfrm>
          <a:prstGeom prst="rect">
            <a:avLst/>
          </a:prstGeom>
          <a:noFill/>
        </p:spPr>
        <p:txBody>
          <a:bodyPr wrap="square" rtlCol="0">
            <a:spAutoFit/>
          </a:bodyPr>
          <a:lstStyle/>
          <a:p>
            <a:r>
              <a:rPr lang="en-GB" sz="1100" dirty="0"/>
              <a:t>ONS: Remote schooling through the coronavirus (COVID-19) pandemic, England: April 2020 to June 2021  - Pub. September 2021</a:t>
            </a:r>
          </a:p>
          <a:p>
            <a:r>
              <a:rPr lang="en-GB" sz="1100" dirty="0">
                <a:hlinkClick r:id="rId3"/>
              </a:rPr>
              <a:t>https://www.ons.gov.uk/releases/remoteschoolingthroughthecoronaviruscovid19pandemicenglandapril2020tojune2021</a:t>
            </a:r>
            <a:endParaRPr lang="en-GB" sz="1100" dirty="0"/>
          </a:p>
        </p:txBody>
      </p:sp>
      <p:pic>
        <p:nvPicPr>
          <p:cNvPr id="8" name="Picture 7" descr="Logo&#10;&#10;Description automatically generated">
            <a:extLst>
              <a:ext uri="{FF2B5EF4-FFF2-40B4-BE49-F238E27FC236}">
                <a16:creationId xmlns:a16="http://schemas.microsoft.com/office/drawing/2014/main" id="{BC2DBA2D-896B-0644-9ADF-A9F70BAF1A4A}"/>
              </a:ext>
            </a:extLst>
          </p:cNvPr>
          <p:cNvPicPr>
            <a:picLocks noChangeAspect="1"/>
          </p:cNvPicPr>
          <p:nvPr/>
        </p:nvPicPr>
        <p:blipFill>
          <a:blip r:embed="rId4"/>
          <a:stretch>
            <a:fillRect/>
          </a:stretch>
        </p:blipFill>
        <p:spPr>
          <a:xfrm>
            <a:off x="11284531" y="6059990"/>
            <a:ext cx="772128" cy="772128"/>
          </a:xfrm>
          <a:prstGeom prst="rect">
            <a:avLst/>
          </a:prstGeom>
        </p:spPr>
      </p:pic>
      <p:sp>
        <p:nvSpPr>
          <p:cNvPr id="10" name="TextBox 9">
            <a:extLst>
              <a:ext uri="{FF2B5EF4-FFF2-40B4-BE49-F238E27FC236}">
                <a16:creationId xmlns:a16="http://schemas.microsoft.com/office/drawing/2014/main" id="{DDF01CAA-E100-444F-96F5-AFC5A44834CB}"/>
              </a:ext>
            </a:extLst>
          </p:cNvPr>
          <p:cNvSpPr txBox="1"/>
          <p:nvPr/>
        </p:nvSpPr>
        <p:spPr>
          <a:xfrm>
            <a:off x="471948" y="1497139"/>
            <a:ext cx="4722945" cy="5262979"/>
          </a:xfrm>
          <a:prstGeom prst="rect">
            <a:avLst/>
          </a:prstGeom>
          <a:noFill/>
        </p:spPr>
        <p:txBody>
          <a:bodyPr wrap="square" rtlCol="0">
            <a:spAutoFit/>
          </a:bodyPr>
          <a:lstStyle/>
          <a:p>
            <a:pPr marL="285750" indent="-285750">
              <a:spcAft>
                <a:spcPts val="600"/>
              </a:spcAft>
              <a:buClr>
                <a:srgbClr val="0070C0"/>
              </a:buClr>
              <a:buSzPct val="150000"/>
              <a:buFont typeface="Wingdings" pitchFamily="2" charset="2"/>
              <a:buChar char="§"/>
            </a:pPr>
            <a:r>
              <a:rPr lang="en-GB" sz="1700" dirty="0"/>
              <a:t>ONS reveals decline in taught Arts content during Lockdown (i.e. hours of teaching).</a:t>
            </a:r>
          </a:p>
          <a:p>
            <a:pPr marL="285750" indent="-285750">
              <a:spcAft>
                <a:spcPts val="600"/>
              </a:spcAft>
              <a:buClr>
                <a:srgbClr val="0070C0"/>
              </a:buClr>
              <a:buSzPct val="150000"/>
              <a:buFont typeface="Wingdings" pitchFamily="2" charset="2"/>
              <a:buChar char="§"/>
            </a:pPr>
            <a:r>
              <a:rPr lang="en-GB" sz="1700" dirty="0"/>
              <a:t>Art &amp; Design disproportionately affected.</a:t>
            </a:r>
          </a:p>
          <a:p>
            <a:pPr marL="285750" indent="-285750">
              <a:spcAft>
                <a:spcPts val="600"/>
              </a:spcAft>
              <a:buClr>
                <a:srgbClr val="0070C0"/>
              </a:buClr>
              <a:buSzPct val="150000"/>
              <a:buFont typeface="Wingdings" pitchFamily="2" charset="2"/>
              <a:buChar char="§"/>
            </a:pPr>
            <a:r>
              <a:rPr lang="en-GB" sz="1700" dirty="0"/>
              <a:t>April 20-June 21, </a:t>
            </a:r>
            <a:r>
              <a:rPr lang="en-GB" sz="1700" u="sng" dirty="0"/>
              <a:t>only 60% learning </a:t>
            </a:r>
            <a:r>
              <a:rPr lang="en-GB" sz="1700" dirty="0"/>
              <a:t>in Arts and Technology successfully delivered (compared to 70%+ for other subjects.</a:t>
            </a:r>
          </a:p>
          <a:p>
            <a:pPr marL="285750" indent="-285750">
              <a:spcAft>
                <a:spcPts val="600"/>
              </a:spcAft>
              <a:buClr>
                <a:srgbClr val="0070C0"/>
              </a:buClr>
              <a:buSzPct val="150000"/>
              <a:buFont typeface="Wingdings" pitchFamily="2" charset="2"/>
              <a:buChar char="§"/>
            </a:pPr>
            <a:r>
              <a:rPr lang="en-GB" sz="1700" dirty="0"/>
              <a:t>In May and June 21 Arts material covered fell to 56 &amp; 58% respectively, compared to 79% Hums and 78% Maths.</a:t>
            </a:r>
          </a:p>
          <a:p>
            <a:pPr marL="285750" indent="-285750">
              <a:spcAft>
                <a:spcPts val="600"/>
              </a:spcAft>
              <a:buClr>
                <a:srgbClr val="0070C0"/>
              </a:buClr>
              <a:buSzPct val="150000"/>
              <a:buFont typeface="Wingdings" pitchFamily="2" charset="2"/>
              <a:buChar char="§"/>
            </a:pPr>
            <a:r>
              <a:rPr lang="en-GB" sz="1700" b="1" dirty="0"/>
              <a:t>Clearly more challenging to deliver Art &amp; Design remotely - high independence/self-reliance + resource limitations at home.</a:t>
            </a:r>
          </a:p>
          <a:p>
            <a:pPr marL="285750" indent="-285750">
              <a:spcAft>
                <a:spcPts val="600"/>
              </a:spcAft>
              <a:buClr>
                <a:srgbClr val="0070C0"/>
              </a:buClr>
              <a:buSzPct val="150000"/>
              <a:buFont typeface="Wingdings" pitchFamily="2" charset="2"/>
              <a:buChar char="§"/>
            </a:pPr>
            <a:r>
              <a:rPr lang="en-GB" sz="1700" b="1" dirty="0"/>
              <a:t>The impact of remote learning on top of existing curriculum reductions is evidence of a further devaluing of </a:t>
            </a:r>
            <a:r>
              <a:rPr lang="en-GB" sz="1700" b="1" u="sng" dirty="0"/>
              <a:t>perceptions of relative subject value.</a:t>
            </a:r>
            <a:r>
              <a:rPr lang="en-GB" sz="1700" b="1" dirty="0"/>
              <a:t> + Inability to correct errors - AFL.</a:t>
            </a:r>
          </a:p>
          <a:p>
            <a:pPr marL="285750" indent="-285750">
              <a:spcAft>
                <a:spcPts val="600"/>
              </a:spcAft>
              <a:buClr>
                <a:srgbClr val="0070C0"/>
              </a:buClr>
              <a:buSzPct val="150000"/>
              <a:buFont typeface="Wingdings" pitchFamily="2" charset="2"/>
              <a:buChar char="§"/>
            </a:pPr>
            <a:r>
              <a:rPr lang="en-GB" sz="1700" b="1" dirty="0"/>
              <a:t>Impact will be evident in Examination outcomes and future option numbers.</a:t>
            </a:r>
          </a:p>
        </p:txBody>
      </p:sp>
      <p:pic>
        <p:nvPicPr>
          <p:cNvPr id="1026" name="Picture 2" descr="Graph showing learning levels from ONS data">
            <a:extLst>
              <a:ext uri="{FF2B5EF4-FFF2-40B4-BE49-F238E27FC236}">
                <a16:creationId xmlns:a16="http://schemas.microsoft.com/office/drawing/2014/main" id="{6BD9DC49-6D93-904D-BE5C-B0C242369A1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94893" y="139959"/>
            <a:ext cx="6861765" cy="54280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07597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65539-A701-334C-A635-E42F2C127604}"/>
              </a:ext>
            </a:extLst>
          </p:cNvPr>
          <p:cNvSpPr>
            <a:spLocks noGrp="1"/>
          </p:cNvSpPr>
          <p:nvPr>
            <p:ph type="title"/>
          </p:nvPr>
        </p:nvSpPr>
        <p:spPr>
          <a:xfrm>
            <a:off x="471948" y="139958"/>
            <a:ext cx="4722945" cy="1170751"/>
          </a:xfrm>
        </p:spPr>
        <p:txBody>
          <a:bodyPr>
            <a:noAutofit/>
          </a:bodyPr>
          <a:lstStyle/>
          <a:p>
            <a:r>
              <a:rPr lang="en-GB" sz="3000" dirty="0">
                <a:solidFill>
                  <a:srgbClr val="002060"/>
                </a:solidFill>
              </a:rPr>
              <a:t>Recovery during a pandemic on learning in art &amp; design in deprived communities</a:t>
            </a:r>
          </a:p>
        </p:txBody>
      </p:sp>
      <p:sp>
        <p:nvSpPr>
          <p:cNvPr id="6" name="TextBox 5">
            <a:extLst>
              <a:ext uri="{FF2B5EF4-FFF2-40B4-BE49-F238E27FC236}">
                <a16:creationId xmlns:a16="http://schemas.microsoft.com/office/drawing/2014/main" id="{57B2F79A-D411-2F47-BEC5-E8C916A8D30D}"/>
              </a:ext>
            </a:extLst>
          </p:cNvPr>
          <p:cNvSpPr txBox="1"/>
          <p:nvPr/>
        </p:nvSpPr>
        <p:spPr>
          <a:xfrm>
            <a:off x="5277093" y="5763934"/>
            <a:ext cx="6007438" cy="830997"/>
          </a:xfrm>
          <a:prstGeom prst="rect">
            <a:avLst/>
          </a:prstGeom>
          <a:noFill/>
        </p:spPr>
        <p:txBody>
          <a:bodyPr wrap="square" rtlCol="0">
            <a:spAutoFit/>
          </a:bodyPr>
          <a:lstStyle/>
          <a:p>
            <a:r>
              <a:rPr lang="en-GB" sz="1200" dirty="0"/>
              <a:t>NFER: Recovery during a pandemic: the ongoing impacts of Covid-19 on schools serving deprived communities - Pub. September 2021</a:t>
            </a:r>
          </a:p>
          <a:p>
            <a:r>
              <a:rPr lang="en-GB" sz="1200" dirty="0">
                <a:hlinkClick r:id="rId3"/>
              </a:rPr>
              <a:t>https://www.nfer.ac.uk/media/4614/recovery_during_a_pandemic_the_ongoing_impacts_of_covid_19_on_schools_serving_deprived_communities.pdf</a:t>
            </a:r>
            <a:r>
              <a:rPr lang="en-GB" sz="1200" dirty="0"/>
              <a:t> </a:t>
            </a:r>
          </a:p>
        </p:txBody>
      </p:sp>
      <p:pic>
        <p:nvPicPr>
          <p:cNvPr id="8" name="Picture 7" descr="Logo&#10;&#10;Description automatically generated">
            <a:extLst>
              <a:ext uri="{FF2B5EF4-FFF2-40B4-BE49-F238E27FC236}">
                <a16:creationId xmlns:a16="http://schemas.microsoft.com/office/drawing/2014/main" id="{BC2DBA2D-896B-0644-9ADF-A9F70BAF1A4A}"/>
              </a:ext>
            </a:extLst>
          </p:cNvPr>
          <p:cNvPicPr>
            <a:picLocks noChangeAspect="1"/>
          </p:cNvPicPr>
          <p:nvPr/>
        </p:nvPicPr>
        <p:blipFill>
          <a:blip r:embed="rId4"/>
          <a:stretch>
            <a:fillRect/>
          </a:stretch>
        </p:blipFill>
        <p:spPr>
          <a:xfrm>
            <a:off x="11284531" y="6059990"/>
            <a:ext cx="772128" cy="772128"/>
          </a:xfrm>
          <a:prstGeom prst="rect">
            <a:avLst/>
          </a:prstGeom>
        </p:spPr>
      </p:pic>
      <p:sp>
        <p:nvSpPr>
          <p:cNvPr id="10" name="TextBox 9">
            <a:extLst>
              <a:ext uri="{FF2B5EF4-FFF2-40B4-BE49-F238E27FC236}">
                <a16:creationId xmlns:a16="http://schemas.microsoft.com/office/drawing/2014/main" id="{DDF01CAA-E100-444F-96F5-AFC5A44834CB}"/>
              </a:ext>
            </a:extLst>
          </p:cNvPr>
          <p:cNvSpPr txBox="1"/>
          <p:nvPr/>
        </p:nvSpPr>
        <p:spPr>
          <a:xfrm>
            <a:off x="424873" y="1639729"/>
            <a:ext cx="4852220" cy="5078313"/>
          </a:xfrm>
          <a:prstGeom prst="rect">
            <a:avLst/>
          </a:prstGeom>
          <a:noFill/>
        </p:spPr>
        <p:txBody>
          <a:bodyPr wrap="square" rtlCol="0">
            <a:spAutoFit/>
          </a:bodyPr>
          <a:lstStyle/>
          <a:p>
            <a:pPr marL="285750" indent="-285750">
              <a:spcAft>
                <a:spcPts val="600"/>
              </a:spcAft>
              <a:buClr>
                <a:srgbClr val="0070C0"/>
              </a:buClr>
              <a:buSzPct val="150000"/>
              <a:buFont typeface="Wingdings" pitchFamily="2" charset="2"/>
              <a:buChar char="§"/>
            </a:pPr>
            <a:r>
              <a:rPr lang="en-GB" sz="1700" dirty="0"/>
              <a:t>Modified Curriculum in Primary and Sec. KS3</a:t>
            </a:r>
          </a:p>
          <a:p>
            <a:pPr marL="285750" indent="-285750">
              <a:spcAft>
                <a:spcPts val="600"/>
              </a:spcAft>
              <a:buClr>
                <a:srgbClr val="0070C0"/>
              </a:buClr>
              <a:buSzPct val="150000"/>
              <a:buFont typeface="Wingdings" pitchFamily="2" charset="2"/>
              <a:buChar char="§"/>
            </a:pPr>
            <a:r>
              <a:rPr lang="en-GB" sz="1700" dirty="0"/>
              <a:t>Primary schools prioritised core Literacy and Numeracy. </a:t>
            </a:r>
            <a:r>
              <a:rPr lang="en-GB" sz="1700" b="1" dirty="0"/>
              <a:t>Arts reduced and typically left out of Summer Term.    Pupils lack online stamina.</a:t>
            </a:r>
          </a:p>
          <a:p>
            <a:pPr marL="342900" indent="-342900">
              <a:spcAft>
                <a:spcPts val="600"/>
              </a:spcAft>
              <a:buClr>
                <a:srgbClr val="0070C0"/>
              </a:buClr>
              <a:buSzPct val="120000"/>
              <a:buFont typeface="+mj-lt"/>
              <a:buAutoNum type="arabicPeriod"/>
            </a:pPr>
            <a:r>
              <a:rPr lang="en-GB" sz="1700" b="1" dirty="0"/>
              <a:t>Narrow Model </a:t>
            </a:r>
            <a:r>
              <a:rPr lang="en-GB" sz="1700" dirty="0"/>
              <a:t>– </a:t>
            </a:r>
            <a:r>
              <a:rPr lang="en-GB" sz="1700" u="sng" dirty="0"/>
              <a:t>Removed some subjects, typically Arts</a:t>
            </a:r>
            <a:r>
              <a:rPr lang="en-GB" sz="1700" dirty="0"/>
              <a:t>, </a:t>
            </a:r>
            <a:r>
              <a:rPr lang="en-GB" sz="1700" dirty="0" err="1"/>
              <a:t>MfL</a:t>
            </a:r>
            <a:r>
              <a:rPr lang="en-GB" sz="1700" dirty="0"/>
              <a:t> and D&amp;T.</a:t>
            </a:r>
          </a:p>
          <a:p>
            <a:pPr marL="342900" indent="-342900">
              <a:spcAft>
                <a:spcPts val="600"/>
              </a:spcAft>
              <a:buClr>
                <a:srgbClr val="0070C0"/>
              </a:buClr>
              <a:buSzPct val="120000"/>
              <a:buFont typeface="+mj-lt"/>
              <a:buAutoNum type="arabicPeriod"/>
            </a:pPr>
            <a:r>
              <a:rPr lang="en-GB" sz="1700" b="1" dirty="0"/>
              <a:t>Focused Model </a:t>
            </a:r>
            <a:r>
              <a:rPr lang="en-GB" sz="1700" dirty="0"/>
              <a:t>– Balanced curriculum but Essential Skills focus </a:t>
            </a:r>
            <a:r>
              <a:rPr lang="en-GB" sz="1700" u="sng" dirty="0"/>
              <a:t>makes online art &amp; design feedback challenging or impossible</a:t>
            </a:r>
            <a:r>
              <a:rPr lang="en-GB" sz="1700" dirty="0"/>
              <a:t>.</a:t>
            </a:r>
          </a:p>
          <a:p>
            <a:pPr marL="342900" indent="-342900">
              <a:spcAft>
                <a:spcPts val="600"/>
              </a:spcAft>
              <a:buClr>
                <a:srgbClr val="0070C0"/>
              </a:buClr>
              <a:buSzPct val="120000"/>
              <a:buFont typeface="+mj-lt"/>
              <a:buAutoNum type="arabicPeriod"/>
            </a:pPr>
            <a:r>
              <a:rPr lang="en-GB" sz="1700" b="1" dirty="0"/>
              <a:t>Blended Model </a:t>
            </a:r>
            <a:r>
              <a:rPr lang="en-GB" sz="1700" dirty="0"/>
              <a:t>– Foundation subjects used as  vehicle for core subjects. </a:t>
            </a:r>
            <a:r>
              <a:rPr lang="en-GB" sz="1700" u="sng" dirty="0"/>
              <a:t>Hence, art &amp; design purely ‘illustrative’ </a:t>
            </a:r>
            <a:r>
              <a:rPr lang="en-GB" sz="1700" dirty="0"/>
              <a:t>- without learning.</a:t>
            </a:r>
          </a:p>
          <a:p>
            <a:pPr marL="342900" indent="-342900">
              <a:spcAft>
                <a:spcPts val="600"/>
              </a:spcAft>
              <a:buClr>
                <a:srgbClr val="0070C0"/>
              </a:buClr>
              <a:buSzPct val="120000"/>
              <a:buFont typeface="+mj-lt"/>
              <a:buAutoNum type="arabicPeriod"/>
            </a:pPr>
            <a:r>
              <a:rPr lang="en-GB" sz="1700" b="1" dirty="0"/>
              <a:t>Continuous Model </a:t>
            </a:r>
            <a:r>
              <a:rPr lang="en-GB" sz="1700" dirty="0"/>
              <a:t>– </a:t>
            </a:r>
            <a:r>
              <a:rPr lang="en-GB" sz="1700" u="sng" dirty="0"/>
              <a:t>Mastery cannot work when skill sequencing is not defined </a:t>
            </a:r>
            <a:r>
              <a:rPr lang="en-GB" sz="1700" dirty="0"/>
              <a:t>e.g. art &amp; design.</a:t>
            </a:r>
          </a:p>
          <a:p>
            <a:pPr marL="285750" indent="-285750">
              <a:spcAft>
                <a:spcPts val="600"/>
              </a:spcAft>
              <a:buClr>
                <a:srgbClr val="0070C0"/>
              </a:buClr>
              <a:buSzPct val="150000"/>
              <a:buFont typeface="Wingdings" pitchFamily="2" charset="2"/>
              <a:buChar char="§"/>
            </a:pPr>
            <a:r>
              <a:rPr lang="en-GB" sz="1700" b="1" dirty="0"/>
              <a:t>Primary non-specialist staff becoming de-skilled. </a:t>
            </a:r>
          </a:p>
          <a:p>
            <a:pPr marL="285750" indent="-285750">
              <a:spcAft>
                <a:spcPts val="600"/>
              </a:spcAft>
              <a:buClr>
                <a:srgbClr val="0070C0"/>
              </a:buClr>
              <a:buSzPct val="150000"/>
              <a:buFont typeface="Wingdings" pitchFamily="2" charset="2"/>
              <a:buChar char="§"/>
            </a:pPr>
            <a:r>
              <a:rPr lang="en-GB" sz="1700" b="1" dirty="0"/>
              <a:t>Progress impacted, recovery models problematic for art &amp; design non-specialist teachers.</a:t>
            </a:r>
          </a:p>
        </p:txBody>
      </p:sp>
      <p:pic>
        <p:nvPicPr>
          <p:cNvPr id="3" name="Picture 2">
            <a:extLst>
              <a:ext uri="{FF2B5EF4-FFF2-40B4-BE49-F238E27FC236}">
                <a16:creationId xmlns:a16="http://schemas.microsoft.com/office/drawing/2014/main" id="{9E21CA8C-FB1B-0A40-A9CD-71426686BF6F}"/>
              </a:ext>
            </a:extLst>
          </p:cNvPr>
          <p:cNvPicPr>
            <a:picLocks noChangeAspect="1"/>
          </p:cNvPicPr>
          <p:nvPr/>
        </p:nvPicPr>
        <p:blipFill>
          <a:blip r:embed="rId5"/>
          <a:stretch>
            <a:fillRect/>
          </a:stretch>
        </p:blipFill>
        <p:spPr>
          <a:xfrm>
            <a:off x="5159768" y="139958"/>
            <a:ext cx="6896892" cy="5623976"/>
          </a:xfrm>
          <a:prstGeom prst="rect">
            <a:avLst/>
          </a:prstGeom>
        </p:spPr>
      </p:pic>
    </p:spTree>
    <p:extLst>
      <p:ext uri="{BB962C8B-B14F-4D97-AF65-F5344CB8AC3E}">
        <p14:creationId xmlns:p14="http://schemas.microsoft.com/office/powerpoint/2010/main" val="6288007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65539-A701-334C-A635-E42F2C127604}"/>
              </a:ext>
            </a:extLst>
          </p:cNvPr>
          <p:cNvSpPr>
            <a:spLocks noGrp="1"/>
          </p:cNvSpPr>
          <p:nvPr>
            <p:ph type="title"/>
          </p:nvPr>
        </p:nvSpPr>
        <p:spPr>
          <a:xfrm>
            <a:off x="643328" y="91606"/>
            <a:ext cx="9261366" cy="890910"/>
          </a:xfrm>
        </p:spPr>
        <p:txBody>
          <a:bodyPr>
            <a:noAutofit/>
          </a:bodyPr>
          <a:lstStyle/>
          <a:p>
            <a:r>
              <a:rPr lang="en-GB" sz="3000" dirty="0">
                <a:solidFill>
                  <a:srgbClr val="002060"/>
                </a:solidFill>
              </a:rPr>
              <a:t>Art &amp; design compares well when looking at % of teaching hours taught by subject specialists in England.  But…</a:t>
            </a:r>
          </a:p>
        </p:txBody>
      </p:sp>
      <p:pic>
        <p:nvPicPr>
          <p:cNvPr id="4" name="Content Placeholder 3">
            <a:extLst>
              <a:ext uri="{FF2B5EF4-FFF2-40B4-BE49-F238E27FC236}">
                <a16:creationId xmlns:a16="http://schemas.microsoft.com/office/drawing/2014/main" id="{92BB3BB2-7869-E04F-A49D-8416E8EEB592}"/>
              </a:ext>
            </a:extLst>
          </p:cNvPr>
          <p:cNvPicPr>
            <a:picLocks noGrp="1" noChangeAspect="1"/>
          </p:cNvPicPr>
          <p:nvPr>
            <p:ph idx="1"/>
          </p:nvPr>
        </p:nvPicPr>
        <p:blipFill>
          <a:blip r:embed="rId3"/>
          <a:stretch>
            <a:fillRect/>
          </a:stretch>
        </p:blipFill>
        <p:spPr>
          <a:xfrm>
            <a:off x="421806" y="1471443"/>
            <a:ext cx="7455722" cy="4068365"/>
          </a:xfrm>
          <a:prstGeom prst="rect">
            <a:avLst/>
          </a:prstGeom>
        </p:spPr>
      </p:pic>
      <p:sp>
        <p:nvSpPr>
          <p:cNvPr id="5" name="TextBox 4">
            <a:extLst>
              <a:ext uri="{FF2B5EF4-FFF2-40B4-BE49-F238E27FC236}">
                <a16:creationId xmlns:a16="http://schemas.microsoft.com/office/drawing/2014/main" id="{78294F66-7237-9548-8B6D-18EC83B13DB5}"/>
              </a:ext>
            </a:extLst>
          </p:cNvPr>
          <p:cNvSpPr txBox="1"/>
          <p:nvPr/>
        </p:nvSpPr>
        <p:spPr>
          <a:xfrm>
            <a:off x="7877528" y="3994552"/>
            <a:ext cx="4314472" cy="1323439"/>
          </a:xfrm>
          <a:prstGeom prst="rect">
            <a:avLst/>
          </a:prstGeom>
          <a:noFill/>
        </p:spPr>
        <p:txBody>
          <a:bodyPr wrap="square" rtlCol="0">
            <a:spAutoFit/>
          </a:bodyPr>
          <a:lstStyle/>
          <a:p>
            <a:r>
              <a:rPr lang="en-GB" sz="1600" b="1" dirty="0"/>
              <a:t>Art &amp; design</a:t>
            </a:r>
            <a:r>
              <a:rPr lang="en-GB" sz="1600" dirty="0"/>
              <a:t>: Inside London, estimated proportion of hours taught by teachers with a relevant degree varies by levels of disadvantage but is generally high at between 70 and 90%</a:t>
            </a:r>
          </a:p>
          <a:p>
            <a:r>
              <a:rPr lang="en-GB" sz="1600" dirty="0"/>
              <a:t>Outside London, figures are lower at around 70%. </a:t>
            </a:r>
          </a:p>
        </p:txBody>
      </p:sp>
      <p:sp>
        <p:nvSpPr>
          <p:cNvPr id="6" name="TextBox 5">
            <a:extLst>
              <a:ext uri="{FF2B5EF4-FFF2-40B4-BE49-F238E27FC236}">
                <a16:creationId xmlns:a16="http://schemas.microsoft.com/office/drawing/2014/main" id="{57B2F79A-D411-2F47-BEC5-E8C916A8D30D}"/>
              </a:ext>
            </a:extLst>
          </p:cNvPr>
          <p:cNvSpPr txBox="1"/>
          <p:nvPr/>
        </p:nvSpPr>
        <p:spPr>
          <a:xfrm>
            <a:off x="9972307" y="2928544"/>
            <a:ext cx="2263514" cy="577081"/>
          </a:xfrm>
          <a:prstGeom prst="rect">
            <a:avLst/>
          </a:prstGeom>
          <a:noFill/>
        </p:spPr>
        <p:txBody>
          <a:bodyPr wrap="square" rtlCol="0">
            <a:spAutoFit/>
          </a:bodyPr>
          <a:lstStyle/>
          <a:p>
            <a:r>
              <a:rPr lang="en-GB" sz="1050" dirty="0"/>
              <a:t>Teacher shortages in England Analysis and pay options - Luke </a:t>
            </a:r>
            <a:r>
              <a:rPr lang="en-GB" sz="1050" dirty="0" err="1"/>
              <a:t>Sibieta</a:t>
            </a:r>
            <a:r>
              <a:rPr lang="en-GB" sz="1050" dirty="0"/>
              <a:t> 2020    Education Policy Institute</a:t>
            </a:r>
          </a:p>
        </p:txBody>
      </p:sp>
      <p:pic>
        <p:nvPicPr>
          <p:cNvPr id="8" name="Picture 7" descr="Logo&#10;&#10;Description automatically generated">
            <a:extLst>
              <a:ext uri="{FF2B5EF4-FFF2-40B4-BE49-F238E27FC236}">
                <a16:creationId xmlns:a16="http://schemas.microsoft.com/office/drawing/2014/main" id="{BC2DBA2D-896B-0644-9ADF-A9F70BAF1A4A}"/>
              </a:ext>
            </a:extLst>
          </p:cNvPr>
          <p:cNvPicPr>
            <a:picLocks noChangeAspect="1"/>
          </p:cNvPicPr>
          <p:nvPr/>
        </p:nvPicPr>
        <p:blipFill>
          <a:blip r:embed="rId4"/>
          <a:stretch>
            <a:fillRect/>
          </a:stretch>
        </p:blipFill>
        <p:spPr>
          <a:xfrm>
            <a:off x="11419871" y="6085872"/>
            <a:ext cx="772128" cy="772128"/>
          </a:xfrm>
          <a:prstGeom prst="rect">
            <a:avLst/>
          </a:prstGeom>
        </p:spPr>
      </p:pic>
      <p:pic>
        <p:nvPicPr>
          <p:cNvPr id="9" name="Picture 8">
            <a:extLst>
              <a:ext uri="{FF2B5EF4-FFF2-40B4-BE49-F238E27FC236}">
                <a16:creationId xmlns:a16="http://schemas.microsoft.com/office/drawing/2014/main" id="{A0529495-2FC5-6343-ABC6-4CA3713F0D57}"/>
              </a:ext>
            </a:extLst>
          </p:cNvPr>
          <p:cNvPicPr>
            <a:picLocks noChangeAspect="1"/>
          </p:cNvPicPr>
          <p:nvPr/>
        </p:nvPicPr>
        <p:blipFill>
          <a:blip r:embed="rId5"/>
          <a:stretch>
            <a:fillRect/>
          </a:stretch>
        </p:blipFill>
        <p:spPr>
          <a:xfrm>
            <a:off x="10050905" y="25883"/>
            <a:ext cx="2141095" cy="2891686"/>
          </a:xfrm>
          <a:prstGeom prst="rect">
            <a:avLst/>
          </a:prstGeom>
        </p:spPr>
      </p:pic>
      <p:sp>
        <p:nvSpPr>
          <p:cNvPr id="10" name="TextBox 9">
            <a:extLst>
              <a:ext uri="{FF2B5EF4-FFF2-40B4-BE49-F238E27FC236}">
                <a16:creationId xmlns:a16="http://schemas.microsoft.com/office/drawing/2014/main" id="{DDF01CAA-E100-444F-96F5-AFC5A44834CB}"/>
              </a:ext>
            </a:extLst>
          </p:cNvPr>
          <p:cNvSpPr txBox="1"/>
          <p:nvPr/>
        </p:nvSpPr>
        <p:spPr>
          <a:xfrm>
            <a:off x="643328" y="5647324"/>
            <a:ext cx="10539334" cy="1025922"/>
          </a:xfrm>
          <a:prstGeom prst="rect">
            <a:avLst/>
          </a:prstGeom>
          <a:noFill/>
        </p:spPr>
        <p:txBody>
          <a:bodyPr wrap="square" rtlCol="0">
            <a:spAutoFit/>
          </a:bodyPr>
          <a:lstStyle/>
          <a:p>
            <a:pPr marL="285750" indent="-285750">
              <a:spcAft>
                <a:spcPts val="800"/>
              </a:spcAft>
              <a:buClr>
                <a:srgbClr val="0070C0"/>
              </a:buClr>
              <a:buSzPct val="150000"/>
              <a:buFont typeface="Wingdings" pitchFamily="2" charset="2"/>
              <a:buChar char="§"/>
            </a:pPr>
            <a:r>
              <a:rPr lang="en-GB" dirty="0"/>
              <a:t>Art &amp; Design compares very favourably with other subjects when comparing the proportion of hours taught by subject specialists in secondary schools. Little evidence of large socio-economic differences. </a:t>
            </a:r>
          </a:p>
          <a:p>
            <a:pPr marL="285750" indent="-285750">
              <a:spcAft>
                <a:spcPts val="800"/>
              </a:spcAft>
              <a:buClr>
                <a:srgbClr val="0070C0"/>
              </a:buClr>
              <a:buSzPct val="150000"/>
              <a:buFont typeface="Wingdings" pitchFamily="2" charset="2"/>
              <a:buChar char="§"/>
            </a:pPr>
            <a:r>
              <a:rPr lang="en-GB" b="1" dirty="0"/>
              <a:t>Art &amp; Design is probably well taught by specialists. Hence student high regard for the subject.</a:t>
            </a:r>
          </a:p>
        </p:txBody>
      </p:sp>
    </p:spTree>
    <p:extLst>
      <p:ext uri="{BB962C8B-B14F-4D97-AF65-F5344CB8AC3E}">
        <p14:creationId xmlns:p14="http://schemas.microsoft.com/office/powerpoint/2010/main" val="26437590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65539-A701-334C-A635-E42F2C127604}"/>
              </a:ext>
            </a:extLst>
          </p:cNvPr>
          <p:cNvSpPr>
            <a:spLocks noGrp="1"/>
          </p:cNvSpPr>
          <p:nvPr>
            <p:ph type="title"/>
          </p:nvPr>
        </p:nvSpPr>
        <p:spPr>
          <a:xfrm>
            <a:off x="629971" y="119287"/>
            <a:ext cx="9261366" cy="442169"/>
          </a:xfrm>
        </p:spPr>
        <p:txBody>
          <a:bodyPr>
            <a:noAutofit/>
          </a:bodyPr>
          <a:lstStyle/>
          <a:p>
            <a:r>
              <a:rPr lang="en-GB" sz="3000" dirty="0">
                <a:solidFill>
                  <a:srgbClr val="002060"/>
                </a:solidFill>
              </a:rPr>
              <a:t>GCSE and A Level options data in England.  But…</a:t>
            </a:r>
          </a:p>
        </p:txBody>
      </p:sp>
      <p:pic>
        <p:nvPicPr>
          <p:cNvPr id="8" name="Picture 7" descr="Logo&#10;&#10;Description automatically generated">
            <a:extLst>
              <a:ext uri="{FF2B5EF4-FFF2-40B4-BE49-F238E27FC236}">
                <a16:creationId xmlns:a16="http://schemas.microsoft.com/office/drawing/2014/main" id="{BC2DBA2D-896B-0644-9ADF-A9F70BAF1A4A}"/>
              </a:ext>
            </a:extLst>
          </p:cNvPr>
          <p:cNvPicPr>
            <a:picLocks noChangeAspect="1"/>
          </p:cNvPicPr>
          <p:nvPr/>
        </p:nvPicPr>
        <p:blipFill>
          <a:blip r:embed="rId3"/>
          <a:stretch>
            <a:fillRect/>
          </a:stretch>
        </p:blipFill>
        <p:spPr>
          <a:xfrm>
            <a:off x="11419872" y="6101085"/>
            <a:ext cx="772128" cy="772128"/>
          </a:xfrm>
          <a:prstGeom prst="rect">
            <a:avLst/>
          </a:prstGeom>
        </p:spPr>
      </p:pic>
      <p:sp>
        <p:nvSpPr>
          <p:cNvPr id="10" name="TextBox 9">
            <a:extLst>
              <a:ext uri="{FF2B5EF4-FFF2-40B4-BE49-F238E27FC236}">
                <a16:creationId xmlns:a16="http://schemas.microsoft.com/office/drawing/2014/main" id="{DDF01CAA-E100-444F-96F5-AFC5A44834CB}"/>
              </a:ext>
            </a:extLst>
          </p:cNvPr>
          <p:cNvSpPr txBox="1"/>
          <p:nvPr/>
        </p:nvSpPr>
        <p:spPr>
          <a:xfrm>
            <a:off x="629972" y="955082"/>
            <a:ext cx="6857615" cy="2539157"/>
          </a:xfrm>
          <a:prstGeom prst="rect">
            <a:avLst/>
          </a:prstGeom>
          <a:noFill/>
        </p:spPr>
        <p:txBody>
          <a:bodyPr wrap="square" rtlCol="0">
            <a:spAutoFit/>
          </a:bodyPr>
          <a:lstStyle/>
          <a:p>
            <a:pPr>
              <a:spcAft>
                <a:spcPts val="600"/>
              </a:spcAft>
              <a:buClr>
                <a:srgbClr val="0070C0"/>
              </a:buClr>
              <a:buSzPct val="150000"/>
            </a:pPr>
            <a:r>
              <a:rPr lang="en-GB" b="1" dirty="0"/>
              <a:t>GCSE Art &amp; Design entries and comparisons with all subjects</a:t>
            </a:r>
          </a:p>
          <a:p>
            <a:pPr marL="285750" indent="-285750">
              <a:spcAft>
                <a:spcPts val="600"/>
              </a:spcAft>
              <a:buClr>
                <a:srgbClr val="0070C0"/>
              </a:buClr>
              <a:buSzPct val="150000"/>
              <a:buFont typeface="Wingdings" pitchFamily="2" charset="2"/>
              <a:buChar char="§"/>
            </a:pPr>
            <a:r>
              <a:rPr lang="en-GB" dirty="0"/>
              <a:t>GCSE Art &amp; Design Entries increase very slightly again. Results improved.</a:t>
            </a:r>
          </a:p>
          <a:p>
            <a:pPr marL="285750" indent="-285750">
              <a:spcAft>
                <a:spcPts val="600"/>
              </a:spcAft>
              <a:buClr>
                <a:srgbClr val="0070C0"/>
              </a:buClr>
              <a:buSzPct val="150000"/>
              <a:buFont typeface="Wingdings" pitchFamily="2" charset="2"/>
              <a:buChar char="§"/>
            </a:pPr>
            <a:r>
              <a:rPr lang="en-GB" dirty="0"/>
              <a:t>However, we know that the Art &amp; Design Specification continues to be used by D&amp;T Departments seeking to avoid challenging written examination and heavy knowledge content.</a:t>
            </a:r>
          </a:p>
          <a:p>
            <a:pPr marL="285750" indent="-285750">
              <a:spcAft>
                <a:spcPts val="600"/>
              </a:spcAft>
              <a:buClr>
                <a:srgbClr val="0070C0"/>
              </a:buClr>
              <a:buSzPct val="150000"/>
              <a:buFont typeface="Wingdings" pitchFamily="2" charset="2"/>
              <a:buChar char="§"/>
            </a:pPr>
            <a:r>
              <a:rPr lang="en-GB" dirty="0"/>
              <a:t>The pandemic has done nothing to close the achievement gap between genders.</a:t>
            </a:r>
          </a:p>
        </p:txBody>
      </p:sp>
      <p:sp>
        <p:nvSpPr>
          <p:cNvPr id="9" name="TextBox 8">
            <a:extLst>
              <a:ext uri="{FF2B5EF4-FFF2-40B4-BE49-F238E27FC236}">
                <a16:creationId xmlns:a16="http://schemas.microsoft.com/office/drawing/2014/main" id="{D7BD4CBE-4908-7348-8F9A-C671B3AE8C11}"/>
              </a:ext>
            </a:extLst>
          </p:cNvPr>
          <p:cNvSpPr txBox="1"/>
          <p:nvPr/>
        </p:nvSpPr>
        <p:spPr>
          <a:xfrm>
            <a:off x="629971" y="3687901"/>
            <a:ext cx="7929413" cy="3170099"/>
          </a:xfrm>
          <a:prstGeom prst="rect">
            <a:avLst/>
          </a:prstGeom>
          <a:noFill/>
        </p:spPr>
        <p:txBody>
          <a:bodyPr wrap="square" rtlCol="0">
            <a:spAutoFit/>
          </a:bodyPr>
          <a:lstStyle/>
          <a:p>
            <a:pPr>
              <a:spcAft>
                <a:spcPts val="600"/>
              </a:spcAft>
              <a:buClr>
                <a:srgbClr val="0070C0"/>
              </a:buClr>
              <a:buSzPct val="150000"/>
            </a:pPr>
            <a:r>
              <a:rPr lang="en-GB" b="1" dirty="0"/>
              <a:t>GCE A Level Art &amp; Design entries and comparisons with all subjects</a:t>
            </a:r>
          </a:p>
          <a:p>
            <a:pPr marL="285750" indent="-285750">
              <a:spcAft>
                <a:spcPts val="600"/>
              </a:spcAft>
              <a:buClr>
                <a:srgbClr val="0070C0"/>
              </a:buClr>
              <a:buSzPct val="150000"/>
              <a:buFont typeface="Wingdings" pitchFamily="2" charset="2"/>
              <a:buChar char="§"/>
            </a:pPr>
            <a:r>
              <a:rPr lang="en-GB" dirty="0"/>
              <a:t>The % overall share of all exam entries has fallen from</a:t>
            </a:r>
            <a:r>
              <a:rPr lang="en-GB" b="1" dirty="0"/>
              <a:t> 5.3% </a:t>
            </a:r>
            <a:r>
              <a:rPr lang="en-GB" dirty="0"/>
              <a:t>(2020)</a:t>
            </a:r>
            <a:r>
              <a:rPr lang="en-GB" b="1" dirty="0"/>
              <a:t> to 5.1% </a:t>
            </a:r>
            <a:r>
              <a:rPr lang="en-GB" dirty="0"/>
              <a:t>(2021).</a:t>
            </a:r>
            <a:r>
              <a:rPr lang="en-GB" b="1" dirty="0"/>
              <a:t> </a:t>
            </a:r>
            <a:r>
              <a:rPr lang="en-GB" dirty="0"/>
              <a:t>This difference (of 0.2 %) equates to 1649 individual art and design candidates – </a:t>
            </a:r>
            <a:r>
              <a:rPr lang="en-GB" b="1" dirty="0"/>
              <a:t>Despite a 1% increase in candidates.</a:t>
            </a:r>
          </a:p>
          <a:p>
            <a:pPr marL="285750" indent="-285750">
              <a:spcAft>
                <a:spcPts val="600"/>
              </a:spcAft>
              <a:buClr>
                <a:srgbClr val="0070C0"/>
              </a:buClr>
              <a:buSzPct val="150000"/>
              <a:buFont typeface="Wingdings" pitchFamily="2" charset="2"/>
              <a:buChar char="§"/>
            </a:pPr>
            <a:r>
              <a:rPr lang="en-GB" b="1" dirty="0"/>
              <a:t>This is the lowest cumulative percentage of total art and design candidates in 17 years</a:t>
            </a:r>
            <a:r>
              <a:rPr lang="en-GB" dirty="0"/>
              <a:t> –  5.1% was last recorded in 2004.    This is compared to stability in   the other Arts subjects.</a:t>
            </a:r>
          </a:p>
          <a:p>
            <a:pPr marL="285750" indent="-285750">
              <a:spcAft>
                <a:spcPts val="600"/>
              </a:spcAft>
              <a:buClr>
                <a:srgbClr val="0070C0"/>
              </a:buClr>
              <a:buSzPct val="150000"/>
              <a:buFont typeface="Wingdings" pitchFamily="2" charset="2"/>
              <a:buChar char="§"/>
            </a:pPr>
            <a:r>
              <a:rPr lang="en-GB" dirty="0"/>
              <a:t>Gender participation gap has widened. </a:t>
            </a:r>
          </a:p>
          <a:p>
            <a:pPr marL="285750" indent="-285750">
              <a:spcAft>
                <a:spcPts val="600"/>
              </a:spcAft>
              <a:buClr>
                <a:srgbClr val="0070C0"/>
              </a:buClr>
              <a:buSzPct val="150000"/>
              <a:buFont typeface="Wingdings" pitchFamily="2" charset="2"/>
              <a:buChar char="§"/>
            </a:pPr>
            <a:r>
              <a:rPr lang="en-GB" b="1" dirty="0"/>
              <a:t>Members and TU feedback indicates increasing concern at subject viability in some schools </a:t>
            </a:r>
            <a:r>
              <a:rPr lang="en-GB" dirty="0"/>
              <a:t>(anecdotal at present).</a:t>
            </a:r>
          </a:p>
        </p:txBody>
      </p:sp>
      <p:pic>
        <p:nvPicPr>
          <p:cNvPr id="3" name="Picture 2">
            <a:extLst>
              <a:ext uri="{FF2B5EF4-FFF2-40B4-BE49-F238E27FC236}">
                <a16:creationId xmlns:a16="http://schemas.microsoft.com/office/drawing/2014/main" id="{55A53D60-8D89-2048-B7D9-2C476C3AD911}"/>
              </a:ext>
            </a:extLst>
          </p:cNvPr>
          <p:cNvPicPr>
            <a:picLocks noChangeAspect="1"/>
          </p:cNvPicPr>
          <p:nvPr/>
        </p:nvPicPr>
        <p:blipFill>
          <a:blip r:embed="rId4"/>
          <a:stretch>
            <a:fillRect/>
          </a:stretch>
        </p:blipFill>
        <p:spPr>
          <a:xfrm>
            <a:off x="10822898" y="0"/>
            <a:ext cx="1369101" cy="1833203"/>
          </a:xfrm>
          <a:prstGeom prst="rect">
            <a:avLst/>
          </a:prstGeom>
          <a:ln w="6350">
            <a:solidFill>
              <a:schemeClr val="accent1">
                <a:shade val="50000"/>
              </a:schemeClr>
            </a:solidFill>
          </a:ln>
        </p:spPr>
      </p:pic>
      <p:pic>
        <p:nvPicPr>
          <p:cNvPr id="4" name="Picture 3">
            <a:extLst>
              <a:ext uri="{FF2B5EF4-FFF2-40B4-BE49-F238E27FC236}">
                <a16:creationId xmlns:a16="http://schemas.microsoft.com/office/drawing/2014/main" id="{DED4532D-FDA7-D24D-B719-B57B37B22105}"/>
              </a:ext>
            </a:extLst>
          </p:cNvPr>
          <p:cNvPicPr>
            <a:picLocks noChangeAspect="1"/>
          </p:cNvPicPr>
          <p:nvPr/>
        </p:nvPicPr>
        <p:blipFill>
          <a:blip r:embed="rId5"/>
          <a:stretch>
            <a:fillRect/>
          </a:stretch>
        </p:blipFill>
        <p:spPr>
          <a:xfrm>
            <a:off x="7390152" y="955082"/>
            <a:ext cx="3297836" cy="2057400"/>
          </a:xfrm>
          <a:prstGeom prst="rect">
            <a:avLst/>
          </a:prstGeom>
        </p:spPr>
      </p:pic>
      <p:pic>
        <p:nvPicPr>
          <p:cNvPr id="5" name="Picture 4">
            <a:extLst>
              <a:ext uri="{FF2B5EF4-FFF2-40B4-BE49-F238E27FC236}">
                <a16:creationId xmlns:a16="http://schemas.microsoft.com/office/drawing/2014/main" id="{7165B5B2-E17E-4F42-BF1E-D0AF1A0440AC}"/>
              </a:ext>
            </a:extLst>
          </p:cNvPr>
          <p:cNvPicPr>
            <a:picLocks noChangeAspect="1"/>
          </p:cNvPicPr>
          <p:nvPr/>
        </p:nvPicPr>
        <p:blipFill>
          <a:blip r:embed="rId6"/>
          <a:stretch>
            <a:fillRect/>
          </a:stretch>
        </p:blipFill>
        <p:spPr>
          <a:xfrm>
            <a:off x="8484433" y="3794454"/>
            <a:ext cx="3707567" cy="2209800"/>
          </a:xfrm>
          <a:prstGeom prst="rect">
            <a:avLst/>
          </a:prstGeom>
        </p:spPr>
      </p:pic>
      <p:pic>
        <p:nvPicPr>
          <p:cNvPr id="7" name="Picture 6">
            <a:extLst>
              <a:ext uri="{FF2B5EF4-FFF2-40B4-BE49-F238E27FC236}">
                <a16:creationId xmlns:a16="http://schemas.microsoft.com/office/drawing/2014/main" id="{6750D22C-A55C-B047-AF65-CF15802288E5}"/>
              </a:ext>
            </a:extLst>
          </p:cNvPr>
          <p:cNvPicPr>
            <a:picLocks noChangeAspect="1"/>
          </p:cNvPicPr>
          <p:nvPr/>
        </p:nvPicPr>
        <p:blipFill>
          <a:blip r:embed="rId7"/>
          <a:stretch>
            <a:fillRect/>
          </a:stretch>
        </p:blipFill>
        <p:spPr>
          <a:xfrm>
            <a:off x="10822898" y="1886921"/>
            <a:ext cx="1369101" cy="1853814"/>
          </a:xfrm>
          <a:prstGeom prst="rect">
            <a:avLst/>
          </a:prstGeom>
        </p:spPr>
      </p:pic>
    </p:spTree>
    <p:extLst>
      <p:ext uri="{BB962C8B-B14F-4D97-AF65-F5344CB8AC3E}">
        <p14:creationId xmlns:p14="http://schemas.microsoft.com/office/powerpoint/2010/main" val="5439255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341</TotalTime>
  <Words>4238</Words>
  <Application>Microsoft Macintosh PowerPoint</Application>
  <PresentationFormat>Widescreen</PresentationFormat>
  <Paragraphs>193</Paragraphs>
  <Slides>11</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Calibri Light</vt:lpstr>
      <vt:lpstr>Cambria Math</vt:lpstr>
      <vt:lpstr>Helvetica</vt:lpstr>
      <vt:lpstr>Wingdings</vt:lpstr>
      <vt:lpstr>Office Theme</vt:lpstr>
      <vt:lpstr>A big picture view of data and trends in art and design education   A Provocation for APPG - November 2021</vt:lpstr>
      <vt:lpstr>Art &amp; design graduates earn £10.8-11k more as teachers than as creative artists.  But…</vt:lpstr>
      <vt:lpstr>What is the truth behind the impact of undergraduate degrees on lifetime earnings?  How do we equate this with societal value?</vt:lpstr>
      <vt:lpstr>What is the truth behind the impact of undergraduate degrees on lifetime earnings?            What constitutes value?</vt:lpstr>
      <vt:lpstr>Graduates in art &amp; design cross subject definition boundaries – Huge spread of Qualifications.</vt:lpstr>
      <vt:lpstr>The impact of the Pandemic on learning in Art&amp; Design over Lockdown</vt:lpstr>
      <vt:lpstr>Recovery during a pandemic on learning in art &amp; design in deprived communities</vt:lpstr>
      <vt:lpstr>Art &amp; design compares well when looking at % of teaching hours taught by subject specialists in England.  But…</vt:lpstr>
      <vt:lpstr>GCSE and A Level options data in England.  But…</vt:lpstr>
      <vt:lpstr>A Level entries into Creative Arts degrees in England are falling – what is driving that?</vt:lpstr>
      <vt:lpstr>Summary – 9 Impacts on the future of art &amp; design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happening to art &amp; design during Covid 19 and with continuing trends  A Provocation for APPG - November 2021</dc:title>
  <dc:creator>Ged Gast</dc:creator>
  <cp:lastModifiedBy>Ged Gast</cp:lastModifiedBy>
  <cp:revision>25</cp:revision>
  <dcterms:created xsi:type="dcterms:W3CDTF">2021-10-27T16:41:31Z</dcterms:created>
  <dcterms:modified xsi:type="dcterms:W3CDTF">2021-11-01T14:51:24Z</dcterms:modified>
</cp:coreProperties>
</file>