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8"/>
  </p:notesMasterIdLst>
  <p:sldIdLst>
    <p:sldId id="831" r:id="rId2"/>
    <p:sldId id="743" r:id="rId3"/>
    <p:sldId id="644" r:id="rId4"/>
    <p:sldId id="645" r:id="rId5"/>
    <p:sldId id="763" r:id="rId6"/>
    <p:sldId id="764" r:id="rId7"/>
    <p:sldId id="290" r:id="rId8"/>
    <p:sldId id="291" r:id="rId9"/>
    <p:sldId id="268" r:id="rId10"/>
    <p:sldId id="289" r:id="rId11"/>
    <p:sldId id="273" r:id="rId12"/>
    <p:sldId id="287" r:id="rId13"/>
    <p:sldId id="261" r:id="rId14"/>
    <p:sldId id="256" r:id="rId15"/>
    <p:sldId id="294" r:id="rId16"/>
    <p:sldId id="272" r:id="rId17"/>
    <p:sldId id="266" r:id="rId18"/>
    <p:sldId id="271" r:id="rId19"/>
    <p:sldId id="288" r:id="rId20"/>
    <p:sldId id="274" r:id="rId21"/>
    <p:sldId id="259" r:id="rId22"/>
    <p:sldId id="269" r:id="rId23"/>
    <p:sldId id="275" r:id="rId24"/>
    <p:sldId id="276" r:id="rId25"/>
    <p:sldId id="267" r:id="rId26"/>
    <p:sldId id="263" r:id="rId27"/>
    <p:sldId id="258" r:id="rId28"/>
    <p:sldId id="277" r:id="rId29"/>
    <p:sldId id="278" r:id="rId30"/>
    <p:sldId id="279" r:id="rId31"/>
    <p:sldId id="280" r:id="rId32"/>
    <p:sldId id="270" r:id="rId33"/>
    <p:sldId id="293" r:id="rId34"/>
    <p:sldId id="257" r:id="rId35"/>
    <p:sldId id="281" r:id="rId36"/>
    <p:sldId id="282" r:id="rId37"/>
    <p:sldId id="265" r:id="rId38"/>
    <p:sldId id="264" r:id="rId39"/>
    <p:sldId id="283" r:id="rId40"/>
    <p:sldId id="284" r:id="rId41"/>
    <p:sldId id="262" r:id="rId42"/>
    <p:sldId id="292" r:id="rId43"/>
    <p:sldId id="260" r:id="rId44"/>
    <p:sldId id="285" r:id="rId45"/>
    <p:sldId id="832" r:id="rId46"/>
    <p:sldId id="833" r:id="rId47"/>
  </p:sldIdLst>
  <p:sldSz cx="12192000" cy="6858000"/>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DE693D"/>
    <a:srgbClr val="DC4B52"/>
    <a:srgbClr val="44C4D8"/>
    <a:srgbClr val="355549"/>
    <a:srgbClr val="4B93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94660"/>
  </p:normalViewPr>
  <p:slideViewPr>
    <p:cSldViewPr snapToGrid="0">
      <p:cViewPr varScale="1">
        <p:scale>
          <a:sx n="74" d="100"/>
          <a:sy n="74" d="100"/>
        </p:scale>
        <p:origin x="2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720282"/>
          </a:xfrm>
          <a:prstGeom prst="rect">
            <a:avLst/>
          </a:prstGeom>
        </p:spPr>
        <p:txBody>
          <a:bodyPr vert="horz" lIns="132762" tIns="66381" rIns="132762" bIns="66381" rtlCol="0"/>
          <a:lstStyle>
            <a:lvl1pPr algn="l">
              <a:defRPr sz="1700"/>
            </a:lvl1pPr>
          </a:lstStyle>
          <a:p>
            <a:endParaRPr lang="en-GB"/>
          </a:p>
        </p:txBody>
      </p:sp>
      <p:sp>
        <p:nvSpPr>
          <p:cNvPr id="3" name="Date Placeholder 2"/>
          <p:cNvSpPr>
            <a:spLocks noGrp="1"/>
          </p:cNvSpPr>
          <p:nvPr>
            <p:ph type="dt" idx="1"/>
          </p:nvPr>
        </p:nvSpPr>
        <p:spPr>
          <a:xfrm>
            <a:off x="5622799" y="0"/>
            <a:ext cx="4301543" cy="720282"/>
          </a:xfrm>
          <a:prstGeom prst="rect">
            <a:avLst/>
          </a:prstGeom>
        </p:spPr>
        <p:txBody>
          <a:bodyPr vert="horz" lIns="132762" tIns="66381" rIns="132762" bIns="66381" rtlCol="0"/>
          <a:lstStyle>
            <a:lvl1pPr algn="r">
              <a:defRPr sz="1700"/>
            </a:lvl1pPr>
          </a:lstStyle>
          <a:p>
            <a:fld id="{5494722D-1E60-4DDD-A609-4138CFDA5FC3}" type="datetimeFigureOut">
              <a:rPr lang="en-GB" smtClean="0"/>
              <a:t>27/02/2021</a:t>
            </a:fld>
            <a:endParaRPr lang="en-GB"/>
          </a:p>
        </p:txBody>
      </p:sp>
      <p:sp>
        <p:nvSpPr>
          <p:cNvPr id="4" name="Slide Image Placeholder 3"/>
          <p:cNvSpPr>
            <a:spLocks noGrp="1" noRot="1" noChangeAspect="1"/>
          </p:cNvSpPr>
          <p:nvPr>
            <p:ph type="sldImg" idx="2"/>
          </p:nvPr>
        </p:nvSpPr>
        <p:spPr>
          <a:xfrm>
            <a:off x="657225" y="1795463"/>
            <a:ext cx="8612188" cy="4843462"/>
          </a:xfrm>
          <a:prstGeom prst="rect">
            <a:avLst/>
          </a:prstGeom>
          <a:noFill/>
          <a:ln w="12700">
            <a:solidFill>
              <a:prstClr val="black"/>
            </a:solidFill>
          </a:ln>
        </p:spPr>
        <p:txBody>
          <a:bodyPr vert="horz" lIns="132762" tIns="66381" rIns="132762" bIns="66381" rtlCol="0" anchor="ctr"/>
          <a:lstStyle/>
          <a:p>
            <a:endParaRPr lang="en-GB"/>
          </a:p>
        </p:txBody>
      </p:sp>
      <p:sp>
        <p:nvSpPr>
          <p:cNvPr id="5" name="Notes Placeholder 4"/>
          <p:cNvSpPr>
            <a:spLocks noGrp="1"/>
          </p:cNvSpPr>
          <p:nvPr>
            <p:ph type="body" sz="quarter" idx="3"/>
          </p:nvPr>
        </p:nvSpPr>
        <p:spPr>
          <a:xfrm>
            <a:off x="992665" y="6908710"/>
            <a:ext cx="7941310" cy="5652582"/>
          </a:xfrm>
          <a:prstGeom prst="rect">
            <a:avLst/>
          </a:prstGeom>
        </p:spPr>
        <p:txBody>
          <a:bodyPr vert="horz" lIns="132762" tIns="66381" rIns="132762" bIns="663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13635485"/>
            <a:ext cx="4301543" cy="720280"/>
          </a:xfrm>
          <a:prstGeom prst="rect">
            <a:avLst/>
          </a:prstGeom>
        </p:spPr>
        <p:txBody>
          <a:bodyPr vert="horz" lIns="132762" tIns="66381" rIns="132762" bIns="66381" rtlCol="0" anchor="b"/>
          <a:lstStyle>
            <a:lvl1pPr algn="l">
              <a:defRPr sz="1700"/>
            </a:lvl1pPr>
          </a:lstStyle>
          <a:p>
            <a:endParaRPr lang="en-GB"/>
          </a:p>
        </p:txBody>
      </p:sp>
      <p:sp>
        <p:nvSpPr>
          <p:cNvPr id="7" name="Slide Number Placeholder 6"/>
          <p:cNvSpPr>
            <a:spLocks noGrp="1"/>
          </p:cNvSpPr>
          <p:nvPr>
            <p:ph type="sldNum" sz="quarter" idx="5"/>
          </p:nvPr>
        </p:nvSpPr>
        <p:spPr>
          <a:xfrm>
            <a:off x="5622799" y="13635485"/>
            <a:ext cx="4301543" cy="720280"/>
          </a:xfrm>
          <a:prstGeom prst="rect">
            <a:avLst/>
          </a:prstGeom>
        </p:spPr>
        <p:txBody>
          <a:bodyPr vert="horz" lIns="132762" tIns="66381" rIns="132762" bIns="66381" rtlCol="0" anchor="b"/>
          <a:lstStyle>
            <a:lvl1pPr algn="r">
              <a:defRPr sz="1700"/>
            </a:lvl1pPr>
          </a:lstStyle>
          <a:p>
            <a:fld id="{B22041F0-D3AC-4744-A9FF-2AA9D0A294F8}" type="slidenum">
              <a:rPr lang="en-GB" smtClean="0"/>
              <a:t>‹#›</a:t>
            </a:fld>
            <a:endParaRPr lang="en-GB"/>
          </a:p>
        </p:txBody>
      </p:sp>
    </p:spTree>
    <p:extLst>
      <p:ext uri="{BB962C8B-B14F-4D97-AF65-F5344CB8AC3E}">
        <p14:creationId xmlns:p14="http://schemas.microsoft.com/office/powerpoint/2010/main" val="379384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D1054-08E4-435D-9CDC-B5C09049A6CD}" type="datetimeFigureOut">
              <a:rPr lang="en-GB" smtClean="0"/>
              <a:t>27/02/2021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198433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D1054-08E4-435D-9CDC-B5C09049A6CD}" type="datetimeFigureOut">
              <a:rPr lang="en-GB" smtClean="0"/>
              <a:t>27/02/2021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157672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D1054-08E4-435D-9CDC-B5C09049A6CD}" type="datetimeFigureOut">
              <a:rPr lang="en-GB" smtClean="0"/>
              <a:t>27/02/2021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205968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E4A429-D4BE-4F13-93AD-7B4B7D84ACFA}" type="slidenum">
              <a:rPr lang="en-US"/>
              <a:pPr>
                <a:defRPr/>
              </a:pPr>
              <a:t>‹#›</a:t>
            </a:fld>
            <a:endParaRPr lang="en-US"/>
          </a:p>
        </p:txBody>
      </p:sp>
    </p:spTree>
    <p:extLst>
      <p:ext uri="{BB962C8B-B14F-4D97-AF65-F5344CB8AC3E}">
        <p14:creationId xmlns:p14="http://schemas.microsoft.com/office/powerpoint/2010/main" val="3789547693"/>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674A2-2833-4A8A-9366-589CC1C7A230}" type="slidenum">
              <a:rPr lang="en-US"/>
              <a:pPr>
                <a:defRPr/>
              </a:pPr>
              <a:t>‹#›</a:t>
            </a:fld>
            <a:endParaRPr lang="en-US"/>
          </a:p>
        </p:txBody>
      </p:sp>
    </p:spTree>
    <p:extLst>
      <p:ext uri="{BB962C8B-B14F-4D97-AF65-F5344CB8AC3E}">
        <p14:creationId xmlns:p14="http://schemas.microsoft.com/office/powerpoint/2010/main" val="479518244"/>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2D1054-08E4-435D-9CDC-B5C09049A6CD}" type="datetimeFigureOut">
              <a:rPr lang="en-GB" smtClean="0"/>
              <a:t>27/02/2021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165038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2D1054-08E4-435D-9CDC-B5C09049A6CD}" type="datetimeFigureOut">
              <a:rPr lang="en-GB" smtClean="0"/>
              <a:t>27/02/2021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273471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2D1054-08E4-435D-9CDC-B5C09049A6CD}" type="datetimeFigureOut">
              <a:rPr lang="en-GB" smtClean="0"/>
              <a:t>27/02/2021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406269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2D1054-08E4-435D-9CDC-B5C09049A6CD}" type="datetimeFigureOut">
              <a:rPr lang="en-GB" smtClean="0"/>
              <a:t>27/02/2021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379553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2D1054-08E4-435D-9CDC-B5C09049A6CD}" type="datetimeFigureOut">
              <a:rPr lang="en-GB" smtClean="0"/>
              <a:t>27/02/2021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321018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D1054-08E4-435D-9CDC-B5C09049A6CD}" type="datetimeFigureOut">
              <a:rPr lang="en-GB" smtClean="0"/>
              <a:t>27/02/2021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31837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2D1054-08E4-435D-9CDC-B5C09049A6CD}" type="datetimeFigureOut">
              <a:rPr lang="en-GB" smtClean="0"/>
              <a:t>27/02/2021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313328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2D1054-08E4-435D-9CDC-B5C09049A6CD}" type="datetimeFigureOut">
              <a:rPr lang="en-GB" smtClean="0"/>
              <a:t>27/02/2021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8DF1DD-FF7B-4D17-B664-10344A30DD84}" type="slidenum">
              <a:rPr lang="en-GB" smtClean="0"/>
              <a:t>‹#›</a:t>
            </a:fld>
            <a:endParaRPr lang="en-GB"/>
          </a:p>
        </p:txBody>
      </p:sp>
    </p:spTree>
    <p:extLst>
      <p:ext uri="{BB962C8B-B14F-4D97-AF65-F5344CB8AC3E}">
        <p14:creationId xmlns:p14="http://schemas.microsoft.com/office/powerpoint/2010/main" val="258147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D1054-08E4-435D-9CDC-B5C09049A6CD}" type="datetimeFigureOut">
              <a:rPr lang="en-GB" smtClean="0"/>
              <a:t>27/02/2021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DF1DD-FF7B-4D17-B664-10344A30DD84}" type="slidenum">
              <a:rPr lang="en-GB" smtClean="0"/>
              <a:t>‹#›</a:t>
            </a:fld>
            <a:endParaRPr lang="en-GB"/>
          </a:p>
        </p:txBody>
      </p:sp>
    </p:spTree>
    <p:extLst>
      <p:ext uri="{BB962C8B-B14F-4D97-AF65-F5344CB8AC3E}">
        <p14:creationId xmlns:p14="http://schemas.microsoft.com/office/powerpoint/2010/main" val="131463960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1.wdp"/><Relationship Id="rId18" Type="http://schemas.openxmlformats.org/officeDocument/2006/relationships/image" Target="../media/image55.png"/><Relationship Id="rId3" Type="http://schemas.microsoft.com/office/2007/relationships/hdphoto" Target="../media/hdphoto6.wdp"/><Relationship Id="rId21" Type="http://schemas.microsoft.com/office/2007/relationships/hdphoto" Target="../media/hdphoto15.wdp"/><Relationship Id="rId7" Type="http://schemas.microsoft.com/office/2007/relationships/hdphoto" Target="../media/hdphoto8.wdp"/><Relationship Id="rId12" Type="http://schemas.openxmlformats.org/officeDocument/2006/relationships/image" Target="../media/image52.png"/><Relationship Id="rId17" Type="http://schemas.microsoft.com/office/2007/relationships/hdphoto" Target="../media/hdphoto13.wdp"/><Relationship Id="rId2" Type="http://schemas.openxmlformats.org/officeDocument/2006/relationships/image" Target="../media/image47.png"/><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51.png"/><Relationship Id="rId19" Type="http://schemas.microsoft.com/office/2007/relationships/hdphoto" Target="../media/hdphoto14.wdp"/><Relationship Id="rId4" Type="http://schemas.openxmlformats.org/officeDocument/2006/relationships/image" Target="../media/image48.png"/><Relationship Id="rId9" Type="http://schemas.microsoft.com/office/2007/relationships/hdphoto" Target="../media/hdphoto9.wdp"/><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18.wdp"/><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91.pn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00.png"/><Relationship Id="rId4" Type="http://schemas.microsoft.com/office/2007/relationships/hdphoto" Target="../media/hdphoto23.wdp"/></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3.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89D62E-96CB-4D62-9903-6BE40C025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78" y="2915532"/>
            <a:ext cx="2281070" cy="990063"/>
          </a:xfrm>
          <a:prstGeom prst="rect">
            <a:avLst/>
          </a:prstGeom>
        </p:spPr>
      </p:pic>
      <p:pic>
        <p:nvPicPr>
          <p:cNvPr id="13" name="Picture 12" descr="A close up of a sign&#10;&#10;Description automatically generated">
            <a:extLst>
              <a:ext uri="{FF2B5EF4-FFF2-40B4-BE49-F238E27FC236}">
                <a16:creationId xmlns:a16="http://schemas.microsoft.com/office/drawing/2014/main" id="{617EE906-3E96-4DA6-AA7E-8D9F21AB6C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1102" y="355303"/>
            <a:ext cx="3030910" cy="1960878"/>
          </a:xfrm>
          <a:prstGeom prst="rect">
            <a:avLst/>
          </a:prstGeom>
        </p:spPr>
      </p:pic>
      <p:sp>
        <p:nvSpPr>
          <p:cNvPr id="14" name="TextBox 13">
            <a:extLst>
              <a:ext uri="{FF2B5EF4-FFF2-40B4-BE49-F238E27FC236}">
                <a16:creationId xmlns:a16="http://schemas.microsoft.com/office/drawing/2014/main" id="{19BA0282-2734-4FE3-A5C8-8CF4FFA4999A}"/>
              </a:ext>
            </a:extLst>
          </p:cNvPr>
          <p:cNvSpPr txBox="1"/>
          <p:nvPr/>
        </p:nvSpPr>
        <p:spPr>
          <a:xfrm>
            <a:off x="7800405" y="3154368"/>
            <a:ext cx="3992303" cy="769441"/>
          </a:xfrm>
          <a:prstGeom prst="rect">
            <a:avLst/>
          </a:prstGeom>
          <a:noFill/>
        </p:spPr>
        <p:txBody>
          <a:bodyPr wrap="square" rtlCol="0">
            <a:spAutoFit/>
          </a:bodyPr>
          <a:lstStyle/>
          <a:p>
            <a:pPr algn="ctr"/>
            <a:r>
              <a:rPr lang="en-GB" sz="2400" b="1" dirty="0">
                <a:solidFill>
                  <a:srgbClr val="DE693D"/>
                </a:solidFill>
                <a:latin typeface="Trebuchet MS" panose="020B0603020202020204" pitchFamily="34" charset="0"/>
              </a:rPr>
              <a:t>Sally Taylor</a:t>
            </a:r>
          </a:p>
          <a:p>
            <a:pPr algn="ctr"/>
            <a:r>
              <a:rPr lang="en-GB" sz="2000" dirty="0">
                <a:solidFill>
                  <a:srgbClr val="DE693D"/>
                </a:solidFill>
                <a:latin typeface="Trebuchet MS" panose="020B0603020202020204" pitchFamily="34" charset="0"/>
              </a:rPr>
              <a:t>Chief Executive</a:t>
            </a:r>
            <a:endParaRPr lang="en-GB" dirty="0">
              <a:solidFill>
                <a:srgbClr val="DE693D"/>
              </a:solidFill>
              <a:latin typeface="Trebuchet MS" panose="020B0603020202020204" pitchFamily="34" charset="0"/>
            </a:endParaRPr>
          </a:p>
        </p:txBody>
      </p:sp>
      <p:sp>
        <p:nvSpPr>
          <p:cNvPr id="15" name="TextBox 14">
            <a:extLst>
              <a:ext uri="{FF2B5EF4-FFF2-40B4-BE49-F238E27FC236}">
                <a16:creationId xmlns:a16="http://schemas.microsoft.com/office/drawing/2014/main" id="{CF2DF348-DAF8-4357-81D9-59F32A34DE5F}"/>
              </a:ext>
            </a:extLst>
          </p:cNvPr>
          <p:cNvSpPr txBox="1"/>
          <p:nvPr/>
        </p:nvSpPr>
        <p:spPr>
          <a:xfrm>
            <a:off x="7620834" y="5905101"/>
            <a:ext cx="4455551" cy="830997"/>
          </a:xfrm>
          <a:prstGeom prst="rect">
            <a:avLst/>
          </a:prstGeom>
          <a:noFill/>
        </p:spPr>
        <p:txBody>
          <a:bodyPr wrap="square" rtlCol="0">
            <a:spAutoFit/>
          </a:bodyPr>
          <a:lstStyle/>
          <a:p>
            <a:r>
              <a:rPr lang="en-GB" sz="1600" i="1" dirty="0">
                <a:latin typeface="Trebuchet MS" panose="020B0603020202020204" pitchFamily="34" charset="0"/>
              </a:rPr>
              <a:t>Brave Face</a:t>
            </a:r>
          </a:p>
          <a:p>
            <a:r>
              <a:rPr lang="en-GB" sz="1600" dirty="0">
                <a:latin typeface="Trebuchet MS" panose="020B0603020202020204" pitchFamily="34" charset="0"/>
              </a:rPr>
              <a:t>HM Prison &amp; Young Offender Institution Exeter</a:t>
            </a:r>
          </a:p>
          <a:p>
            <a:r>
              <a:rPr lang="en-GB" sz="1600" dirty="0">
                <a:latin typeface="Trebuchet MS" panose="020B0603020202020204" pitchFamily="34" charset="0"/>
              </a:rPr>
              <a:t>Commended Award for Sculpture</a:t>
            </a:r>
          </a:p>
        </p:txBody>
      </p:sp>
      <p:pic>
        <p:nvPicPr>
          <p:cNvPr id="3" name="Picture 2" descr="A picture containing food, sitting, white&#10;&#10;Description automatically generated">
            <a:extLst>
              <a:ext uri="{FF2B5EF4-FFF2-40B4-BE49-F238E27FC236}">
                <a16:creationId xmlns:a16="http://schemas.microsoft.com/office/drawing/2014/main" id="{79EF8747-3A01-4558-AA84-23CD6F9C5D96}"/>
              </a:ext>
            </a:extLst>
          </p:cNvPr>
          <p:cNvPicPr>
            <a:picLocks noChangeAspect="1"/>
          </p:cNvPicPr>
          <p:nvPr/>
        </p:nvPicPr>
        <p:blipFill rotWithShape="1">
          <a:blip r:embed="rId4">
            <a:extLst>
              <a:ext uri="{28A0092B-C50C-407E-A947-70E740481C1C}">
                <a14:useLocalDpi xmlns:a14="http://schemas.microsoft.com/office/drawing/2010/main" val="0"/>
              </a:ext>
            </a:extLst>
          </a:blip>
          <a:srcRect l="12650" r="13297"/>
          <a:stretch/>
        </p:blipFill>
        <p:spPr>
          <a:xfrm>
            <a:off x="236699" y="121902"/>
            <a:ext cx="7348400" cy="6614196"/>
          </a:xfrm>
          <a:prstGeom prst="rect">
            <a:avLst/>
          </a:prstGeom>
        </p:spPr>
      </p:pic>
    </p:spTree>
    <p:extLst>
      <p:ext uri="{BB962C8B-B14F-4D97-AF65-F5344CB8AC3E}">
        <p14:creationId xmlns:p14="http://schemas.microsoft.com/office/powerpoint/2010/main" val="37836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0AC64E-3EDE-407A-9B38-FB31371C3F3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219879" y="167640"/>
            <a:ext cx="4506122" cy="6065520"/>
          </a:xfrm>
          <a:prstGeom prst="rect">
            <a:avLst/>
          </a:prstGeom>
        </p:spPr>
      </p:pic>
      <p:sp>
        <p:nvSpPr>
          <p:cNvPr id="5" name="TextBox 4">
            <a:extLst>
              <a:ext uri="{FF2B5EF4-FFF2-40B4-BE49-F238E27FC236}">
                <a16:creationId xmlns:a16="http://schemas.microsoft.com/office/drawing/2014/main" id="{22C7AF59-2AF5-45AA-8A68-88E9AB7ED8F7}"/>
              </a:ext>
            </a:extLst>
          </p:cNvPr>
          <p:cNvSpPr txBox="1"/>
          <p:nvPr/>
        </p:nvSpPr>
        <p:spPr>
          <a:xfrm>
            <a:off x="4726001" y="3742357"/>
            <a:ext cx="2895600" cy="830997"/>
          </a:xfrm>
          <a:prstGeom prst="rect">
            <a:avLst/>
          </a:prstGeom>
          <a:noFill/>
        </p:spPr>
        <p:txBody>
          <a:bodyPr wrap="square" rtlCol="0">
            <a:spAutoFit/>
          </a:bodyPr>
          <a:lstStyle/>
          <a:p>
            <a:r>
              <a:rPr lang="en-GB" sz="1600" i="1" dirty="0">
                <a:latin typeface="Trebuchet MS" panose="020B0603020202020204" pitchFamily="34" charset="0"/>
              </a:rPr>
              <a:t>Meltdown</a:t>
            </a:r>
          </a:p>
          <a:p>
            <a:r>
              <a:rPr lang="en-GB" sz="1600" dirty="0">
                <a:latin typeface="Trebuchet MS" panose="020B0603020202020204" pitchFamily="34" charset="0"/>
              </a:rPr>
              <a:t>HM Prison Long </a:t>
            </a:r>
            <a:r>
              <a:rPr lang="en-GB" sz="1600" dirty="0" err="1">
                <a:latin typeface="Trebuchet MS" panose="020B0603020202020204" pitchFamily="34" charset="0"/>
              </a:rPr>
              <a:t>Lartin</a:t>
            </a:r>
            <a:endParaRPr lang="en-GB" sz="1600" dirty="0">
              <a:latin typeface="Trebuchet MS" panose="020B0603020202020204" pitchFamily="34" charset="0"/>
            </a:endParaRPr>
          </a:p>
          <a:p>
            <a:r>
              <a:rPr lang="en-GB" sz="1600" dirty="0">
                <a:latin typeface="Trebuchet MS" panose="020B0603020202020204" pitchFamily="34" charset="0"/>
              </a:rPr>
              <a:t>Platinum Award for Painting</a:t>
            </a:r>
          </a:p>
        </p:txBody>
      </p:sp>
      <p:pic>
        <p:nvPicPr>
          <p:cNvPr id="6" name="Picture 5">
            <a:extLst>
              <a:ext uri="{FF2B5EF4-FFF2-40B4-BE49-F238E27FC236}">
                <a16:creationId xmlns:a16="http://schemas.microsoft.com/office/drawing/2014/main" id="{EBD46467-72DB-4A0B-BD2F-8C499B57DB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10550" y="1566142"/>
            <a:ext cx="3761571" cy="4979286"/>
          </a:xfrm>
          <a:prstGeom prst="rect">
            <a:avLst/>
          </a:prstGeom>
        </p:spPr>
      </p:pic>
      <p:sp>
        <p:nvSpPr>
          <p:cNvPr id="7" name="TextBox 6">
            <a:extLst>
              <a:ext uri="{FF2B5EF4-FFF2-40B4-BE49-F238E27FC236}">
                <a16:creationId xmlns:a16="http://schemas.microsoft.com/office/drawing/2014/main" id="{EB430C41-D2EF-4F49-9DAA-861ABA3FABAA}"/>
              </a:ext>
            </a:extLst>
          </p:cNvPr>
          <p:cNvSpPr txBox="1"/>
          <p:nvPr/>
        </p:nvSpPr>
        <p:spPr>
          <a:xfrm>
            <a:off x="5713401" y="5468210"/>
            <a:ext cx="2438400" cy="1077218"/>
          </a:xfrm>
          <a:prstGeom prst="rect">
            <a:avLst/>
          </a:prstGeom>
          <a:noFill/>
        </p:spPr>
        <p:txBody>
          <a:bodyPr wrap="square" rtlCol="0">
            <a:spAutoFit/>
          </a:bodyPr>
          <a:lstStyle/>
          <a:p>
            <a:pPr algn="r"/>
            <a:r>
              <a:rPr lang="en-GB" sz="1600" i="1" dirty="0">
                <a:latin typeface="Trebuchet MS" panose="020B0603020202020204" pitchFamily="34" charset="0"/>
              </a:rPr>
              <a:t>Circle Squares</a:t>
            </a:r>
          </a:p>
          <a:p>
            <a:pPr algn="r"/>
            <a:r>
              <a:rPr lang="en-GB" sz="1600" dirty="0">
                <a:latin typeface="Trebuchet MS" panose="020B0603020202020204" pitchFamily="34" charset="0"/>
              </a:rPr>
              <a:t>HM Prison Peterborough</a:t>
            </a:r>
          </a:p>
          <a:p>
            <a:pPr algn="r"/>
            <a:r>
              <a:rPr lang="en-GB" sz="1600" dirty="0">
                <a:latin typeface="Trebuchet MS" panose="020B0603020202020204" pitchFamily="34" charset="0"/>
              </a:rPr>
              <a:t>First-Time Entrant Award for Painting</a:t>
            </a:r>
          </a:p>
        </p:txBody>
      </p:sp>
      <p:sp>
        <p:nvSpPr>
          <p:cNvPr id="8" name="TextBox 7">
            <a:extLst>
              <a:ext uri="{FF2B5EF4-FFF2-40B4-BE49-F238E27FC236}">
                <a16:creationId xmlns:a16="http://schemas.microsoft.com/office/drawing/2014/main" id="{DAD2FBA0-7255-4311-9393-C9F178B4EDE3}"/>
              </a:ext>
            </a:extLst>
          </p:cNvPr>
          <p:cNvSpPr txBox="1"/>
          <p:nvPr/>
        </p:nvSpPr>
        <p:spPr>
          <a:xfrm>
            <a:off x="4726001" y="167640"/>
            <a:ext cx="7132624" cy="1138773"/>
          </a:xfrm>
          <a:prstGeom prst="rect">
            <a:avLst/>
          </a:prstGeom>
          <a:noFill/>
        </p:spPr>
        <p:txBody>
          <a:bodyPr wrap="square">
            <a:spAutoFit/>
          </a:bodyPr>
          <a:lstStyle/>
          <a:p>
            <a:pPr algn="ctr"/>
            <a:r>
              <a:rPr lang="en-GB" i="1" dirty="0">
                <a:latin typeface="Trebuchet MS" panose="020B0603020202020204" pitchFamily="34" charset="0"/>
              </a:rPr>
              <a:t>‘Being creative is a great outlet for me to express myself as I am not great at vocalising or using conversation.’</a:t>
            </a:r>
          </a:p>
          <a:p>
            <a:pPr algn="ctr"/>
            <a:endParaRPr lang="en-GB" sz="1600" i="1" dirty="0">
              <a:latin typeface="Trebuchet MS" panose="020B0603020202020204" pitchFamily="34" charset="0"/>
            </a:endParaRPr>
          </a:p>
          <a:p>
            <a:pPr algn="ctr"/>
            <a:r>
              <a:rPr lang="en-GB" sz="1600" dirty="0">
                <a:latin typeface="Trebuchet MS" panose="020B0603020202020204" pitchFamily="34" charset="0"/>
              </a:rPr>
              <a:t>Artist Comment</a:t>
            </a:r>
          </a:p>
        </p:txBody>
      </p:sp>
    </p:spTree>
    <p:extLst>
      <p:ext uri="{BB962C8B-B14F-4D97-AF65-F5344CB8AC3E}">
        <p14:creationId xmlns:p14="http://schemas.microsoft.com/office/powerpoint/2010/main" val="354670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AE7817-2C30-442B-A95D-991BBA33564C}"/>
              </a:ext>
            </a:extLst>
          </p:cNvPr>
          <p:cNvSpPr txBox="1"/>
          <p:nvPr/>
        </p:nvSpPr>
        <p:spPr>
          <a:xfrm>
            <a:off x="371475" y="409575"/>
            <a:ext cx="5114925" cy="400110"/>
          </a:xfrm>
          <a:prstGeom prst="rect">
            <a:avLst/>
          </a:prstGeom>
          <a:noFill/>
        </p:spPr>
        <p:txBody>
          <a:bodyPr wrap="square" rtlCol="0">
            <a:spAutoFit/>
          </a:bodyPr>
          <a:lstStyle/>
          <a:p>
            <a:r>
              <a:rPr lang="en-GB" sz="2000" b="1" dirty="0">
                <a:latin typeface="Trebuchet MS" panose="020B0603020202020204" pitchFamily="34" charset="0"/>
              </a:rPr>
              <a:t>Watercolour &amp; Gouache</a:t>
            </a:r>
          </a:p>
        </p:txBody>
      </p:sp>
      <p:pic>
        <p:nvPicPr>
          <p:cNvPr id="2" name="Picture 1">
            <a:extLst>
              <a:ext uri="{FF2B5EF4-FFF2-40B4-BE49-F238E27FC236}">
                <a16:creationId xmlns:a16="http://schemas.microsoft.com/office/drawing/2014/main" id="{8EE1603B-F572-4841-8DB5-2FE07BB6B3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1780" y="261852"/>
            <a:ext cx="6468745" cy="4760996"/>
          </a:xfrm>
          <a:prstGeom prst="rect">
            <a:avLst/>
          </a:prstGeom>
        </p:spPr>
      </p:pic>
      <p:sp>
        <p:nvSpPr>
          <p:cNvPr id="5" name="TextBox 4">
            <a:extLst>
              <a:ext uri="{FF2B5EF4-FFF2-40B4-BE49-F238E27FC236}">
                <a16:creationId xmlns:a16="http://schemas.microsoft.com/office/drawing/2014/main" id="{69F3F8C6-43E8-40EA-9678-7BAB9E7D6DCB}"/>
              </a:ext>
            </a:extLst>
          </p:cNvPr>
          <p:cNvSpPr txBox="1"/>
          <p:nvPr/>
        </p:nvSpPr>
        <p:spPr>
          <a:xfrm>
            <a:off x="7718453" y="5022848"/>
            <a:ext cx="4102072" cy="1077218"/>
          </a:xfrm>
          <a:prstGeom prst="rect">
            <a:avLst/>
          </a:prstGeom>
          <a:noFill/>
        </p:spPr>
        <p:txBody>
          <a:bodyPr wrap="square">
            <a:spAutoFit/>
          </a:bodyPr>
          <a:lstStyle/>
          <a:p>
            <a:pPr algn="r"/>
            <a:r>
              <a:rPr lang="en-GB" sz="1600" i="1" dirty="0">
                <a:latin typeface="Trebuchet MS" panose="020B0603020202020204" pitchFamily="34" charset="0"/>
              </a:rPr>
              <a:t>Serenity Room H301</a:t>
            </a:r>
          </a:p>
          <a:p>
            <a:pPr algn="r"/>
            <a:r>
              <a:rPr lang="en-GB" sz="1600" dirty="0">
                <a:latin typeface="Trebuchet MS" panose="020B0603020202020204" pitchFamily="34" charset="0"/>
              </a:rPr>
              <a:t>HM Prison &amp; Young Offender Institution </a:t>
            </a:r>
            <a:r>
              <a:rPr lang="en-GB" sz="1600" dirty="0" err="1">
                <a:latin typeface="Trebuchet MS" panose="020B0603020202020204" pitchFamily="34" charset="0"/>
              </a:rPr>
              <a:t>Askham</a:t>
            </a:r>
            <a:r>
              <a:rPr lang="en-GB" sz="1600" dirty="0">
                <a:latin typeface="Trebuchet MS" panose="020B0603020202020204" pitchFamily="34" charset="0"/>
              </a:rPr>
              <a:t> Grange</a:t>
            </a:r>
          </a:p>
          <a:p>
            <a:pPr algn="r"/>
            <a:r>
              <a:rPr lang="en-GB" sz="1600" dirty="0">
                <a:latin typeface="Trebuchet MS" panose="020B0603020202020204" pitchFamily="34" charset="0"/>
              </a:rPr>
              <a:t>Bronze Award for Watercolour &amp; Gouache</a:t>
            </a:r>
          </a:p>
        </p:txBody>
      </p:sp>
      <p:pic>
        <p:nvPicPr>
          <p:cNvPr id="6" name="Picture 5">
            <a:extLst>
              <a:ext uri="{FF2B5EF4-FFF2-40B4-BE49-F238E27FC236}">
                <a16:creationId xmlns:a16="http://schemas.microsoft.com/office/drawing/2014/main" id="{923D1F99-DD8C-4A76-A0F5-10BEA4B646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953" y="913790"/>
            <a:ext cx="4102072" cy="5777566"/>
          </a:xfrm>
          <a:prstGeom prst="rect">
            <a:avLst/>
          </a:prstGeom>
        </p:spPr>
      </p:pic>
      <p:sp>
        <p:nvSpPr>
          <p:cNvPr id="7" name="TextBox 6">
            <a:extLst>
              <a:ext uri="{FF2B5EF4-FFF2-40B4-BE49-F238E27FC236}">
                <a16:creationId xmlns:a16="http://schemas.microsoft.com/office/drawing/2014/main" id="{A693B836-35C4-4E9C-9748-E1AB5F0AD489}"/>
              </a:ext>
            </a:extLst>
          </p:cNvPr>
          <p:cNvSpPr txBox="1"/>
          <p:nvPr/>
        </p:nvSpPr>
        <p:spPr>
          <a:xfrm>
            <a:off x="4391025" y="5225801"/>
            <a:ext cx="3562350" cy="1569660"/>
          </a:xfrm>
          <a:prstGeom prst="rect">
            <a:avLst/>
          </a:prstGeom>
          <a:noFill/>
        </p:spPr>
        <p:txBody>
          <a:bodyPr wrap="square" rtlCol="0">
            <a:spAutoFit/>
          </a:bodyPr>
          <a:lstStyle/>
          <a:p>
            <a:r>
              <a:rPr lang="en-GB" sz="1600" i="1" dirty="0">
                <a:latin typeface="Trebuchet MS" panose="020B0603020202020204" pitchFamily="34" charset="0"/>
              </a:rPr>
              <a:t>Virus</a:t>
            </a:r>
          </a:p>
          <a:p>
            <a:r>
              <a:rPr lang="en-GB" sz="1600" dirty="0">
                <a:latin typeface="Trebuchet MS" panose="020B0603020202020204" pitchFamily="34" charset="0"/>
              </a:rPr>
              <a:t>HM Prison &amp; Young Offender Institution Parc</a:t>
            </a:r>
          </a:p>
          <a:p>
            <a:r>
              <a:rPr lang="en-GB" sz="1600" dirty="0">
                <a:latin typeface="Trebuchet MS" panose="020B0603020202020204" pitchFamily="34" charset="0"/>
              </a:rPr>
              <a:t>Bronze Award for Watercolour &amp; Gouache</a:t>
            </a:r>
          </a:p>
          <a:p>
            <a:r>
              <a:rPr lang="en-GB" sz="1600" b="1" u="sng" dirty="0">
                <a:latin typeface="Trebuchet MS" panose="020B0603020202020204" pitchFamily="34" charset="0"/>
              </a:rPr>
              <a:t>Exhibited Artwork</a:t>
            </a:r>
          </a:p>
        </p:txBody>
      </p:sp>
    </p:spTree>
    <p:extLst>
      <p:ext uri="{BB962C8B-B14F-4D97-AF65-F5344CB8AC3E}">
        <p14:creationId xmlns:p14="http://schemas.microsoft.com/office/powerpoint/2010/main" val="413602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48C53-FEE2-44E7-895B-00123B6A8B2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2000"/>
                    </a14:imgEffect>
                    <a14:imgEffect>
                      <a14:brightnessContrast bright="27000"/>
                    </a14:imgEffect>
                  </a14:imgLayer>
                </a14:imgProps>
              </a:ext>
              <a:ext uri="{28A0092B-C50C-407E-A947-70E740481C1C}">
                <a14:useLocalDpi xmlns:a14="http://schemas.microsoft.com/office/drawing/2010/main"/>
              </a:ext>
            </a:extLst>
          </a:blip>
          <a:srcRect/>
          <a:stretch/>
        </p:blipFill>
        <p:spPr>
          <a:xfrm>
            <a:off x="353060" y="913871"/>
            <a:ext cx="3820161" cy="5005432"/>
          </a:xfrm>
          <a:prstGeom prst="rect">
            <a:avLst/>
          </a:prstGeom>
        </p:spPr>
      </p:pic>
      <p:sp>
        <p:nvSpPr>
          <p:cNvPr id="6" name="TextBox 5">
            <a:extLst>
              <a:ext uri="{FF2B5EF4-FFF2-40B4-BE49-F238E27FC236}">
                <a16:creationId xmlns:a16="http://schemas.microsoft.com/office/drawing/2014/main" id="{4792EAB9-5188-46E3-AEF5-50E17FE2BDF5}"/>
              </a:ext>
            </a:extLst>
          </p:cNvPr>
          <p:cNvSpPr txBox="1"/>
          <p:nvPr/>
        </p:nvSpPr>
        <p:spPr>
          <a:xfrm>
            <a:off x="457200" y="304800"/>
            <a:ext cx="3333750" cy="400110"/>
          </a:xfrm>
          <a:prstGeom prst="rect">
            <a:avLst/>
          </a:prstGeom>
          <a:noFill/>
        </p:spPr>
        <p:txBody>
          <a:bodyPr wrap="square" rtlCol="0">
            <a:spAutoFit/>
          </a:bodyPr>
          <a:lstStyle/>
          <a:p>
            <a:r>
              <a:rPr lang="en-GB" sz="2000" b="1" dirty="0">
                <a:latin typeface="Trebuchet MS" panose="020B0603020202020204" pitchFamily="34" charset="0"/>
              </a:rPr>
              <a:t>Drawing</a:t>
            </a:r>
            <a:endParaRPr lang="en-GB" b="1" dirty="0">
              <a:latin typeface="Trebuchet MS" panose="020B0603020202020204" pitchFamily="34" charset="0"/>
            </a:endParaRPr>
          </a:p>
        </p:txBody>
      </p:sp>
      <p:sp>
        <p:nvSpPr>
          <p:cNvPr id="7" name="TextBox 6">
            <a:extLst>
              <a:ext uri="{FF2B5EF4-FFF2-40B4-BE49-F238E27FC236}">
                <a16:creationId xmlns:a16="http://schemas.microsoft.com/office/drawing/2014/main" id="{D8FF7867-2AA1-4DD3-81E8-8A78165DEAD4}"/>
              </a:ext>
            </a:extLst>
          </p:cNvPr>
          <p:cNvSpPr txBox="1"/>
          <p:nvPr/>
        </p:nvSpPr>
        <p:spPr>
          <a:xfrm>
            <a:off x="353061" y="5919303"/>
            <a:ext cx="3820160" cy="861774"/>
          </a:xfrm>
          <a:prstGeom prst="rect">
            <a:avLst/>
          </a:prstGeom>
          <a:noFill/>
        </p:spPr>
        <p:txBody>
          <a:bodyPr wrap="square" rtlCol="0">
            <a:spAutoFit/>
          </a:bodyPr>
          <a:lstStyle/>
          <a:p>
            <a:r>
              <a:rPr lang="en-GB" sz="1600" i="1" dirty="0">
                <a:latin typeface="Trebuchet MS" panose="020B0603020202020204" pitchFamily="34" charset="0"/>
              </a:rPr>
              <a:t>Looking Through An Open Door</a:t>
            </a:r>
          </a:p>
          <a:p>
            <a:r>
              <a:rPr lang="en-GB" sz="1600" dirty="0">
                <a:latin typeface="Trebuchet MS" panose="020B0603020202020204" pitchFamily="34" charset="0"/>
              </a:rPr>
              <a:t>HM Prison Kilmarnock</a:t>
            </a:r>
          </a:p>
          <a:p>
            <a:r>
              <a:rPr lang="en-GB" sz="1600" dirty="0">
                <a:latin typeface="Trebuchet MS" panose="020B0603020202020204" pitchFamily="34" charset="0"/>
              </a:rPr>
              <a:t>Gold Award for Drawing</a:t>
            </a:r>
          </a:p>
        </p:txBody>
      </p:sp>
      <p:pic>
        <p:nvPicPr>
          <p:cNvPr id="8" name="Picture 7">
            <a:extLst>
              <a:ext uri="{FF2B5EF4-FFF2-40B4-BE49-F238E27FC236}">
                <a16:creationId xmlns:a16="http://schemas.microsoft.com/office/drawing/2014/main" id="{0777177E-8EC5-4BAD-8B22-EAFCD6C5CC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3581" y="913871"/>
            <a:ext cx="7646466" cy="2630384"/>
          </a:xfrm>
          <a:prstGeom prst="rect">
            <a:avLst/>
          </a:prstGeom>
        </p:spPr>
      </p:pic>
      <p:sp>
        <p:nvSpPr>
          <p:cNvPr id="9" name="TextBox 8">
            <a:extLst>
              <a:ext uri="{FF2B5EF4-FFF2-40B4-BE49-F238E27FC236}">
                <a16:creationId xmlns:a16="http://schemas.microsoft.com/office/drawing/2014/main" id="{44A97E1E-54E7-4AB6-8E94-215E4FF3B9AA}"/>
              </a:ext>
            </a:extLst>
          </p:cNvPr>
          <p:cNvSpPr txBox="1"/>
          <p:nvPr/>
        </p:nvSpPr>
        <p:spPr>
          <a:xfrm>
            <a:off x="9306560" y="3584367"/>
            <a:ext cx="2758941" cy="1107996"/>
          </a:xfrm>
          <a:prstGeom prst="rect">
            <a:avLst/>
          </a:prstGeom>
          <a:noFill/>
        </p:spPr>
        <p:txBody>
          <a:bodyPr wrap="square" rtlCol="0">
            <a:spAutoFit/>
          </a:bodyPr>
          <a:lstStyle/>
          <a:p>
            <a:pPr algn="r"/>
            <a:r>
              <a:rPr lang="en-GB" sz="1600" i="1" dirty="0">
                <a:latin typeface="Trebuchet MS" panose="020B0603020202020204" pitchFamily="34" charset="0"/>
              </a:rPr>
              <a:t>Bare Cell</a:t>
            </a:r>
          </a:p>
          <a:p>
            <a:pPr algn="r"/>
            <a:r>
              <a:rPr lang="en-GB" sz="1600" dirty="0">
                <a:latin typeface="Trebuchet MS" panose="020B0603020202020204" pitchFamily="34" charset="0"/>
              </a:rPr>
              <a:t>HM Prison Lewes</a:t>
            </a:r>
          </a:p>
          <a:p>
            <a:pPr algn="r"/>
            <a:r>
              <a:rPr lang="en-GB" sz="1600" dirty="0">
                <a:latin typeface="Trebuchet MS" panose="020B0603020202020204" pitchFamily="34" charset="0"/>
              </a:rPr>
              <a:t>Bronze Award for Drawing</a:t>
            </a:r>
          </a:p>
          <a:p>
            <a:pPr algn="r"/>
            <a:r>
              <a:rPr lang="en-GB" sz="1600" b="1" u="sng" dirty="0">
                <a:latin typeface="Trebuchet MS" panose="020B0603020202020204" pitchFamily="34" charset="0"/>
              </a:rPr>
              <a:t>Exhibited Artwork</a:t>
            </a:r>
          </a:p>
        </p:txBody>
      </p:sp>
      <p:sp>
        <p:nvSpPr>
          <p:cNvPr id="10" name="TextBox 9">
            <a:extLst>
              <a:ext uri="{FF2B5EF4-FFF2-40B4-BE49-F238E27FC236}">
                <a16:creationId xmlns:a16="http://schemas.microsoft.com/office/drawing/2014/main" id="{266B377E-329C-41DC-8732-BC4D8C4203E5}"/>
              </a:ext>
            </a:extLst>
          </p:cNvPr>
          <p:cNvSpPr txBox="1"/>
          <p:nvPr/>
        </p:nvSpPr>
        <p:spPr>
          <a:xfrm>
            <a:off x="5219065" y="4692363"/>
            <a:ext cx="6096000" cy="2031325"/>
          </a:xfrm>
          <a:prstGeom prst="rect">
            <a:avLst/>
          </a:prstGeom>
          <a:noFill/>
        </p:spPr>
        <p:txBody>
          <a:bodyPr wrap="square">
            <a:spAutoFit/>
          </a:bodyPr>
          <a:lstStyle/>
          <a:p>
            <a:pPr algn="ctr"/>
            <a:r>
              <a:rPr lang="en-GB" i="1" dirty="0">
                <a:latin typeface="Trebuchet MS" panose="020B0603020202020204" pitchFamily="34" charset="0"/>
              </a:rPr>
              <a:t>‘My drawing is a doodling and I only went to Art to get me out the cell… it was my Art Tutors that told me to do some work for the Koestler as they knew I’d do well in it and I’m shocked that over 6,500 entries and my work’s in the top 60!!’</a:t>
            </a:r>
          </a:p>
          <a:p>
            <a:pPr algn="ctr"/>
            <a:endParaRPr lang="en-GB" dirty="0">
              <a:latin typeface="Trebuchet MS" panose="020B0603020202020204" pitchFamily="34" charset="0"/>
            </a:endParaRPr>
          </a:p>
          <a:p>
            <a:pPr algn="ctr"/>
            <a:r>
              <a:rPr lang="en-GB" sz="1600" dirty="0">
                <a:latin typeface="Trebuchet MS" panose="020B0603020202020204" pitchFamily="34" charset="0"/>
              </a:rPr>
              <a:t>Artist Comment</a:t>
            </a:r>
          </a:p>
        </p:txBody>
      </p:sp>
    </p:spTree>
    <p:extLst>
      <p:ext uri="{BB962C8B-B14F-4D97-AF65-F5344CB8AC3E}">
        <p14:creationId xmlns:p14="http://schemas.microsoft.com/office/powerpoint/2010/main" val="3095001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A78177-9F03-46FB-BF0A-D30C03A6B2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18458" y="223520"/>
            <a:ext cx="3610187" cy="5283200"/>
          </a:xfrm>
          <a:prstGeom prst="rect">
            <a:avLst/>
          </a:prstGeom>
        </p:spPr>
      </p:pic>
      <p:sp>
        <p:nvSpPr>
          <p:cNvPr id="4" name="TextBox 3">
            <a:extLst>
              <a:ext uri="{FF2B5EF4-FFF2-40B4-BE49-F238E27FC236}">
                <a16:creationId xmlns:a16="http://schemas.microsoft.com/office/drawing/2014/main" id="{6B1B538B-DB8A-48F2-B71D-ADCB97D5C4A6}"/>
              </a:ext>
            </a:extLst>
          </p:cNvPr>
          <p:cNvSpPr txBox="1"/>
          <p:nvPr/>
        </p:nvSpPr>
        <p:spPr>
          <a:xfrm>
            <a:off x="8442376" y="5506720"/>
            <a:ext cx="3562350" cy="1077218"/>
          </a:xfrm>
          <a:prstGeom prst="rect">
            <a:avLst/>
          </a:prstGeom>
          <a:noFill/>
        </p:spPr>
        <p:txBody>
          <a:bodyPr wrap="square">
            <a:spAutoFit/>
          </a:bodyPr>
          <a:lstStyle/>
          <a:p>
            <a:r>
              <a:rPr lang="en-GB" sz="1600" i="1" dirty="0">
                <a:latin typeface="Trebuchet MS" panose="020B0603020202020204" pitchFamily="34" charset="0"/>
              </a:rPr>
              <a:t>Ducky</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Drawing</a:t>
            </a:r>
          </a:p>
          <a:p>
            <a:r>
              <a:rPr lang="en-GB" sz="1600" b="1" u="sng" dirty="0">
                <a:latin typeface="Trebuchet MS" panose="020B0603020202020204" pitchFamily="34" charset="0"/>
              </a:rPr>
              <a:t>Exhibited Artwork</a:t>
            </a:r>
          </a:p>
        </p:txBody>
      </p:sp>
      <p:pic>
        <p:nvPicPr>
          <p:cNvPr id="5" name="Picture 4">
            <a:extLst>
              <a:ext uri="{FF2B5EF4-FFF2-40B4-BE49-F238E27FC236}">
                <a16:creationId xmlns:a16="http://schemas.microsoft.com/office/drawing/2014/main" id="{545519C4-F697-4E23-8719-69CAEEE020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9815" y="269428"/>
            <a:ext cx="4507523" cy="3190052"/>
          </a:xfrm>
          <a:prstGeom prst="rect">
            <a:avLst/>
          </a:prstGeom>
        </p:spPr>
      </p:pic>
      <p:sp>
        <p:nvSpPr>
          <p:cNvPr id="7" name="TextBox 6">
            <a:extLst>
              <a:ext uri="{FF2B5EF4-FFF2-40B4-BE49-F238E27FC236}">
                <a16:creationId xmlns:a16="http://schemas.microsoft.com/office/drawing/2014/main" id="{1C2F2559-EB95-44D9-AD4A-E01ED3E66072}"/>
              </a:ext>
            </a:extLst>
          </p:cNvPr>
          <p:cNvSpPr txBox="1"/>
          <p:nvPr/>
        </p:nvSpPr>
        <p:spPr>
          <a:xfrm>
            <a:off x="3839815" y="3429000"/>
            <a:ext cx="4096334" cy="861774"/>
          </a:xfrm>
          <a:prstGeom prst="rect">
            <a:avLst/>
          </a:prstGeom>
          <a:noFill/>
        </p:spPr>
        <p:txBody>
          <a:bodyPr wrap="square">
            <a:spAutoFit/>
          </a:bodyPr>
          <a:lstStyle/>
          <a:p>
            <a:r>
              <a:rPr lang="en-GB" sz="1600" i="1" dirty="0">
                <a:latin typeface="Trebuchet MS" panose="020B0603020202020204" pitchFamily="34" charset="0"/>
              </a:rPr>
              <a:t>Machines At Work IV</a:t>
            </a:r>
          </a:p>
          <a:p>
            <a:r>
              <a:rPr lang="en-GB" sz="1600" dirty="0">
                <a:latin typeface="Trebuchet MS" panose="020B0603020202020204" pitchFamily="34" charset="0"/>
              </a:rPr>
              <a:t>HM Prison </a:t>
            </a:r>
            <a:r>
              <a:rPr lang="en-GB" sz="1600" dirty="0" err="1">
                <a:latin typeface="Trebuchet MS" panose="020B0603020202020204" pitchFamily="34" charset="0"/>
              </a:rPr>
              <a:t>Huntercombe</a:t>
            </a:r>
            <a:endParaRPr lang="en-GB" sz="1600" dirty="0">
              <a:latin typeface="Trebuchet MS" panose="020B0603020202020204" pitchFamily="34" charset="0"/>
            </a:endParaRPr>
          </a:p>
          <a:p>
            <a:r>
              <a:rPr lang="en-GB" sz="1600" dirty="0">
                <a:latin typeface="Trebuchet MS" panose="020B0603020202020204" pitchFamily="34" charset="0"/>
              </a:rPr>
              <a:t>Commended Award for Drawing</a:t>
            </a:r>
          </a:p>
        </p:txBody>
      </p:sp>
      <p:pic>
        <p:nvPicPr>
          <p:cNvPr id="3" name="Picture 2">
            <a:extLst>
              <a:ext uri="{FF2B5EF4-FFF2-40B4-BE49-F238E27FC236}">
                <a16:creationId xmlns:a16="http://schemas.microsoft.com/office/drawing/2014/main" id="{7AA7DFCB-D83B-42FD-88B1-9DDFA02326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377" y="223520"/>
            <a:ext cx="3626696" cy="5283200"/>
          </a:xfrm>
          <a:prstGeom prst="rect">
            <a:avLst/>
          </a:prstGeom>
        </p:spPr>
      </p:pic>
      <p:sp>
        <p:nvSpPr>
          <p:cNvPr id="6" name="TextBox 5">
            <a:extLst>
              <a:ext uri="{FF2B5EF4-FFF2-40B4-BE49-F238E27FC236}">
                <a16:creationId xmlns:a16="http://schemas.microsoft.com/office/drawing/2014/main" id="{BC8E3BDA-C1A9-4100-BB78-2AC2A88E4996}"/>
              </a:ext>
            </a:extLst>
          </p:cNvPr>
          <p:cNvSpPr txBox="1"/>
          <p:nvPr/>
        </p:nvSpPr>
        <p:spPr>
          <a:xfrm>
            <a:off x="128377" y="5506720"/>
            <a:ext cx="2746903" cy="830997"/>
          </a:xfrm>
          <a:prstGeom prst="rect">
            <a:avLst/>
          </a:prstGeom>
          <a:noFill/>
        </p:spPr>
        <p:txBody>
          <a:bodyPr wrap="square" rtlCol="0">
            <a:spAutoFit/>
          </a:bodyPr>
          <a:lstStyle/>
          <a:p>
            <a:r>
              <a:rPr lang="en-GB" sz="1600" i="1" dirty="0">
                <a:latin typeface="Trebuchet MS" panose="020B0603020202020204" pitchFamily="34" charset="0"/>
              </a:rPr>
              <a:t>Birthday</a:t>
            </a:r>
          </a:p>
          <a:p>
            <a:r>
              <a:rPr lang="en-GB" sz="1600" dirty="0">
                <a:latin typeface="Trebuchet MS" panose="020B0603020202020204" pitchFamily="34" charset="0"/>
              </a:rPr>
              <a:t>HM Prison Lewes</a:t>
            </a:r>
          </a:p>
          <a:p>
            <a:r>
              <a:rPr lang="en-GB" sz="1600" dirty="0">
                <a:latin typeface="Trebuchet MS" panose="020B0603020202020204" pitchFamily="34" charset="0"/>
              </a:rPr>
              <a:t>Bronze Award for Drawing</a:t>
            </a:r>
          </a:p>
        </p:txBody>
      </p:sp>
    </p:spTree>
    <p:extLst>
      <p:ext uri="{BB962C8B-B14F-4D97-AF65-F5344CB8AC3E}">
        <p14:creationId xmlns:p14="http://schemas.microsoft.com/office/powerpoint/2010/main" val="230474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813D5-E708-4EE5-8F0C-3259F7243E4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9000"/>
                    </a14:imgEffect>
                    <a14:imgEffect>
                      <a14:brightnessContrast bright="12000" contrast="10000"/>
                    </a14:imgEffect>
                  </a14:imgLayer>
                </a14:imgProps>
              </a:ext>
              <a:ext uri="{28A0092B-C50C-407E-A947-70E740481C1C}">
                <a14:useLocalDpi xmlns:a14="http://schemas.microsoft.com/office/drawing/2010/main"/>
              </a:ext>
            </a:extLst>
          </a:blip>
          <a:srcRect/>
          <a:stretch/>
        </p:blipFill>
        <p:spPr>
          <a:xfrm>
            <a:off x="100013" y="1028486"/>
            <a:ext cx="4128905" cy="2905339"/>
          </a:xfrm>
          <a:prstGeom prst="rect">
            <a:avLst/>
          </a:prstGeom>
        </p:spPr>
      </p:pic>
      <p:sp>
        <p:nvSpPr>
          <p:cNvPr id="5" name="TextBox 4">
            <a:extLst>
              <a:ext uri="{FF2B5EF4-FFF2-40B4-BE49-F238E27FC236}">
                <a16:creationId xmlns:a16="http://schemas.microsoft.com/office/drawing/2014/main" id="{54C34CA7-95DC-47EB-9014-85FF80637E8F}"/>
              </a:ext>
            </a:extLst>
          </p:cNvPr>
          <p:cNvSpPr txBox="1"/>
          <p:nvPr/>
        </p:nvSpPr>
        <p:spPr>
          <a:xfrm>
            <a:off x="58715" y="3933825"/>
            <a:ext cx="4057650" cy="861774"/>
          </a:xfrm>
          <a:prstGeom prst="rect">
            <a:avLst/>
          </a:prstGeom>
          <a:noFill/>
        </p:spPr>
        <p:txBody>
          <a:bodyPr wrap="square" rtlCol="0">
            <a:spAutoFit/>
          </a:bodyPr>
          <a:lstStyle/>
          <a:p>
            <a:r>
              <a:rPr lang="en-GB" sz="1600" i="1" dirty="0">
                <a:latin typeface="Trebuchet MS" panose="020B0603020202020204" pitchFamily="34" charset="0"/>
              </a:rPr>
              <a:t>Masterpiece</a:t>
            </a:r>
          </a:p>
          <a:p>
            <a:r>
              <a:rPr lang="en-GB" sz="1600" dirty="0">
                <a:latin typeface="Trebuchet MS" panose="020B0603020202020204" pitchFamily="34" charset="0"/>
              </a:rPr>
              <a:t>Bridge House MSU, Lambeth Hospital</a:t>
            </a:r>
          </a:p>
          <a:p>
            <a:r>
              <a:rPr lang="en-GB" sz="1600" dirty="0">
                <a:latin typeface="Trebuchet MS" panose="020B0603020202020204" pitchFamily="34" charset="0"/>
              </a:rPr>
              <a:t>Drawing</a:t>
            </a:r>
          </a:p>
        </p:txBody>
      </p:sp>
      <p:pic>
        <p:nvPicPr>
          <p:cNvPr id="2" name="Picture 1">
            <a:extLst>
              <a:ext uri="{FF2B5EF4-FFF2-40B4-BE49-F238E27FC236}">
                <a16:creationId xmlns:a16="http://schemas.microsoft.com/office/drawing/2014/main" id="{8163CA39-EA88-4FEF-AEA2-F26AE8214B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6416" y="1028487"/>
            <a:ext cx="3611721" cy="2905338"/>
          </a:xfrm>
          <a:prstGeom prst="rect">
            <a:avLst/>
          </a:prstGeom>
        </p:spPr>
      </p:pic>
      <p:sp>
        <p:nvSpPr>
          <p:cNvPr id="3" name="TextBox 2">
            <a:extLst>
              <a:ext uri="{FF2B5EF4-FFF2-40B4-BE49-F238E27FC236}">
                <a16:creationId xmlns:a16="http://schemas.microsoft.com/office/drawing/2014/main" id="{C9731B82-7FCE-4956-8063-34B82768BCAF}"/>
              </a:ext>
            </a:extLst>
          </p:cNvPr>
          <p:cNvSpPr txBox="1"/>
          <p:nvPr/>
        </p:nvSpPr>
        <p:spPr>
          <a:xfrm>
            <a:off x="4346416" y="3933822"/>
            <a:ext cx="3611721" cy="1077218"/>
          </a:xfrm>
          <a:prstGeom prst="rect">
            <a:avLst/>
          </a:prstGeom>
          <a:noFill/>
        </p:spPr>
        <p:txBody>
          <a:bodyPr wrap="square" rtlCol="0">
            <a:spAutoFit/>
          </a:bodyPr>
          <a:lstStyle/>
          <a:p>
            <a:r>
              <a:rPr lang="en-GB" sz="1600" i="1" dirty="0">
                <a:latin typeface="Trebuchet MS" panose="020B0603020202020204" pitchFamily="34" charset="0"/>
              </a:rPr>
              <a:t>Escaping the Demons</a:t>
            </a:r>
          </a:p>
          <a:p>
            <a:r>
              <a:rPr lang="en-GB" sz="1600" dirty="0">
                <a:latin typeface="Trebuchet MS" panose="020B0603020202020204" pitchFamily="34" charset="0"/>
              </a:rPr>
              <a:t>HM Prison Kilmarnock</a:t>
            </a:r>
          </a:p>
          <a:p>
            <a:r>
              <a:rPr lang="en-GB" sz="1600" dirty="0">
                <a:latin typeface="Trebuchet MS" panose="020B0603020202020204" pitchFamily="34" charset="0"/>
              </a:rPr>
              <a:t>Highly Commended Award for Drawing</a:t>
            </a:r>
          </a:p>
        </p:txBody>
      </p:sp>
      <p:pic>
        <p:nvPicPr>
          <p:cNvPr id="6" name="Picture 5">
            <a:extLst>
              <a:ext uri="{FF2B5EF4-FFF2-40B4-BE49-F238E27FC236}">
                <a16:creationId xmlns:a16="http://schemas.microsoft.com/office/drawing/2014/main" id="{9D179CB2-C425-4681-9276-AF8C4F0CA2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34" y="1028484"/>
            <a:ext cx="3999581" cy="2905338"/>
          </a:xfrm>
          <a:prstGeom prst="rect">
            <a:avLst/>
          </a:prstGeom>
        </p:spPr>
      </p:pic>
      <p:sp>
        <p:nvSpPr>
          <p:cNvPr id="7" name="TextBox 6">
            <a:extLst>
              <a:ext uri="{FF2B5EF4-FFF2-40B4-BE49-F238E27FC236}">
                <a16:creationId xmlns:a16="http://schemas.microsoft.com/office/drawing/2014/main" id="{374CB783-FFBE-4FB2-AE67-37064EE4B5A0}"/>
              </a:ext>
            </a:extLst>
          </p:cNvPr>
          <p:cNvSpPr txBox="1"/>
          <p:nvPr/>
        </p:nvSpPr>
        <p:spPr>
          <a:xfrm>
            <a:off x="8075634" y="3933822"/>
            <a:ext cx="3999581" cy="1077218"/>
          </a:xfrm>
          <a:prstGeom prst="rect">
            <a:avLst/>
          </a:prstGeom>
          <a:noFill/>
        </p:spPr>
        <p:txBody>
          <a:bodyPr wrap="square" rtlCol="0">
            <a:spAutoFit/>
          </a:bodyPr>
          <a:lstStyle/>
          <a:p>
            <a:r>
              <a:rPr lang="en-GB" sz="1600" i="1" dirty="0">
                <a:latin typeface="Trebuchet MS" panose="020B0603020202020204" pitchFamily="34" charset="0"/>
              </a:rPr>
              <a:t>Raven! Raven!</a:t>
            </a:r>
          </a:p>
          <a:p>
            <a:r>
              <a:rPr lang="en-GB" sz="1600" dirty="0">
                <a:latin typeface="Trebuchet MS" panose="020B0603020202020204" pitchFamily="34" charset="0"/>
              </a:rPr>
              <a:t>HM Young Offender Institution </a:t>
            </a:r>
            <a:r>
              <a:rPr lang="en-GB" sz="1600" dirty="0" err="1">
                <a:latin typeface="Trebuchet MS" panose="020B0603020202020204" pitchFamily="34" charset="0"/>
              </a:rPr>
              <a:t>Cookham</a:t>
            </a:r>
            <a:r>
              <a:rPr lang="en-GB" sz="1600" dirty="0">
                <a:latin typeface="Trebuchet MS" panose="020B0603020202020204" pitchFamily="34" charset="0"/>
              </a:rPr>
              <a:t> Wood</a:t>
            </a:r>
          </a:p>
          <a:p>
            <a:r>
              <a:rPr lang="en-GB" sz="1600" dirty="0">
                <a:latin typeface="Trebuchet MS" panose="020B0603020202020204" pitchFamily="34" charset="0"/>
              </a:rPr>
              <a:t>Highly Commended Award for Drawing</a:t>
            </a:r>
          </a:p>
        </p:txBody>
      </p:sp>
    </p:spTree>
    <p:extLst>
      <p:ext uri="{BB962C8B-B14F-4D97-AF65-F5344CB8AC3E}">
        <p14:creationId xmlns:p14="http://schemas.microsoft.com/office/powerpoint/2010/main" val="3117757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F6302-F873-44B3-A6CD-7E260E2EBD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00" y="661806"/>
            <a:ext cx="4139608" cy="5800725"/>
          </a:xfrm>
          <a:prstGeom prst="rect">
            <a:avLst/>
          </a:prstGeom>
        </p:spPr>
      </p:pic>
      <p:pic>
        <p:nvPicPr>
          <p:cNvPr id="3" name="Picture 2">
            <a:extLst>
              <a:ext uri="{FF2B5EF4-FFF2-40B4-BE49-F238E27FC236}">
                <a16:creationId xmlns:a16="http://schemas.microsoft.com/office/drawing/2014/main" id="{8A1AEEAE-DB79-4DD2-B1A1-777015994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6010275" y="-600076"/>
            <a:ext cx="5143500" cy="6762750"/>
          </a:xfrm>
          <a:prstGeom prst="rect">
            <a:avLst/>
          </a:prstGeom>
        </p:spPr>
      </p:pic>
      <p:sp>
        <p:nvSpPr>
          <p:cNvPr id="4" name="TextBox 3">
            <a:extLst>
              <a:ext uri="{FF2B5EF4-FFF2-40B4-BE49-F238E27FC236}">
                <a16:creationId xmlns:a16="http://schemas.microsoft.com/office/drawing/2014/main" id="{2DEB2A4D-D1AE-414C-9579-D9CC8880343C}"/>
              </a:ext>
            </a:extLst>
          </p:cNvPr>
          <p:cNvSpPr txBox="1"/>
          <p:nvPr/>
        </p:nvSpPr>
        <p:spPr>
          <a:xfrm>
            <a:off x="4368208" y="5600757"/>
            <a:ext cx="2647950" cy="861774"/>
          </a:xfrm>
          <a:prstGeom prst="rect">
            <a:avLst/>
          </a:prstGeom>
          <a:noFill/>
        </p:spPr>
        <p:txBody>
          <a:bodyPr wrap="square" rtlCol="0">
            <a:spAutoFit/>
          </a:bodyPr>
          <a:lstStyle/>
          <a:p>
            <a:r>
              <a:rPr lang="en-GB" sz="1600" i="1" dirty="0">
                <a:latin typeface="Trebuchet MS" panose="020B0603020202020204" pitchFamily="34" charset="0"/>
              </a:rPr>
              <a:t>ESP – </a:t>
            </a:r>
            <a:r>
              <a:rPr lang="en-GB" sz="1600" i="1" dirty="0" err="1">
                <a:latin typeface="Trebuchet MS" panose="020B0603020202020204" pitchFamily="34" charset="0"/>
              </a:rPr>
              <a:t>Cerebro</a:t>
            </a:r>
            <a:endParaRPr lang="en-GB" sz="1600" i="1" dirty="0">
              <a:latin typeface="Trebuchet MS" panose="020B0603020202020204" pitchFamily="34" charset="0"/>
            </a:endParaRPr>
          </a:p>
          <a:p>
            <a:r>
              <a:rPr lang="en-GB" sz="1600" dirty="0">
                <a:latin typeface="Trebuchet MS" panose="020B0603020202020204" pitchFamily="34" charset="0"/>
              </a:rPr>
              <a:t>HM Prison Belmarsh</a:t>
            </a:r>
          </a:p>
          <a:p>
            <a:r>
              <a:rPr lang="en-GB" sz="1600" dirty="0">
                <a:latin typeface="Trebuchet MS" panose="020B0603020202020204" pitchFamily="34" charset="0"/>
              </a:rPr>
              <a:t>Bronze Award for Pastel</a:t>
            </a:r>
          </a:p>
        </p:txBody>
      </p:sp>
      <p:sp>
        <p:nvSpPr>
          <p:cNvPr id="6" name="TextBox 5">
            <a:extLst>
              <a:ext uri="{FF2B5EF4-FFF2-40B4-BE49-F238E27FC236}">
                <a16:creationId xmlns:a16="http://schemas.microsoft.com/office/drawing/2014/main" id="{C9AC613B-82EB-427C-9BE1-ED4F2EE812C7}"/>
              </a:ext>
            </a:extLst>
          </p:cNvPr>
          <p:cNvSpPr txBox="1"/>
          <p:nvPr/>
        </p:nvSpPr>
        <p:spPr>
          <a:xfrm>
            <a:off x="8763000" y="5353049"/>
            <a:ext cx="3200400" cy="861774"/>
          </a:xfrm>
          <a:prstGeom prst="rect">
            <a:avLst/>
          </a:prstGeom>
          <a:noFill/>
        </p:spPr>
        <p:txBody>
          <a:bodyPr wrap="square">
            <a:spAutoFit/>
          </a:bodyPr>
          <a:lstStyle/>
          <a:p>
            <a:pPr algn="r"/>
            <a:r>
              <a:rPr lang="en-GB" sz="1600" i="1" dirty="0">
                <a:latin typeface="Trebuchet MS" panose="020B0603020202020204" pitchFamily="34" charset="0"/>
              </a:rPr>
              <a:t>Study 3 for “Rising Above”</a:t>
            </a:r>
          </a:p>
          <a:p>
            <a:pPr algn="r"/>
            <a:r>
              <a:rPr lang="en-GB" sz="1600" dirty="0">
                <a:latin typeface="Trebuchet MS" panose="020B0603020202020204" pitchFamily="34" charset="0"/>
              </a:rPr>
              <a:t>HM Prison </a:t>
            </a:r>
            <a:r>
              <a:rPr lang="en-GB" sz="1600" dirty="0" err="1">
                <a:latin typeface="Trebuchet MS" panose="020B0603020202020204" pitchFamily="34" charset="0"/>
              </a:rPr>
              <a:t>Glenochil</a:t>
            </a:r>
            <a:endParaRPr lang="en-GB" sz="1600" dirty="0">
              <a:latin typeface="Trebuchet MS" panose="020B0603020202020204" pitchFamily="34" charset="0"/>
            </a:endParaRPr>
          </a:p>
          <a:p>
            <a:pPr algn="r"/>
            <a:r>
              <a:rPr lang="en-GB" sz="1600" dirty="0">
                <a:latin typeface="Trebuchet MS" panose="020B0603020202020204" pitchFamily="34" charset="0"/>
              </a:rPr>
              <a:t>Silver Award for Pastel</a:t>
            </a:r>
          </a:p>
        </p:txBody>
      </p:sp>
      <p:sp>
        <p:nvSpPr>
          <p:cNvPr id="8" name="TextBox 7">
            <a:extLst>
              <a:ext uri="{FF2B5EF4-FFF2-40B4-BE49-F238E27FC236}">
                <a16:creationId xmlns:a16="http://schemas.microsoft.com/office/drawing/2014/main" id="{F8BDBD5F-F19B-4235-8AD9-CDD6FA3DCB1B}"/>
              </a:ext>
            </a:extLst>
          </p:cNvPr>
          <p:cNvSpPr txBox="1"/>
          <p:nvPr/>
        </p:nvSpPr>
        <p:spPr>
          <a:xfrm>
            <a:off x="492968" y="261696"/>
            <a:ext cx="2764582" cy="400110"/>
          </a:xfrm>
          <a:prstGeom prst="rect">
            <a:avLst/>
          </a:prstGeom>
          <a:noFill/>
        </p:spPr>
        <p:txBody>
          <a:bodyPr wrap="square" rtlCol="0">
            <a:spAutoFit/>
          </a:bodyPr>
          <a:lstStyle/>
          <a:p>
            <a:r>
              <a:rPr lang="en-GB" sz="2000" b="1" dirty="0">
                <a:latin typeface="Trebuchet MS" panose="020B0603020202020204" pitchFamily="34" charset="0"/>
              </a:rPr>
              <a:t>Pastel</a:t>
            </a:r>
            <a:endParaRPr lang="en-GB" b="1" dirty="0">
              <a:latin typeface="Trebuchet MS" panose="020B0603020202020204" pitchFamily="34" charset="0"/>
            </a:endParaRPr>
          </a:p>
        </p:txBody>
      </p:sp>
    </p:spTree>
    <p:extLst>
      <p:ext uri="{BB962C8B-B14F-4D97-AF65-F5344CB8AC3E}">
        <p14:creationId xmlns:p14="http://schemas.microsoft.com/office/powerpoint/2010/main" val="237301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D1177E-8F94-49EC-9AB8-90C0425C598D}"/>
              </a:ext>
            </a:extLst>
          </p:cNvPr>
          <p:cNvSpPr txBox="1"/>
          <p:nvPr/>
        </p:nvSpPr>
        <p:spPr>
          <a:xfrm>
            <a:off x="335280" y="4775200"/>
            <a:ext cx="6096000" cy="830997"/>
          </a:xfrm>
          <a:prstGeom prst="rect">
            <a:avLst/>
          </a:prstGeom>
          <a:noFill/>
        </p:spPr>
        <p:txBody>
          <a:bodyPr wrap="square">
            <a:spAutoFit/>
          </a:bodyPr>
          <a:lstStyle/>
          <a:p>
            <a:r>
              <a:rPr lang="en-GB" sz="1600" i="1" dirty="0">
                <a:latin typeface="Trebuchet MS" panose="020B0603020202020204" pitchFamily="34" charset="0"/>
              </a:rPr>
              <a:t>Lonely</a:t>
            </a:r>
          </a:p>
          <a:p>
            <a:r>
              <a:rPr lang="en-GB" sz="1600" dirty="0">
                <a:latin typeface="Trebuchet MS" panose="020B0603020202020204" pitchFamily="34" charset="0"/>
              </a:rPr>
              <a:t>HM Prison </a:t>
            </a:r>
            <a:r>
              <a:rPr lang="en-GB" sz="1600" dirty="0" err="1">
                <a:latin typeface="Trebuchet MS" panose="020B0603020202020204" pitchFamily="34" charset="0"/>
              </a:rPr>
              <a:t>Huntercombe</a:t>
            </a:r>
            <a:endParaRPr lang="en-GB" sz="1600" dirty="0">
              <a:latin typeface="Trebuchet MS" panose="020B0603020202020204" pitchFamily="34" charset="0"/>
            </a:endParaRPr>
          </a:p>
          <a:p>
            <a:r>
              <a:rPr lang="en-GB" sz="1600" dirty="0">
                <a:latin typeface="Trebuchet MS" panose="020B0603020202020204" pitchFamily="34" charset="0"/>
              </a:rPr>
              <a:t>Commended Award for Pastel</a:t>
            </a:r>
          </a:p>
        </p:txBody>
      </p:sp>
      <p:sp>
        <p:nvSpPr>
          <p:cNvPr id="7" name="TextBox 6">
            <a:extLst>
              <a:ext uri="{FF2B5EF4-FFF2-40B4-BE49-F238E27FC236}">
                <a16:creationId xmlns:a16="http://schemas.microsoft.com/office/drawing/2014/main" id="{9CB756A7-AD45-4B3A-9E3A-949D5ACC8E8A}"/>
              </a:ext>
            </a:extLst>
          </p:cNvPr>
          <p:cNvSpPr txBox="1"/>
          <p:nvPr/>
        </p:nvSpPr>
        <p:spPr>
          <a:xfrm>
            <a:off x="3344759" y="5930483"/>
            <a:ext cx="3818041" cy="830997"/>
          </a:xfrm>
          <a:prstGeom prst="rect">
            <a:avLst/>
          </a:prstGeom>
          <a:noFill/>
        </p:spPr>
        <p:txBody>
          <a:bodyPr wrap="square">
            <a:spAutoFit/>
          </a:bodyPr>
          <a:lstStyle/>
          <a:p>
            <a:pPr algn="r"/>
            <a:r>
              <a:rPr lang="en-GB" sz="1600" i="1" dirty="0">
                <a:latin typeface="Trebuchet MS" panose="020B0603020202020204" pitchFamily="34" charset="0"/>
              </a:rPr>
              <a:t>Good Days</a:t>
            </a:r>
          </a:p>
          <a:p>
            <a:pPr algn="r"/>
            <a:r>
              <a:rPr lang="en-GB" sz="1600" dirty="0">
                <a:latin typeface="Trebuchet MS" panose="020B0603020202020204" pitchFamily="34" charset="0"/>
              </a:rPr>
              <a:t>HM Prison </a:t>
            </a:r>
            <a:r>
              <a:rPr lang="en-GB" sz="1600" dirty="0" err="1">
                <a:latin typeface="Trebuchet MS" panose="020B0603020202020204" pitchFamily="34" charset="0"/>
              </a:rPr>
              <a:t>Huntercombe</a:t>
            </a:r>
            <a:endParaRPr lang="en-GB" sz="1600" dirty="0">
              <a:latin typeface="Trebuchet MS" panose="020B0603020202020204" pitchFamily="34" charset="0"/>
            </a:endParaRPr>
          </a:p>
          <a:p>
            <a:pPr algn="r"/>
            <a:r>
              <a:rPr lang="en-GB" sz="1600" dirty="0">
                <a:latin typeface="Trebuchet MS" panose="020B0603020202020204" pitchFamily="34" charset="0"/>
              </a:rPr>
              <a:t>Highly Commended Award for Pastel</a:t>
            </a:r>
          </a:p>
        </p:txBody>
      </p:sp>
      <p:pic>
        <p:nvPicPr>
          <p:cNvPr id="6" name="Picture 5">
            <a:extLst>
              <a:ext uri="{FF2B5EF4-FFF2-40B4-BE49-F238E27FC236}">
                <a16:creationId xmlns:a16="http://schemas.microsoft.com/office/drawing/2014/main" id="{FE489877-10AD-4A28-A1A9-E472E183C4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042" y="276165"/>
            <a:ext cx="6419637" cy="4499035"/>
          </a:xfrm>
          <a:prstGeom prst="rect">
            <a:avLst/>
          </a:prstGeom>
        </p:spPr>
      </p:pic>
      <p:pic>
        <p:nvPicPr>
          <p:cNvPr id="8" name="Picture 7">
            <a:extLst>
              <a:ext uri="{FF2B5EF4-FFF2-40B4-BE49-F238E27FC236}">
                <a16:creationId xmlns:a16="http://schemas.microsoft.com/office/drawing/2014/main" id="{A7BD749F-E6E8-4C04-9EC6-F2181244EE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62800" y="96520"/>
            <a:ext cx="4693920" cy="6664960"/>
          </a:xfrm>
          <a:prstGeom prst="rect">
            <a:avLst/>
          </a:prstGeom>
        </p:spPr>
      </p:pic>
    </p:spTree>
    <p:extLst>
      <p:ext uri="{BB962C8B-B14F-4D97-AF65-F5344CB8AC3E}">
        <p14:creationId xmlns:p14="http://schemas.microsoft.com/office/powerpoint/2010/main" val="296343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277F5-FE37-41EE-9916-57E67CBDDA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897" y="767475"/>
            <a:ext cx="3248025" cy="4882792"/>
          </a:xfrm>
          <a:prstGeom prst="rect">
            <a:avLst/>
          </a:prstGeom>
        </p:spPr>
      </p:pic>
      <p:sp>
        <p:nvSpPr>
          <p:cNvPr id="3" name="TextBox 2">
            <a:extLst>
              <a:ext uri="{FF2B5EF4-FFF2-40B4-BE49-F238E27FC236}">
                <a16:creationId xmlns:a16="http://schemas.microsoft.com/office/drawing/2014/main" id="{76A9AA99-CA6D-4953-B9CB-C54650818747}"/>
              </a:ext>
            </a:extLst>
          </p:cNvPr>
          <p:cNvSpPr txBox="1"/>
          <p:nvPr/>
        </p:nvSpPr>
        <p:spPr>
          <a:xfrm>
            <a:off x="150811" y="5779115"/>
            <a:ext cx="3794125" cy="830997"/>
          </a:xfrm>
          <a:prstGeom prst="rect">
            <a:avLst/>
          </a:prstGeom>
          <a:noFill/>
        </p:spPr>
        <p:txBody>
          <a:bodyPr wrap="square" rtlCol="0">
            <a:spAutoFit/>
          </a:bodyPr>
          <a:lstStyle/>
          <a:p>
            <a:r>
              <a:rPr lang="en-GB" sz="1600" i="1" dirty="0">
                <a:latin typeface="Trebuchet MS" panose="020B0603020202020204" pitchFamily="34" charset="0"/>
              </a:rPr>
              <a:t>Prison Life</a:t>
            </a:r>
          </a:p>
          <a:p>
            <a:r>
              <a:rPr lang="en-GB" sz="1600" dirty="0">
                <a:latin typeface="Trebuchet MS" panose="020B0603020202020204" pitchFamily="34" charset="0"/>
              </a:rPr>
              <a:t>HM Prison Exeter</a:t>
            </a:r>
          </a:p>
          <a:p>
            <a:r>
              <a:rPr lang="en-GB" sz="1600" dirty="0">
                <a:latin typeface="Trebuchet MS" panose="020B0603020202020204" pitchFamily="34" charset="0"/>
              </a:rPr>
              <a:t>First-Time Entrant Award for Portrait</a:t>
            </a:r>
          </a:p>
        </p:txBody>
      </p:sp>
      <p:sp>
        <p:nvSpPr>
          <p:cNvPr id="5" name="TextBox 4">
            <a:extLst>
              <a:ext uri="{FF2B5EF4-FFF2-40B4-BE49-F238E27FC236}">
                <a16:creationId xmlns:a16="http://schemas.microsoft.com/office/drawing/2014/main" id="{3B7D1034-EA99-431C-AA35-18ED11AB634D}"/>
              </a:ext>
            </a:extLst>
          </p:cNvPr>
          <p:cNvSpPr txBox="1"/>
          <p:nvPr/>
        </p:nvSpPr>
        <p:spPr>
          <a:xfrm>
            <a:off x="3638550" y="4651023"/>
            <a:ext cx="6096000" cy="861774"/>
          </a:xfrm>
          <a:prstGeom prst="rect">
            <a:avLst/>
          </a:prstGeom>
          <a:noFill/>
        </p:spPr>
        <p:txBody>
          <a:bodyPr wrap="square">
            <a:spAutoFit/>
          </a:bodyPr>
          <a:lstStyle/>
          <a:p>
            <a:r>
              <a:rPr lang="en-GB" sz="1600" i="1" dirty="0">
                <a:latin typeface="Trebuchet MS" panose="020B0603020202020204" pitchFamily="34" charset="0"/>
              </a:rPr>
              <a:t>Portrait of Arthur Koestler</a:t>
            </a:r>
          </a:p>
          <a:p>
            <a:r>
              <a:rPr lang="en-GB" sz="1600" dirty="0">
                <a:latin typeface="Trebuchet MS" panose="020B0603020202020204" pitchFamily="34" charset="0"/>
              </a:rPr>
              <a:t>HM Prison Humber</a:t>
            </a:r>
          </a:p>
          <a:p>
            <a:r>
              <a:rPr lang="en-GB" sz="1600" dirty="0">
                <a:latin typeface="Trebuchet MS" panose="020B0603020202020204" pitchFamily="34" charset="0"/>
              </a:rPr>
              <a:t>Bronze Award for Portrait</a:t>
            </a:r>
          </a:p>
        </p:txBody>
      </p:sp>
      <p:pic>
        <p:nvPicPr>
          <p:cNvPr id="6" name="Picture 5">
            <a:extLst>
              <a:ext uri="{FF2B5EF4-FFF2-40B4-BE49-F238E27FC236}">
                <a16:creationId xmlns:a16="http://schemas.microsoft.com/office/drawing/2014/main" id="{DF44E94C-A048-4BF9-BF0C-E43A211D8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8550" y="767475"/>
            <a:ext cx="8023860" cy="3883548"/>
          </a:xfrm>
          <a:prstGeom prst="rect">
            <a:avLst/>
          </a:prstGeom>
        </p:spPr>
      </p:pic>
      <p:sp>
        <p:nvSpPr>
          <p:cNvPr id="4" name="TextBox 3">
            <a:extLst>
              <a:ext uri="{FF2B5EF4-FFF2-40B4-BE49-F238E27FC236}">
                <a16:creationId xmlns:a16="http://schemas.microsoft.com/office/drawing/2014/main" id="{53D80D57-7BC0-452E-AEBD-340E63E785EB}"/>
              </a:ext>
            </a:extLst>
          </p:cNvPr>
          <p:cNvSpPr txBox="1"/>
          <p:nvPr/>
        </p:nvSpPr>
        <p:spPr>
          <a:xfrm>
            <a:off x="150811" y="238517"/>
            <a:ext cx="1524000" cy="400110"/>
          </a:xfrm>
          <a:prstGeom prst="rect">
            <a:avLst/>
          </a:prstGeom>
          <a:noFill/>
        </p:spPr>
        <p:txBody>
          <a:bodyPr wrap="square" rtlCol="0">
            <a:spAutoFit/>
          </a:bodyPr>
          <a:lstStyle/>
          <a:p>
            <a:r>
              <a:rPr lang="en-GB" sz="2000" b="1" dirty="0">
                <a:latin typeface="Trebuchet MS" panose="020B0603020202020204" pitchFamily="34" charset="0"/>
              </a:rPr>
              <a:t>Portrait</a:t>
            </a:r>
            <a:endParaRPr lang="en-GB" b="1" dirty="0">
              <a:latin typeface="Trebuchet MS" panose="020B0603020202020204" pitchFamily="34" charset="0"/>
            </a:endParaRPr>
          </a:p>
        </p:txBody>
      </p:sp>
    </p:spTree>
    <p:extLst>
      <p:ext uri="{BB962C8B-B14F-4D97-AF65-F5344CB8AC3E}">
        <p14:creationId xmlns:p14="http://schemas.microsoft.com/office/powerpoint/2010/main" val="4041208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4F8CCC-DE4E-41E9-A95E-98A80AC1F7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 y="412413"/>
            <a:ext cx="6493967" cy="4454861"/>
          </a:xfrm>
          <a:prstGeom prst="rect">
            <a:avLst/>
          </a:prstGeom>
        </p:spPr>
      </p:pic>
      <p:sp>
        <p:nvSpPr>
          <p:cNvPr id="4" name="TextBox 3">
            <a:extLst>
              <a:ext uri="{FF2B5EF4-FFF2-40B4-BE49-F238E27FC236}">
                <a16:creationId xmlns:a16="http://schemas.microsoft.com/office/drawing/2014/main" id="{A09A87BF-97A9-4D18-BED2-41EC4146DA10}"/>
              </a:ext>
            </a:extLst>
          </p:cNvPr>
          <p:cNvSpPr txBox="1"/>
          <p:nvPr/>
        </p:nvSpPr>
        <p:spPr>
          <a:xfrm>
            <a:off x="400050" y="4867274"/>
            <a:ext cx="6096000" cy="861774"/>
          </a:xfrm>
          <a:prstGeom prst="rect">
            <a:avLst/>
          </a:prstGeom>
          <a:noFill/>
        </p:spPr>
        <p:txBody>
          <a:bodyPr wrap="square">
            <a:spAutoFit/>
          </a:bodyPr>
          <a:lstStyle/>
          <a:p>
            <a:r>
              <a:rPr lang="en-GB" sz="1600" i="1" dirty="0">
                <a:latin typeface="Trebuchet MS" panose="020B0603020202020204" pitchFamily="34" charset="0"/>
              </a:rPr>
              <a:t>Gone Fishing</a:t>
            </a:r>
          </a:p>
          <a:p>
            <a:r>
              <a:rPr lang="en-GB" sz="1600" dirty="0">
                <a:latin typeface="Trebuchet MS" panose="020B0603020202020204" pitchFamily="34" charset="0"/>
              </a:rPr>
              <a:t>HM Prison Humber</a:t>
            </a:r>
          </a:p>
          <a:p>
            <a:r>
              <a:rPr lang="en-GB" sz="1600" dirty="0">
                <a:latin typeface="Trebuchet MS" panose="020B0603020202020204" pitchFamily="34" charset="0"/>
              </a:rPr>
              <a:t>Bronze Award for Mixed Media</a:t>
            </a:r>
          </a:p>
        </p:txBody>
      </p:sp>
      <p:pic>
        <p:nvPicPr>
          <p:cNvPr id="3" name="Picture 2">
            <a:extLst>
              <a:ext uri="{FF2B5EF4-FFF2-40B4-BE49-F238E27FC236}">
                <a16:creationId xmlns:a16="http://schemas.microsoft.com/office/drawing/2014/main" id="{1ADC2EC0-BA40-4537-8B52-7F2087D7CE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1677" y="219074"/>
            <a:ext cx="4655997" cy="6422271"/>
          </a:xfrm>
          <a:prstGeom prst="rect">
            <a:avLst/>
          </a:prstGeom>
        </p:spPr>
      </p:pic>
      <p:sp>
        <p:nvSpPr>
          <p:cNvPr id="5" name="TextBox 4">
            <a:extLst>
              <a:ext uri="{FF2B5EF4-FFF2-40B4-BE49-F238E27FC236}">
                <a16:creationId xmlns:a16="http://schemas.microsoft.com/office/drawing/2014/main" id="{FD31B99C-70C0-4164-9C20-C31300796E53}"/>
              </a:ext>
            </a:extLst>
          </p:cNvPr>
          <p:cNvSpPr txBox="1"/>
          <p:nvPr/>
        </p:nvSpPr>
        <p:spPr>
          <a:xfrm>
            <a:off x="4600575" y="5561708"/>
            <a:ext cx="2621102" cy="1077218"/>
          </a:xfrm>
          <a:prstGeom prst="rect">
            <a:avLst/>
          </a:prstGeom>
          <a:noFill/>
        </p:spPr>
        <p:txBody>
          <a:bodyPr wrap="square" rtlCol="0">
            <a:spAutoFit/>
          </a:bodyPr>
          <a:lstStyle/>
          <a:p>
            <a:pPr algn="r"/>
            <a:r>
              <a:rPr lang="en-GB" sz="1600" i="1" dirty="0">
                <a:latin typeface="Trebuchet MS" panose="020B0603020202020204" pitchFamily="34" charset="0"/>
              </a:rPr>
              <a:t>Through the Keyhole</a:t>
            </a:r>
          </a:p>
          <a:p>
            <a:pPr algn="r"/>
            <a:r>
              <a:rPr lang="en-GB" sz="1600" dirty="0">
                <a:latin typeface="Trebuchet MS" panose="020B0603020202020204" pitchFamily="34" charset="0"/>
              </a:rPr>
              <a:t>HM Prison Kilmarnock</a:t>
            </a:r>
          </a:p>
          <a:p>
            <a:pPr algn="r"/>
            <a:r>
              <a:rPr lang="en-GB" sz="1600" dirty="0">
                <a:latin typeface="Trebuchet MS" panose="020B0603020202020204" pitchFamily="34" charset="0"/>
              </a:rPr>
              <a:t>Mixed Media</a:t>
            </a:r>
          </a:p>
          <a:p>
            <a:pPr algn="r"/>
            <a:r>
              <a:rPr lang="en-GB" sz="1600" b="1" u="sng" dirty="0">
                <a:latin typeface="Trebuchet MS" panose="020B0603020202020204" pitchFamily="34" charset="0"/>
              </a:rPr>
              <a:t>Exhibited Artwork</a:t>
            </a:r>
          </a:p>
        </p:txBody>
      </p:sp>
      <p:sp>
        <p:nvSpPr>
          <p:cNvPr id="6" name="TextBox 5">
            <a:extLst>
              <a:ext uri="{FF2B5EF4-FFF2-40B4-BE49-F238E27FC236}">
                <a16:creationId xmlns:a16="http://schemas.microsoft.com/office/drawing/2014/main" id="{574F9383-E67D-4B3D-BF2D-5D21D83BA51F}"/>
              </a:ext>
            </a:extLst>
          </p:cNvPr>
          <p:cNvSpPr txBox="1"/>
          <p:nvPr/>
        </p:nvSpPr>
        <p:spPr>
          <a:xfrm>
            <a:off x="400050" y="6100317"/>
            <a:ext cx="2621102" cy="400110"/>
          </a:xfrm>
          <a:prstGeom prst="rect">
            <a:avLst/>
          </a:prstGeom>
          <a:noFill/>
        </p:spPr>
        <p:txBody>
          <a:bodyPr wrap="square" rtlCol="0">
            <a:spAutoFit/>
          </a:bodyPr>
          <a:lstStyle/>
          <a:p>
            <a:r>
              <a:rPr lang="en-GB" sz="2000" b="1" dirty="0">
                <a:latin typeface="Trebuchet MS" panose="020B0603020202020204" pitchFamily="34" charset="0"/>
              </a:rPr>
              <a:t>Mixed Media</a:t>
            </a:r>
            <a:endParaRPr lang="en-GB" b="1" dirty="0">
              <a:latin typeface="Trebuchet MS" panose="020B0603020202020204" pitchFamily="34" charset="0"/>
            </a:endParaRPr>
          </a:p>
        </p:txBody>
      </p:sp>
    </p:spTree>
    <p:extLst>
      <p:ext uri="{BB962C8B-B14F-4D97-AF65-F5344CB8AC3E}">
        <p14:creationId xmlns:p14="http://schemas.microsoft.com/office/powerpoint/2010/main" val="114412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11AE6D-5741-43FB-963C-EC8CCAFBC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926" y="334962"/>
            <a:ext cx="4451289" cy="6188075"/>
          </a:xfrm>
          <a:prstGeom prst="rect">
            <a:avLst/>
          </a:prstGeom>
        </p:spPr>
      </p:pic>
      <p:sp>
        <p:nvSpPr>
          <p:cNvPr id="3" name="TextBox 2">
            <a:extLst>
              <a:ext uri="{FF2B5EF4-FFF2-40B4-BE49-F238E27FC236}">
                <a16:creationId xmlns:a16="http://schemas.microsoft.com/office/drawing/2014/main" id="{6DC46E2B-2594-4EF7-81C0-E95C8B1181B4}"/>
              </a:ext>
            </a:extLst>
          </p:cNvPr>
          <p:cNvSpPr txBox="1"/>
          <p:nvPr/>
        </p:nvSpPr>
        <p:spPr>
          <a:xfrm>
            <a:off x="4772215" y="334962"/>
            <a:ext cx="2532825" cy="1323439"/>
          </a:xfrm>
          <a:prstGeom prst="rect">
            <a:avLst/>
          </a:prstGeom>
          <a:noFill/>
        </p:spPr>
        <p:txBody>
          <a:bodyPr wrap="square" rtlCol="0">
            <a:spAutoFit/>
          </a:bodyPr>
          <a:lstStyle/>
          <a:p>
            <a:r>
              <a:rPr lang="en-GB" sz="1600" i="1" dirty="0">
                <a:latin typeface="Trebuchet MS" panose="020B0603020202020204" pitchFamily="34" charset="0"/>
              </a:rPr>
              <a:t>Miss Lou</a:t>
            </a:r>
          </a:p>
          <a:p>
            <a:r>
              <a:rPr lang="en-GB" sz="1600" dirty="0">
                <a:latin typeface="Trebuchet MS" panose="020B0603020202020204" pitchFamily="34" charset="0"/>
              </a:rPr>
              <a:t>HM Prison Long </a:t>
            </a:r>
            <a:r>
              <a:rPr lang="en-GB" sz="1600" dirty="0" err="1">
                <a:latin typeface="Trebuchet MS" panose="020B0603020202020204" pitchFamily="34" charset="0"/>
              </a:rPr>
              <a:t>Lartin</a:t>
            </a:r>
            <a:endParaRPr lang="en-GB" sz="1600" dirty="0">
              <a:latin typeface="Trebuchet MS" panose="020B0603020202020204" pitchFamily="34" charset="0"/>
            </a:endParaRPr>
          </a:p>
          <a:p>
            <a:r>
              <a:rPr lang="en-GB" sz="1600" dirty="0">
                <a:latin typeface="Trebuchet MS" panose="020B0603020202020204" pitchFamily="34" charset="0"/>
              </a:rPr>
              <a:t>Silver Award for Mixed Media</a:t>
            </a:r>
          </a:p>
          <a:p>
            <a:r>
              <a:rPr lang="en-GB" sz="1600" b="1" u="sng" dirty="0">
                <a:latin typeface="Trebuchet MS" panose="020B0603020202020204" pitchFamily="34" charset="0"/>
              </a:rPr>
              <a:t>Exhibited Artwork</a:t>
            </a:r>
          </a:p>
        </p:txBody>
      </p:sp>
      <p:pic>
        <p:nvPicPr>
          <p:cNvPr id="4" name="Picture 3">
            <a:extLst>
              <a:ext uri="{FF2B5EF4-FFF2-40B4-BE49-F238E27FC236}">
                <a16:creationId xmlns:a16="http://schemas.microsoft.com/office/drawing/2014/main" id="{B3FE7DEE-9370-4503-A6B8-3E8910A8A5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5680" y="334962"/>
            <a:ext cx="4525394" cy="5157832"/>
          </a:xfrm>
          <a:prstGeom prst="rect">
            <a:avLst/>
          </a:prstGeom>
        </p:spPr>
      </p:pic>
      <p:sp>
        <p:nvSpPr>
          <p:cNvPr id="5" name="TextBox 4">
            <a:extLst>
              <a:ext uri="{FF2B5EF4-FFF2-40B4-BE49-F238E27FC236}">
                <a16:creationId xmlns:a16="http://schemas.microsoft.com/office/drawing/2014/main" id="{1362044C-93D5-4A77-BEAA-4068DA01032C}"/>
              </a:ext>
            </a:extLst>
          </p:cNvPr>
          <p:cNvSpPr txBox="1"/>
          <p:nvPr/>
        </p:nvSpPr>
        <p:spPr>
          <a:xfrm>
            <a:off x="7345680" y="5492794"/>
            <a:ext cx="4074160" cy="830997"/>
          </a:xfrm>
          <a:prstGeom prst="rect">
            <a:avLst/>
          </a:prstGeom>
          <a:noFill/>
        </p:spPr>
        <p:txBody>
          <a:bodyPr wrap="square" rtlCol="0">
            <a:spAutoFit/>
          </a:bodyPr>
          <a:lstStyle/>
          <a:p>
            <a:r>
              <a:rPr lang="en-GB" sz="1600" i="1" dirty="0">
                <a:latin typeface="Trebuchet MS" panose="020B0603020202020204" pitchFamily="34" charset="0"/>
              </a:rPr>
              <a:t>Portrait of a Flower</a:t>
            </a:r>
          </a:p>
          <a:p>
            <a:r>
              <a:rPr lang="en-GB" sz="1600" dirty="0">
                <a:latin typeface="Trebuchet MS" panose="020B0603020202020204" pitchFamily="34" charset="0"/>
              </a:rPr>
              <a:t>HM Prison Long </a:t>
            </a:r>
            <a:r>
              <a:rPr lang="en-GB" sz="1600" dirty="0" err="1">
                <a:latin typeface="Trebuchet MS" panose="020B0603020202020204" pitchFamily="34" charset="0"/>
              </a:rPr>
              <a:t>Lartin</a:t>
            </a:r>
            <a:endParaRPr lang="en-GB" sz="1600" dirty="0">
              <a:latin typeface="Trebuchet MS" panose="020B0603020202020204" pitchFamily="34" charset="0"/>
            </a:endParaRPr>
          </a:p>
          <a:p>
            <a:r>
              <a:rPr lang="en-GB" sz="1600" dirty="0">
                <a:latin typeface="Trebuchet MS" panose="020B0603020202020204" pitchFamily="34" charset="0"/>
              </a:rPr>
              <a:t>Commended Award for Mixed Media</a:t>
            </a:r>
          </a:p>
        </p:txBody>
      </p:sp>
      <p:sp>
        <p:nvSpPr>
          <p:cNvPr id="7" name="TextBox 6">
            <a:extLst>
              <a:ext uri="{FF2B5EF4-FFF2-40B4-BE49-F238E27FC236}">
                <a16:creationId xmlns:a16="http://schemas.microsoft.com/office/drawing/2014/main" id="{88E5C5CB-1110-4655-A42B-4F3DCD8CE04A}"/>
              </a:ext>
            </a:extLst>
          </p:cNvPr>
          <p:cNvSpPr txBox="1"/>
          <p:nvPr/>
        </p:nvSpPr>
        <p:spPr>
          <a:xfrm>
            <a:off x="4772214" y="2086660"/>
            <a:ext cx="2532826" cy="2277547"/>
          </a:xfrm>
          <a:prstGeom prst="rect">
            <a:avLst/>
          </a:prstGeom>
          <a:noFill/>
        </p:spPr>
        <p:txBody>
          <a:bodyPr wrap="square">
            <a:spAutoFit/>
          </a:bodyPr>
          <a:lstStyle/>
          <a:p>
            <a:pPr algn="ctr"/>
            <a:r>
              <a:rPr lang="en-GB" i="1" dirty="0">
                <a:latin typeface="Trebuchet MS" panose="020B0603020202020204" pitchFamily="34" charset="0"/>
              </a:rPr>
              <a:t>‘Being creative makes me feel good inside at all times and brings bright positives in my mind and mental health.’</a:t>
            </a:r>
          </a:p>
          <a:p>
            <a:pPr algn="ctr"/>
            <a:endParaRPr lang="en-GB" dirty="0">
              <a:latin typeface="Trebuchet MS" panose="020B0603020202020204" pitchFamily="34" charset="0"/>
            </a:endParaRPr>
          </a:p>
          <a:p>
            <a:pPr algn="ctr"/>
            <a:r>
              <a:rPr lang="en-GB" sz="1600" dirty="0">
                <a:latin typeface="Trebuchet MS" panose="020B0603020202020204" pitchFamily="34" charset="0"/>
              </a:rPr>
              <a:t>Artist Comment</a:t>
            </a:r>
            <a:endParaRPr lang="en-GB" dirty="0">
              <a:latin typeface="Trebuchet MS" panose="020B0603020202020204" pitchFamily="34" charset="0"/>
            </a:endParaRPr>
          </a:p>
        </p:txBody>
      </p:sp>
    </p:spTree>
    <p:extLst>
      <p:ext uri="{BB962C8B-B14F-4D97-AF65-F5344CB8AC3E}">
        <p14:creationId xmlns:p14="http://schemas.microsoft.com/office/powerpoint/2010/main" val="339698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08200" y="280766"/>
            <a:ext cx="7975600" cy="1424446"/>
          </a:xfrm>
        </p:spPr>
        <p:txBody>
          <a:bodyPr>
            <a:normAutofit/>
          </a:bodyPr>
          <a:lstStyle/>
          <a:p>
            <a:pPr eaLnBrk="1" hangingPunct="1"/>
            <a:r>
              <a:rPr lang="en-GB" altLang="en-US" b="1" dirty="0">
                <a:solidFill>
                  <a:srgbClr val="4B9377"/>
                </a:solidFill>
                <a:latin typeface="Trebuchet MS" panose="020B0603020202020204" pitchFamily="34" charset="0"/>
                <a:ea typeface="ＭＳ Ｐゴシック" pitchFamily="34" charset="-128"/>
              </a:rPr>
              <a:t>Arthur Koestler (1905 – 1983)</a:t>
            </a:r>
          </a:p>
        </p:txBody>
      </p:sp>
      <p:sp>
        <p:nvSpPr>
          <p:cNvPr id="3" name="Content Placeholder 2"/>
          <p:cNvSpPr>
            <a:spLocks noGrp="1"/>
          </p:cNvSpPr>
          <p:nvPr>
            <p:ph idx="1"/>
          </p:nvPr>
        </p:nvSpPr>
        <p:spPr>
          <a:xfrm>
            <a:off x="4028712" y="1705212"/>
            <a:ext cx="4681535" cy="4332094"/>
          </a:xfrm>
        </p:spPr>
        <p:txBody>
          <a:bodyPr anchor="t">
            <a:noAutofit/>
          </a:bodyPr>
          <a:lstStyle/>
          <a:p>
            <a:pPr>
              <a:lnSpc>
                <a:spcPct val="100000"/>
              </a:lnSpc>
              <a:buFontTx/>
              <a:buChar char="-"/>
              <a:defRPr/>
            </a:pPr>
            <a:r>
              <a:rPr lang="en-GB" altLang="en-US" sz="2600" dirty="0">
                <a:latin typeface="Trebuchet MS" panose="020B0603020202020204" pitchFamily="34" charset="0"/>
                <a:cs typeface="Helvetica" panose="020B0604020202020204" pitchFamily="34" charset="0"/>
              </a:rPr>
              <a:t>20</a:t>
            </a:r>
            <a:r>
              <a:rPr lang="en-GB" altLang="en-US" sz="2600" baseline="30000" dirty="0">
                <a:latin typeface="Trebuchet MS" panose="020B0603020202020204" pitchFamily="34" charset="0"/>
                <a:cs typeface="Helvetica" panose="020B0604020202020204" pitchFamily="34" charset="0"/>
              </a:rPr>
              <a:t>th</a:t>
            </a:r>
            <a:r>
              <a:rPr lang="en-GB" altLang="en-US" sz="2600" dirty="0">
                <a:latin typeface="Trebuchet MS" panose="020B0603020202020204" pitchFamily="34" charset="0"/>
                <a:cs typeface="Helvetica" panose="020B0604020202020204" pitchFamily="34" charset="0"/>
              </a:rPr>
              <a:t> Century writer, </a:t>
            </a:r>
            <a:r>
              <a:rPr lang="en-GB" sz="2600" dirty="0">
                <a:latin typeface="Trebuchet MS" panose="020B0603020202020204" pitchFamily="34" charset="0"/>
                <a:cs typeface="Helvetica" panose="020B0604020202020204" pitchFamily="34" charset="0"/>
              </a:rPr>
              <a:t>journalist</a:t>
            </a:r>
            <a:r>
              <a:rPr lang="en-GB" altLang="en-US" sz="2600" dirty="0">
                <a:latin typeface="Trebuchet MS" panose="020B0603020202020204" pitchFamily="34" charset="0"/>
                <a:cs typeface="Helvetica" panose="020B0604020202020204" pitchFamily="34" charset="0"/>
              </a:rPr>
              <a:t> and thinker</a:t>
            </a:r>
          </a:p>
          <a:p>
            <a:pPr>
              <a:lnSpc>
                <a:spcPct val="100000"/>
              </a:lnSpc>
              <a:buFontTx/>
              <a:buChar char="-"/>
              <a:defRPr/>
            </a:pPr>
            <a:endParaRPr lang="en-GB" altLang="en-US" sz="2400" dirty="0">
              <a:latin typeface="Trebuchet MS" panose="020B0603020202020204" pitchFamily="34" charset="0"/>
              <a:cs typeface="Helvetica" panose="020B0604020202020204" pitchFamily="34" charset="0"/>
            </a:endParaRPr>
          </a:p>
          <a:p>
            <a:pPr>
              <a:lnSpc>
                <a:spcPct val="100000"/>
              </a:lnSpc>
              <a:buFontTx/>
              <a:buChar char="-"/>
              <a:defRPr/>
            </a:pPr>
            <a:r>
              <a:rPr lang="en-GB" altLang="en-US" sz="2600" dirty="0">
                <a:latin typeface="Trebuchet MS" panose="020B0603020202020204" pitchFamily="34" charset="0"/>
                <a:cs typeface="Helvetica" panose="020B0604020202020204" pitchFamily="34" charset="0"/>
              </a:rPr>
              <a:t>Spent time in prison in</a:t>
            </a:r>
          </a:p>
          <a:p>
            <a:pPr marL="0" indent="0">
              <a:lnSpc>
                <a:spcPct val="100000"/>
              </a:lnSpc>
              <a:buNone/>
              <a:defRPr/>
            </a:pPr>
            <a:r>
              <a:rPr lang="en-GB" altLang="en-US" sz="2600" dirty="0">
                <a:latin typeface="Trebuchet MS" panose="020B0603020202020204" pitchFamily="34" charset="0"/>
                <a:cs typeface="Helvetica" panose="020B0604020202020204" pitchFamily="34" charset="0"/>
              </a:rPr>
              <a:t>Spain, France and England</a:t>
            </a:r>
          </a:p>
          <a:p>
            <a:pPr marL="0" indent="0">
              <a:lnSpc>
                <a:spcPct val="100000"/>
              </a:lnSpc>
              <a:buNone/>
              <a:defRPr/>
            </a:pPr>
            <a:endParaRPr lang="en-GB" altLang="en-US" sz="2400" dirty="0">
              <a:latin typeface="Trebuchet MS" panose="020B0603020202020204" pitchFamily="34" charset="0"/>
              <a:cs typeface="Helvetica" panose="020B0604020202020204" pitchFamily="34" charset="0"/>
            </a:endParaRPr>
          </a:p>
          <a:p>
            <a:pPr>
              <a:lnSpc>
                <a:spcPct val="100000"/>
              </a:lnSpc>
              <a:buFontTx/>
              <a:buChar char="-"/>
            </a:pPr>
            <a:r>
              <a:rPr lang="en-GB" sz="2600" dirty="0">
                <a:latin typeface="Trebuchet MS" panose="020B0603020202020204" pitchFamily="34" charset="0"/>
                <a:cs typeface="Helvetica" panose="020B0604020202020204" pitchFamily="34" charset="0"/>
              </a:rPr>
              <a:t>Most famous book, </a:t>
            </a:r>
            <a:r>
              <a:rPr lang="en-GB" sz="2600" i="1" dirty="0">
                <a:latin typeface="Trebuchet MS" panose="020B0603020202020204" pitchFamily="34" charset="0"/>
                <a:cs typeface="Helvetica" panose="020B0604020202020204" pitchFamily="34" charset="0"/>
              </a:rPr>
              <a:t>Darkness </a:t>
            </a:r>
          </a:p>
          <a:p>
            <a:pPr marL="0" indent="0">
              <a:lnSpc>
                <a:spcPct val="100000"/>
              </a:lnSpc>
              <a:buNone/>
            </a:pPr>
            <a:r>
              <a:rPr lang="en-GB" sz="2600" i="1" dirty="0">
                <a:latin typeface="Trebuchet MS" panose="020B0603020202020204" pitchFamily="34" charset="0"/>
                <a:cs typeface="Helvetica" panose="020B0604020202020204" pitchFamily="34" charset="0"/>
              </a:rPr>
              <a:t>at Noon</a:t>
            </a:r>
            <a:r>
              <a:rPr lang="en-GB" sz="2600" dirty="0">
                <a:latin typeface="Trebuchet MS" panose="020B0603020202020204" pitchFamily="34" charset="0"/>
                <a:cs typeface="Helvetica" panose="020B0604020202020204" pitchFamily="34" charset="0"/>
              </a:rPr>
              <a:t>, based on his time in prison.</a:t>
            </a:r>
          </a:p>
        </p:txBody>
      </p:sp>
      <p:pic>
        <p:nvPicPr>
          <p:cNvPr id="6" name="Picture 4">
            <a:extLst>
              <a:ext uri="{FF2B5EF4-FFF2-40B4-BE49-F238E27FC236}">
                <a16:creationId xmlns:a16="http://schemas.microsoft.com/office/drawing/2014/main" id="{3505DF99-534A-460A-9A51-52D74953FA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9082004" y="1705210"/>
            <a:ext cx="2718389" cy="433209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91607" y="1705211"/>
            <a:ext cx="3433185" cy="4332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99858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19469E-033E-40FC-9DEE-E02A07DFDE29}"/>
              </a:ext>
            </a:extLst>
          </p:cNvPr>
          <p:cNvSpPr txBox="1"/>
          <p:nvPr/>
        </p:nvSpPr>
        <p:spPr>
          <a:xfrm>
            <a:off x="342900" y="361950"/>
            <a:ext cx="2933700" cy="400110"/>
          </a:xfrm>
          <a:prstGeom prst="rect">
            <a:avLst/>
          </a:prstGeom>
          <a:noFill/>
        </p:spPr>
        <p:txBody>
          <a:bodyPr wrap="square" rtlCol="0">
            <a:spAutoFit/>
          </a:bodyPr>
          <a:lstStyle/>
          <a:p>
            <a:r>
              <a:rPr lang="en-GB" sz="2000" b="1" dirty="0">
                <a:latin typeface="Trebuchet MS" panose="020B0603020202020204" pitchFamily="34" charset="0"/>
              </a:rPr>
              <a:t>Sculpture</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CBC0F47A-3608-40B9-AD82-45F1DDFC0A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3" y="1009590"/>
            <a:ext cx="11868789" cy="3924359"/>
          </a:xfrm>
          <a:prstGeom prst="rect">
            <a:avLst/>
          </a:prstGeom>
        </p:spPr>
      </p:pic>
      <p:sp>
        <p:nvSpPr>
          <p:cNvPr id="4" name="TextBox 3">
            <a:extLst>
              <a:ext uri="{FF2B5EF4-FFF2-40B4-BE49-F238E27FC236}">
                <a16:creationId xmlns:a16="http://schemas.microsoft.com/office/drawing/2014/main" id="{E9A4D176-99AC-43CC-930E-F316963FAB11}"/>
              </a:ext>
            </a:extLst>
          </p:cNvPr>
          <p:cNvSpPr txBox="1"/>
          <p:nvPr/>
        </p:nvSpPr>
        <p:spPr>
          <a:xfrm>
            <a:off x="80383" y="4933949"/>
            <a:ext cx="3543300" cy="1077218"/>
          </a:xfrm>
          <a:prstGeom prst="rect">
            <a:avLst/>
          </a:prstGeom>
          <a:noFill/>
        </p:spPr>
        <p:txBody>
          <a:bodyPr wrap="square" rtlCol="0">
            <a:spAutoFit/>
          </a:bodyPr>
          <a:lstStyle/>
          <a:p>
            <a:r>
              <a:rPr lang="en-GB" sz="1600" i="1" dirty="0">
                <a:latin typeface="Trebuchet MS" panose="020B0603020202020204" pitchFamily="34" charset="0"/>
              </a:rPr>
              <a:t>Several States of Mind</a:t>
            </a:r>
          </a:p>
          <a:p>
            <a:r>
              <a:rPr lang="en-GB" sz="1600" dirty="0">
                <a:latin typeface="Trebuchet MS" panose="020B0603020202020204" pitchFamily="34" charset="0"/>
              </a:rPr>
              <a:t>HM Prison Dartmoor</a:t>
            </a:r>
          </a:p>
          <a:p>
            <a:r>
              <a:rPr lang="en-GB" sz="1600" dirty="0">
                <a:latin typeface="Trebuchet MS" panose="020B0603020202020204" pitchFamily="34" charset="0"/>
              </a:rPr>
              <a:t>Silver Award for Sculpture</a:t>
            </a:r>
          </a:p>
          <a:p>
            <a:r>
              <a:rPr lang="en-GB" sz="1600" b="1" u="sng" dirty="0">
                <a:latin typeface="Trebuchet MS" panose="020B0603020202020204" pitchFamily="34" charset="0"/>
              </a:rPr>
              <a:t>Exhibited Artwork</a:t>
            </a:r>
          </a:p>
        </p:txBody>
      </p:sp>
      <p:sp>
        <p:nvSpPr>
          <p:cNvPr id="6" name="TextBox 5">
            <a:extLst>
              <a:ext uri="{FF2B5EF4-FFF2-40B4-BE49-F238E27FC236}">
                <a16:creationId xmlns:a16="http://schemas.microsoft.com/office/drawing/2014/main" id="{6B391002-DD0E-4FFF-B028-E518A1794698}"/>
              </a:ext>
            </a:extLst>
          </p:cNvPr>
          <p:cNvSpPr txBox="1"/>
          <p:nvPr/>
        </p:nvSpPr>
        <p:spPr>
          <a:xfrm>
            <a:off x="3752330" y="5125135"/>
            <a:ext cx="8196842" cy="1446550"/>
          </a:xfrm>
          <a:prstGeom prst="rect">
            <a:avLst/>
          </a:prstGeom>
          <a:noFill/>
        </p:spPr>
        <p:txBody>
          <a:bodyPr wrap="square">
            <a:spAutoFit/>
          </a:bodyPr>
          <a:lstStyle/>
          <a:p>
            <a:pPr algn="ctr"/>
            <a:r>
              <a:rPr lang="en-GB" i="1" dirty="0">
                <a:latin typeface="Trebuchet MS" panose="020B0603020202020204" pitchFamily="34" charset="0"/>
              </a:rPr>
              <a:t>‘I have been in prison for 5 years now and seen the ups and downs with many people, just by talking to them has made me understand how difficult it can be in here so I wanted to make something that shows prison life.’</a:t>
            </a:r>
          </a:p>
          <a:p>
            <a:pPr algn="ctr"/>
            <a:endParaRPr lang="en-GB" dirty="0">
              <a:latin typeface="Trebuchet MS" panose="020B0603020202020204" pitchFamily="34" charset="0"/>
            </a:endParaRPr>
          </a:p>
          <a:p>
            <a:pPr algn="ctr"/>
            <a:r>
              <a:rPr lang="en-GB" sz="1600" dirty="0">
                <a:latin typeface="Trebuchet MS" panose="020B0603020202020204" pitchFamily="34" charset="0"/>
              </a:rPr>
              <a:t>Artist Comment</a:t>
            </a:r>
            <a:endParaRPr lang="en-GB" dirty="0">
              <a:latin typeface="Trebuchet MS" panose="020B0603020202020204" pitchFamily="34" charset="0"/>
            </a:endParaRPr>
          </a:p>
        </p:txBody>
      </p:sp>
    </p:spTree>
    <p:extLst>
      <p:ext uri="{BB962C8B-B14F-4D97-AF65-F5344CB8AC3E}">
        <p14:creationId xmlns:p14="http://schemas.microsoft.com/office/powerpoint/2010/main" val="2877376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EE024-7ADC-4048-96FA-3EB58BF27A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031" y="270357"/>
            <a:ext cx="3189127" cy="4252169"/>
          </a:xfrm>
          <a:prstGeom prst="rect">
            <a:avLst/>
          </a:prstGeom>
        </p:spPr>
      </p:pic>
      <p:sp>
        <p:nvSpPr>
          <p:cNvPr id="3" name="TextBox 2">
            <a:extLst>
              <a:ext uri="{FF2B5EF4-FFF2-40B4-BE49-F238E27FC236}">
                <a16:creationId xmlns:a16="http://schemas.microsoft.com/office/drawing/2014/main" id="{94EC3D5D-8F6D-441D-AADE-8A5DA91D1EBA}"/>
              </a:ext>
            </a:extLst>
          </p:cNvPr>
          <p:cNvSpPr txBox="1"/>
          <p:nvPr/>
        </p:nvSpPr>
        <p:spPr>
          <a:xfrm>
            <a:off x="987031" y="4522526"/>
            <a:ext cx="2956560" cy="1077218"/>
          </a:xfrm>
          <a:prstGeom prst="rect">
            <a:avLst/>
          </a:prstGeom>
          <a:noFill/>
        </p:spPr>
        <p:txBody>
          <a:bodyPr wrap="square" rtlCol="0">
            <a:spAutoFit/>
          </a:bodyPr>
          <a:lstStyle/>
          <a:p>
            <a:r>
              <a:rPr lang="en-GB" sz="1600" i="1" dirty="0">
                <a:latin typeface="Trebuchet MS" panose="020B0603020202020204" pitchFamily="34" charset="0"/>
              </a:rPr>
              <a:t>Keep Safe, Keep Clean I</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Sculpture</a:t>
            </a:r>
          </a:p>
          <a:p>
            <a:r>
              <a:rPr lang="en-GB" sz="1600" b="1" u="sng" dirty="0">
                <a:latin typeface="Trebuchet MS" panose="020B0603020202020204" pitchFamily="34" charset="0"/>
              </a:rPr>
              <a:t>Exhibited Artwork</a:t>
            </a:r>
          </a:p>
        </p:txBody>
      </p:sp>
      <p:pic>
        <p:nvPicPr>
          <p:cNvPr id="4" name="Picture 3">
            <a:extLst>
              <a:ext uri="{FF2B5EF4-FFF2-40B4-BE49-F238E27FC236}">
                <a16:creationId xmlns:a16="http://schemas.microsoft.com/office/drawing/2014/main" id="{F12753DD-AD1C-43F8-B399-419A07709E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6094" y="278295"/>
            <a:ext cx="2287904" cy="4252170"/>
          </a:xfrm>
          <a:prstGeom prst="rect">
            <a:avLst/>
          </a:prstGeom>
        </p:spPr>
      </p:pic>
      <p:sp>
        <p:nvSpPr>
          <p:cNvPr id="5" name="TextBox 4">
            <a:extLst>
              <a:ext uri="{FF2B5EF4-FFF2-40B4-BE49-F238E27FC236}">
                <a16:creationId xmlns:a16="http://schemas.microsoft.com/office/drawing/2014/main" id="{1C4BE0C8-81EA-4C2B-868E-22C3452BAB8E}"/>
              </a:ext>
            </a:extLst>
          </p:cNvPr>
          <p:cNvSpPr txBox="1"/>
          <p:nvPr/>
        </p:nvSpPr>
        <p:spPr>
          <a:xfrm>
            <a:off x="4946094" y="4530465"/>
            <a:ext cx="2228850" cy="1077218"/>
          </a:xfrm>
          <a:prstGeom prst="rect">
            <a:avLst/>
          </a:prstGeom>
          <a:noFill/>
        </p:spPr>
        <p:txBody>
          <a:bodyPr wrap="square" rtlCol="0">
            <a:spAutoFit/>
          </a:bodyPr>
          <a:lstStyle/>
          <a:p>
            <a:r>
              <a:rPr lang="en-GB" sz="1600" i="1" dirty="0">
                <a:latin typeface="Trebuchet MS" panose="020B0603020202020204" pitchFamily="34" charset="0"/>
              </a:rPr>
              <a:t>Seahorse</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Sculpture</a:t>
            </a:r>
          </a:p>
          <a:p>
            <a:r>
              <a:rPr lang="en-GB" sz="1600" b="1" u="sng" dirty="0">
                <a:latin typeface="Trebuchet MS" panose="020B0603020202020204" pitchFamily="34" charset="0"/>
              </a:rPr>
              <a:t>Exhibited Artwork</a:t>
            </a:r>
          </a:p>
        </p:txBody>
      </p:sp>
      <p:pic>
        <p:nvPicPr>
          <p:cNvPr id="8" name="Picture 7">
            <a:extLst>
              <a:ext uri="{FF2B5EF4-FFF2-40B4-BE49-F238E27FC236}">
                <a16:creationId xmlns:a16="http://schemas.microsoft.com/office/drawing/2014/main" id="{68AF0389-8847-417C-B923-58186E9026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3934" y="270357"/>
            <a:ext cx="3201035" cy="4268047"/>
          </a:xfrm>
          <a:prstGeom prst="rect">
            <a:avLst/>
          </a:prstGeom>
        </p:spPr>
      </p:pic>
      <p:sp>
        <p:nvSpPr>
          <p:cNvPr id="10" name="TextBox 9">
            <a:extLst>
              <a:ext uri="{FF2B5EF4-FFF2-40B4-BE49-F238E27FC236}">
                <a16:creationId xmlns:a16="http://schemas.microsoft.com/office/drawing/2014/main" id="{4ABDFEDD-B219-4892-8E40-BDE2555AF12C}"/>
              </a:ext>
            </a:extLst>
          </p:cNvPr>
          <p:cNvSpPr txBox="1"/>
          <p:nvPr/>
        </p:nvSpPr>
        <p:spPr>
          <a:xfrm>
            <a:off x="8003934" y="4530465"/>
            <a:ext cx="3050381" cy="1323439"/>
          </a:xfrm>
          <a:prstGeom prst="rect">
            <a:avLst/>
          </a:prstGeom>
          <a:noFill/>
        </p:spPr>
        <p:txBody>
          <a:bodyPr wrap="square">
            <a:spAutoFit/>
          </a:bodyPr>
          <a:lstStyle/>
          <a:p>
            <a:r>
              <a:rPr lang="en-GB" sz="1600" i="1" dirty="0">
                <a:latin typeface="Trebuchet MS" panose="020B0603020202020204" pitchFamily="34" charset="0"/>
              </a:rPr>
              <a:t>God's Not Dead</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Commended Award for Sculpture</a:t>
            </a:r>
          </a:p>
          <a:p>
            <a:r>
              <a:rPr lang="en-GB" sz="1600" b="1" u="sng" dirty="0">
                <a:latin typeface="Trebuchet MS" panose="020B0603020202020204" pitchFamily="34" charset="0"/>
              </a:rPr>
              <a:t>Exhibited Artwork</a:t>
            </a:r>
          </a:p>
        </p:txBody>
      </p:sp>
      <p:sp>
        <p:nvSpPr>
          <p:cNvPr id="12" name="TextBox 11">
            <a:extLst>
              <a:ext uri="{FF2B5EF4-FFF2-40B4-BE49-F238E27FC236}">
                <a16:creationId xmlns:a16="http://schemas.microsoft.com/office/drawing/2014/main" id="{5F0ECA15-7211-4B1C-A71B-58D86F69B0C6}"/>
              </a:ext>
            </a:extLst>
          </p:cNvPr>
          <p:cNvSpPr txBox="1"/>
          <p:nvPr/>
        </p:nvSpPr>
        <p:spPr>
          <a:xfrm>
            <a:off x="4146946" y="5688449"/>
            <a:ext cx="3886200" cy="1169551"/>
          </a:xfrm>
          <a:prstGeom prst="rect">
            <a:avLst/>
          </a:prstGeom>
          <a:noFill/>
        </p:spPr>
        <p:txBody>
          <a:bodyPr wrap="square">
            <a:spAutoFit/>
          </a:bodyPr>
          <a:lstStyle/>
          <a:p>
            <a:pPr algn="ctr"/>
            <a:r>
              <a:rPr lang="en-GB" i="1" dirty="0">
                <a:latin typeface="Trebuchet MS" panose="020B0603020202020204" pitchFamily="34" charset="0"/>
              </a:rPr>
              <a:t>‘your mind is free, no one can lock it up or down.’</a:t>
            </a:r>
          </a:p>
          <a:p>
            <a:pPr algn="ctr"/>
            <a:endParaRPr lang="en-GB" i="1" dirty="0">
              <a:latin typeface="Trebuchet MS" panose="020B0603020202020204" pitchFamily="34" charset="0"/>
            </a:endParaRPr>
          </a:p>
          <a:p>
            <a:pPr algn="ctr"/>
            <a:r>
              <a:rPr lang="en-GB" sz="1600" dirty="0">
                <a:latin typeface="Trebuchet MS" panose="020B0603020202020204" pitchFamily="34" charset="0"/>
              </a:rPr>
              <a:t>Artist Comment</a:t>
            </a:r>
          </a:p>
        </p:txBody>
      </p:sp>
    </p:spTree>
    <p:extLst>
      <p:ext uri="{BB962C8B-B14F-4D97-AF65-F5344CB8AC3E}">
        <p14:creationId xmlns:p14="http://schemas.microsoft.com/office/powerpoint/2010/main" val="76732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364AE8-8089-463D-B6CB-E3E34CA419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 y="763160"/>
            <a:ext cx="3921760" cy="5543576"/>
          </a:xfrm>
          <a:prstGeom prst="rect">
            <a:avLst/>
          </a:prstGeom>
        </p:spPr>
      </p:pic>
      <p:sp>
        <p:nvSpPr>
          <p:cNvPr id="4" name="TextBox 3">
            <a:extLst>
              <a:ext uri="{FF2B5EF4-FFF2-40B4-BE49-F238E27FC236}">
                <a16:creationId xmlns:a16="http://schemas.microsoft.com/office/drawing/2014/main" id="{5BC41CEC-3684-4540-895D-00403E234311}"/>
              </a:ext>
            </a:extLst>
          </p:cNvPr>
          <p:cNvSpPr txBox="1"/>
          <p:nvPr/>
        </p:nvSpPr>
        <p:spPr>
          <a:xfrm>
            <a:off x="4165600" y="5444962"/>
            <a:ext cx="6096000" cy="861774"/>
          </a:xfrm>
          <a:prstGeom prst="rect">
            <a:avLst/>
          </a:prstGeom>
          <a:noFill/>
        </p:spPr>
        <p:txBody>
          <a:bodyPr wrap="square">
            <a:spAutoFit/>
          </a:bodyPr>
          <a:lstStyle/>
          <a:p>
            <a:r>
              <a:rPr lang="en-GB" sz="1600" i="1" dirty="0">
                <a:latin typeface="Trebuchet MS" panose="020B0603020202020204" pitchFamily="34" charset="0"/>
              </a:rPr>
              <a:t>The Horizon From My Cell Window</a:t>
            </a:r>
          </a:p>
          <a:p>
            <a:r>
              <a:rPr lang="en-GB" sz="1600" dirty="0">
                <a:latin typeface="Trebuchet MS" panose="020B0603020202020204" pitchFamily="34" charset="0"/>
              </a:rPr>
              <a:t>HM Prison Holme House</a:t>
            </a:r>
          </a:p>
          <a:p>
            <a:r>
              <a:rPr lang="en-GB" sz="1600" dirty="0">
                <a:latin typeface="Trebuchet MS" panose="020B0603020202020204" pitchFamily="34" charset="0"/>
              </a:rPr>
              <a:t>Highly Commended Award for Digital Art</a:t>
            </a:r>
          </a:p>
        </p:txBody>
      </p:sp>
      <p:pic>
        <p:nvPicPr>
          <p:cNvPr id="5" name="Picture 4">
            <a:extLst>
              <a:ext uri="{FF2B5EF4-FFF2-40B4-BE49-F238E27FC236}">
                <a16:creationId xmlns:a16="http://schemas.microsoft.com/office/drawing/2014/main" id="{FB10DD09-C957-4947-93BD-1504CB3147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3330" y="763160"/>
            <a:ext cx="7704830" cy="3239686"/>
          </a:xfrm>
          <a:prstGeom prst="rect">
            <a:avLst/>
          </a:prstGeom>
        </p:spPr>
      </p:pic>
      <p:sp>
        <p:nvSpPr>
          <p:cNvPr id="7" name="TextBox 6">
            <a:extLst>
              <a:ext uri="{FF2B5EF4-FFF2-40B4-BE49-F238E27FC236}">
                <a16:creationId xmlns:a16="http://schemas.microsoft.com/office/drawing/2014/main" id="{09DE11F0-33E6-416D-B756-AE2984839622}"/>
              </a:ext>
            </a:extLst>
          </p:cNvPr>
          <p:cNvSpPr txBox="1"/>
          <p:nvPr/>
        </p:nvSpPr>
        <p:spPr>
          <a:xfrm>
            <a:off x="8343900" y="4002846"/>
            <a:ext cx="3604260" cy="861774"/>
          </a:xfrm>
          <a:prstGeom prst="rect">
            <a:avLst/>
          </a:prstGeom>
          <a:noFill/>
        </p:spPr>
        <p:txBody>
          <a:bodyPr wrap="square">
            <a:spAutoFit/>
          </a:bodyPr>
          <a:lstStyle/>
          <a:p>
            <a:pPr algn="r"/>
            <a:r>
              <a:rPr lang="en-GB" sz="1600" i="1" dirty="0">
                <a:latin typeface="Trebuchet MS" panose="020B0603020202020204" pitchFamily="34" charset="0"/>
              </a:rPr>
              <a:t>A Window into a Wild Meadow</a:t>
            </a:r>
          </a:p>
          <a:p>
            <a:pPr algn="r"/>
            <a:r>
              <a:rPr lang="en-GB" sz="1600" dirty="0">
                <a:latin typeface="Trebuchet MS" panose="020B0603020202020204" pitchFamily="34" charset="0"/>
              </a:rPr>
              <a:t>HM Prison Holme House</a:t>
            </a:r>
          </a:p>
          <a:p>
            <a:pPr algn="r"/>
            <a:r>
              <a:rPr lang="en-GB" sz="1600" dirty="0">
                <a:latin typeface="Trebuchet MS" panose="020B0603020202020204" pitchFamily="34" charset="0"/>
              </a:rPr>
              <a:t>Commended Award for Digital Art</a:t>
            </a:r>
          </a:p>
        </p:txBody>
      </p:sp>
      <p:sp>
        <p:nvSpPr>
          <p:cNvPr id="3" name="TextBox 2">
            <a:extLst>
              <a:ext uri="{FF2B5EF4-FFF2-40B4-BE49-F238E27FC236}">
                <a16:creationId xmlns:a16="http://schemas.microsoft.com/office/drawing/2014/main" id="{5C075238-3A3E-4A85-8E43-69E3911EC685}"/>
              </a:ext>
            </a:extLst>
          </p:cNvPr>
          <p:cNvSpPr txBox="1"/>
          <p:nvPr/>
        </p:nvSpPr>
        <p:spPr>
          <a:xfrm>
            <a:off x="342900" y="219075"/>
            <a:ext cx="2847975" cy="400110"/>
          </a:xfrm>
          <a:prstGeom prst="rect">
            <a:avLst/>
          </a:prstGeom>
          <a:noFill/>
        </p:spPr>
        <p:txBody>
          <a:bodyPr wrap="square" rtlCol="0">
            <a:spAutoFit/>
          </a:bodyPr>
          <a:lstStyle/>
          <a:p>
            <a:r>
              <a:rPr lang="en-GB" sz="2000" b="1" dirty="0">
                <a:latin typeface="Trebuchet MS" panose="020B0603020202020204" pitchFamily="34" charset="0"/>
              </a:rPr>
              <a:t>Digital Art</a:t>
            </a:r>
            <a:endParaRPr lang="en-GB" b="1" dirty="0">
              <a:latin typeface="Trebuchet MS" panose="020B0603020202020204" pitchFamily="34" charset="0"/>
            </a:endParaRPr>
          </a:p>
        </p:txBody>
      </p:sp>
    </p:spTree>
    <p:extLst>
      <p:ext uri="{BB962C8B-B14F-4D97-AF65-F5344CB8AC3E}">
        <p14:creationId xmlns:p14="http://schemas.microsoft.com/office/powerpoint/2010/main" val="1758855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CEA9F-33B2-4760-8A4E-5488FEB28F38}"/>
              </a:ext>
            </a:extLst>
          </p:cNvPr>
          <p:cNvSpPr txBox="1"/>
          <p:nvPr/>
        </p:nvSpPr>
        <p:spPr>
          <a:xfrm>
            <a:off x="3677920" y="120014"/>
            <a:ext cx="3162300" cy="400110"/>
          </a:xfrm>
          <a:prstGeom prst="rect">
            <a:avLst/>
          </a:prstGeom>
          <a:noFill/>
        </p:spPr>
        <p:txBody>
          <a:bodyPr wrap="square" rtlCol="0">
            <a:spAutoFit/>
          </a:bodyPr>
          <a:lstStyle/>
          <a:p>
            <a:r>
              <a:rPr lang="en-GB" sz="2000" b="1" dirty="0">
                <a:latin typeface="Trebuchet MS" panose="020B0603020202020204" pitchFamily="34" charset="0"/>
              </a:rPr>
              <a:t>Graphic Novel</a:t>
            </a:r>
            <a:endParaRPr lang="en-GB" b="1" dirty="0">
              <a:latin typeface="Trebuchet MS" panose="020B0603020202020204" pitchFamily="34" charset="0"/>
            </a:endParaRPr>
          </a:p>
        </p:txBody>
      </p:sp>
      <p:pic>
        <p:nvPicPr>
          <p:cNvPr id="4" name="Picture 3">
            <a:extLst>
              <a:ext uri="{FF2B5EF4-FFF2-40B4-BE49-F238E27FC236}">
                <a16:creationId xmlns:a16="http://schemas.microsoft.com/office/drawing/2014/main" id="{EC9FC823-E974-4F88-8EF8-6FB73FFC71D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9000"/>
                    </a14:imgEffect>
                    <a14:imgEffect>
                      <a14:brightnessContrast bright="16000"/>
                    </a14:imgEffect>
                  </a14:imgLayer>
                </a14:imgProps>
              </a:ext>
              <a:ext uri="{28A0092B-C50C-407E-A947-70E740481C1C}">
                <a14:useLocalDpi xmlns:a14="http://schemas.microsoft.com/office/drawing/2010/main"/>
              </a:ext>
            </a:extLst>
          </a:blip>
          <a:srcRect/>
          <a:stretch/>
        </p:blipFill>
        <p:spPr>
          <a:xfrm>
            <a:off x="164465" y="120014"/>
            <a:ext cx="3194960" cy="6595746"/>
          </a:xfrm>
          <a:prstGeom prst="rect">
            <a:avLst/>
          </a:prstGeom>
        </p:spPr>
      </p:pic>
      <p:sp>
        <p:nvSpPr>
          <p:cNvPr id="5" name="TextBox 4">
            <a:extLst>
              <a:ext uri="{FF2B5EF4-FFF2-40B4-BE49-F238E27FC236}">
                <a16:creationId xmlns:a16="http://schemas.microsoft.com/office/drawing/2014/main" id="{3DD2A653-994C-4025-BAFD-DD8AB3B0AC6A}"/>
              </a:ext>
            </a:extLst>
          </p:cNvPr>
          <p:cNvSpPr txBox="1"/>
          <p:nvPr/>
        </p:nvSpPr>
        <p:spPr>
          <a:xfrm>
            <a:off x="3359425" y="5853986"/>
            <a:ext cx="3952240" cy="861774"/>
          </a:xfrm>
          <a:prstGeom prst="rect">
            <a:avLst/>
          </a:prstGeom>
          <a:noFill/>
        </p:spPr>
        <p:txBody>
          <a:bodyPr wrap="square" rtlCol="0">
            <a:spAutoFit/>
          </a:bodyPr>
          <a:lstStyle/>
          <a:p>
            <a:r>
              <a:rPr lang="en-GB" sz="1600" i="1" dirty="0">
                <a:latin typeface="Trebuchet MS" panose="020B0603020202020204" pitchFamily="34" charset="0"/>
              </a:rPr>
              <a:t>Apple Crumble</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Platinum Award for Graphic Novel</a:t>
            </a:r>
          </a:p>
        </p:txBody>
      </p:sp>
      <p:pic>
        <p:nvPicPr>
          <p:cNvPr id="6" name="Picture 5">
            <a:extLst>
              <a:ext uri="{FF2B5EF4-FFF2-40B4-BE49-F238E27FC236}">
                <a16:creationId xmlns:a16="http://schemas.microsoft.com/office/drawing/2014/main" id="{CC0C515A-64F6-4BEA-84C2-A8C24C3FA2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7712" y="1026160"/>
            <a:ext cx="3002783" cy="4246880"/>
          </a:xfrm>
          <a:prstGeom prst="rect">
            <a:avLst/>
          </a:prstGeom>
        </p:spPr>
      </p:pic>
      <p:pic>
        <p:nvPicPr>
          <p:cNvPr id="7" name="Picture 6">
            <a:extLst>
              <a:ext uri="{FF2B5EF4-FFF2-40B4-BE49-F238E27FC236}">
                <a16:creationId xmlns:a16="http://schemas.microsoft.com/office/drawing/2014/main" id="{EF7FF8FE-4CF6-46FA-997A-262087F1BD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8670" y="1026160"/>
            <a:ext cx="2930946" cy="4145280"/>
          </a:xfrm>
          <a:prstGeom prst="rect">
            <a:avLst/>
          </a:prstGeom>
        </p:spPr>
      </p:pic>
      <p:sp>
        <p:nvSpPr>
          <p:cNvPr id="8" name="TextBox 7">
            <a:extLst>
              <a:ext uri="{FF2B5EF4-FFF2-40B4-BE49-F238E27FC236}">
                <a16:creationId xmlns:a16="http://schemas.microsoft.com/office/drawing/2014/main" id="{1950B6CB-30C0-4D1D-B2AA-D6A3DB77E4EC}"/>
              </a:ext>
            </a:extLst>
          </p:cNvPr>
          <p:cNvSpPr txBox="1"/>
          <p:nvPr/>
        </p:nvSpPr>
        <p:spPr>
          <a:xfrm>
            <a:off x="8138160" y="5344160"/>
            <a:ext cx="3576320" cy="861774"/>
          </a:xfrm>
          <a:prstGeom prst="rect">
            <a:avLst/>
          </a:prstGeom>
          <a:noFill/>
        </p:spPr>
        <p:txBody>
          <a:bodyPr wrap="square" rtlCol="0">
            <a:spAutoFit/>
          </a:bodyPr>
          <a:lstStyle/>
          <a:p>
            <a:pPr algn="r"/>
            <a:r>
              <a:rPr lang="en-GB" sz="1600" i="1" dirty="0">
                <a:latin typeface="Trebuchet MS" panose="020B0603020202020204" pitchFamily="34" charset="0"/>
              </a:rPr>
              <a:t>Resolution</a:t>
            </a:r>
            <a:r>
              <a:rPr lang="en-GB" sz="1600" dirty="0">
                <a:latin typeface="Trebuchet MS" panose="020B0603020202020204" pitchFamily="34" charset="0"/>
              </a:rPr>
              <a:t> (detail)</a:t>
            </a:r>
          </a:p>
          <a:p>
            <a:pPr algn="r"/>
            <a:r>
              <a:rPr lang="en-GB" sz="1600" dirty="0">
                <a:latin typeface="Trebuchet MS" panose="020B0603020202020204" pitchFamily="34" charset="0"/>
              </a:rPr>
              <a:t>HM Prison Bure</a:t>
            </a:r>
          </a:p>
          <a:p>
            <a:pPr algn="r"/>
            <a:r>
              <a:rPr lang="en-GB" sz="1600" dirty="0">
                <a:latin typeface="Trebuchet MS" panose="020B0603020202020204" pitchFamily="34" charset="0"/>
              </a:rPr>
              <a:t>Gold Award for Graphic Novel</a:t>
            </a:r>
          </a:p>
        </p:txBody>
      </p:sp>
    </p:spTree>
    <p:extLst>
      <p:ext uri="{BB962C8B-B14F-4D97-AF65-F5344CB8AC3E}">
        <p14:creationId xmlns:p14="http://schemas.microsoft.com/office/powerpoint/2010/main" val="1611849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9036A8-A562-4BA4-8B47-A86EE2318BD0}"/>
              </a:ext>
            </a:extLst>
          </p:cNvPr>
          <p:cNvSpPr txBox="1"/>
          <p:nvPr/>
        </p:nvSpPr>
        <p:spPr>
          <a:xfrm>
            <a:off x="409575" y="390525"/>
            <a:ext cx="2800350" cy="400110"/>
          </a:xfrm>
          <a:prstGeom prst="rect">
            <a:avLst/>
          </a:prstGeom>
          <a:noFill/>
        </p:spPr>
        <p:txBody>
          <a:bodyPr wrap="square" rtlCol="0">
            <a:spAutoFit/>
          </a:bodyPr>
          <a:lstStyle/>
          <a:p>
            <a:r>
              <a:rPr lang="en-GB" sz="2000" b="1" dirty="0">
                <a:latin typeface="Trebuchet MS" panose="020B0603020202020204" pitchFamily="34" charset="0"/>
              </a:rPr>
              <a:t>Mural &amp; Wall Hanging</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155CA813-EBA8-4AAA-94A0-905FB41BE3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27519" y="850888"/>
            <a:ext cx="5196944" cy="4211955"/>
          </a:xfrm>
          <a:prstGeom prst="rect">
            <a:avLst/>
          </a:prstGeom>
        </p:spPr>
      </p:pic>
      <p:sp>
        <p:nvSpPr>
          <p:cNvPr id="4" name="TextBox 3">
            <a:extLst>
              <a:ext uri="{FF2B5EF4-FFF2-40B4-BE49-F238E27FC236}">
                <a16:creationId xmlns:a16="http://schemas.microsoft.com/office/drawing/2014/main" id="{C96EDCE5-00EE-4F06-B604-58899429891B}"/>
              </a:ext>
            </a:extLst>
          </p:cNvPr>
          <p:cNvSpPr txBox="1"/>
          <p:nvPr/>
        </p:nvSpPr>
        <p:spPr>
          <a:xfrm>
            <a:off x="6827519" y="5062843"/>
            <a:ext cx="4622800" cy="861774"/>
          </a:xfrm>
          <a:prstGeom prst="rect">
            <a:avLst/>
          </a:prstGeom>
          <a:noFill/>
        </p:spPr>
        <p:txBody>
          <a:bodyPr wrap="square" rtlCol="0">
            <a:spAutoFit/>
          </a:bodyPr>
          <a:lstStyle/>
          <a:p>
            <a:r>
              <a:rPr lang="en-GB" sz="1600" i="1" dirty="0">
                <a:latin typeface="Trebuchet MS" panose="020B0603020202020204" pitchFamily="34" charset="0"/>
              </a:rPr>
              <a:t>The ‘Nelson’ Mandala</a:t>
            </a:r>
          </a:p>
          <a:p>
            <a:r>
              <a:rPr lang="en-GB" sz="1600" dirty="0">
                <a:latin typeface="Trebuchet MS" panose="020B0603020202020204" pitchFamily="34" charset="0"/>
              </a:rPr>
              <a:t>HM Prison Isle of Wight (Albany)</a:t>
            </a:r>
          </a:p>
          <a:p>
            <a:r>
              <a:rPr lang="en-GB" sz="1600" dirty="0">
                <a:latin typeface="Trebuchet MS" panose="020B0603020202020204" pitchFamily="34" charset="0"/>
              </a:rPr>
              <a:t>Silver Award for Mural &amp; Wall Hanging</a:t>
            </a:r>
          </a:p>
        </p:txBody>
      </p:sp>
      <p:pic>
        <p:nvPicPr>
          <p:cNvPr id="5" name="Picture 4">
            <a:extLst>
              <a:ext uri="{FF2B5EF4-FFF2-40B4-BE49-F238E27FC236}">
                <a16:creationId xmlns:a16="http://schemas.microsoft.com/office/drawing/2014/main" id="{2E5A94A9-10E5-492F-BD45-8B53DB0E6E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537" y="850888"/>
            <a:ext cx="6532880" cy="4151702"/>
          </a:xfrm>
          <a:prstGeom prst="rect">
            <a:avLst/>
          </a:prstGeom>
        </p:spPr>
      </p:pic>
      <p:sp>
        <p:nvSpPr>
          <p:cNvPr id="6" name="TextBox 5">
            <a:extLst>
              <a:ext uri="{FF2B5EF4-FFF2-40B4-BE49-F238E27FC236}">
                <a16:creationId xmlns:a16="http://schemas.microsoft.com/office/drawing/2014/main" id="{5EA6407A-8791-41C3-A05F-5B6EDD2ECBDC}"/>
              </a:ext>
            </a:extLst>
          </p:cNvPr>
          <p:cNvSpPr txBox="1"/>
          <p:nvPr/>
        </p:nvSpPr>
        <p:spPr>
          <a:xfrm>
            <a:off x="167537" y="5002590"/>
            <a:ext cx="3987903" cy="861774"/>
          </a:xfrm>
          <a:prstGeom prst="rect">
            <a:avLst/>
          </a:prstGeom>
          <a:noFill/>
        </p:spPr>
        <p:txBody>
          <a:bodyPr wrap="square" rtlCol="0">
            <a:spAutoFit/>
          </a:bodyPr>
          <a:lstStyle/>
          <a:p>
            <a:r>
              <a:rPr lang="en-GB" sz="1600" i="1" dirty="0">
                <a:latin typeface="Trebuchet MS" panose="020B0603020202020204" pitchFamily="34" charset="0"/>
              </a:rPr>
              <a:t>Last Rock Supper</a:t>
            </a:r>
          </a:p>
          <a:p>
            <a:r>
              <a:rPr lang="en-GB" sz="1600" dirty="0">
                <a:latin typeface="Trebuchet MS" panose="020B0603020202020204" pitchFamily="34" charset="0"/>
              </a:rPr>
              <a:t>HM Prison Ashfield</a:t>
            </a:r>
          </a:p>
          <a:p>
            <a:r>
              <a:rPr lang="en-GB" sz="1600" dirty="0">
                <a:latin typeface="Trebuchet MS" panose="020B0603020202020204" pitchFamily="34" charset="0"/>
              </a:rPr>
              <a:t>Gold Award for Mural &amp; Wall Hanging</a:t>
            </a:r>
          </a:p>
        </p:txBody>
      </p:sp>
    </p:spTree>
    <p:extLst>
      <p:ext uri="{BB962C8B-B14F-4D97-AF65-F5344CB8AC3E}">
        <p14:creationId xmlns:p14="http://schemas.microsoft.com/office/powerpoint/2010/main" val="4200919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89E18-23A5-4B1E-BBB5-293426D0FFF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000"/>
                    </a14:imgEffect>
                    <a14:imgEffect>
                      <a14:brightnessContrast bright="29000"/>
                    </a14:imgEffect>
                  </a14:imgLayer>
                </a14:imgProps>
              </a:ext>
              <a:ext uri="{28A0092B-C50C-407E-A947-70E740481C1C}">
                <a14:useLocalDpi xmlns:a14="http://schemas.microsoft.com/office/drawing/2010/main"/>
              </a:ext>
            </a:extLst>
          </a:blip>
          <a:srcRect/>
          <a:stretch/>
        </p:blipFill>
        <p:spPr>
          <a:xfrm>
            <a:off x="233680" y="258056"/>
            <a:ext cx="1858957" cy="2667409"/>
          </a:xfrm>
          <a:prstGeom prst="rect">
            <a:avLst/>
          </a:prstGeom>
        </p:spPr>
      </p:pic>
      <p:pic>
        <p:nvPicPr>
          <p:cNvPr id="3" name="Picture 2">
            <a:extLst>
              <a:ext uri="{FF2B5EF4-FFF2-40B4-BE49-F238E27FC236}">
                <a16:creationId xmlns:a16="http://schemas.microsoft.com/office/drawing/2014/main" id="{D5EEF881-224A-4D92-858C-737A3A98E50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8000"/>
                    </a14:imgEffect>
                    <a14:imgEffect>
                      <a14:brightnessContrast bright="29000"/>
                    </a14:imgEffect>
                  </a14:imgLayer>
                </a14:imgProps>
              </a:ext>
              <a:ext uri="{28A0092B-C50C-407E-A947-70E740481C1C}">
                <a14:useLocalDpi xmlns:a14="http://schemas.microsoft.com/office/drawing/2010/main"/>
              </a:ext>
            </a:extLst>
          </a:blip>
          <a:srcRect/>
          <a:stretch/>
        </p:blipFill>
        <p:spPr>
          <a:xfrm>
            <a:off x="2172231" y="285171"/>
            <a:ext cx="1943468" cy="2667409"/>
          </a:xfrm>
          <a:prstGeom prst="rect">
            <a:avLst/>
          </a:prstGeom>
        </p:spPr>
      </p:pic>
      <p:pic>
        <p:nvPicPr>
          <p:cNvPr id="4" name="Picture 3">
            <a:extLst>
              <a:ext uri="{FF2B5EF4-FFF2-40B4-BE49-F238E27FC236}">
                <a16:creationId xmlns:a16="http://schemas.microsoft.com/office/drawing/2014/main" id="{0EB6EB8F-A68E-4439-B545-FC1D8B2AE792}"/>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7000"/>
                    </a14:imgEffect>
                    <a14:imgEffect>
                      <a14:brightnessContrast bright="23000"/>
                    </a14:imgEffect>
                  </a14:imgLayer>
                </a14:imgProps>
              </a:ext>
              <a:ext uri="{28A0092B-C50C-407E-A947-70E740481C1C}">
                <a14:useLocalDpi xmlns:a14="http://schemas.microsoft.com/office/drawing/2010/main"/>
              </a:ext>
            </a:extLst>
          </a:blip>
          <a:srcRect/>
          <a:stretch/>
        </p:blipFill>
        <p:spPr>
          <a:xfrm>
            <a:off x="4194078" y="258050"/>
            <a:ext cx="1815909" cy="2667409"/>
          </a:xfrm>
          <a:prstGeom prst="rect">
            <a:avLst/>
          </a:prstGeom>
        </p:spPr>
      </p:pic>
      <p:pic>
        <p:nvPicPr>
          <p:cNvPr id="5" name="Picture 4">
            <a:extLst>
              <a:ext uri="{FF2B5EF4-FFF2-40B4-BE49-F238E27FC236}">
                <a16:creationId xmlns:a16="http://schemas.microsoft.com/office/drawing/2014/main" id="{C45A08E2-AAB0-48AC-B6D5-8D0930813C88}"/>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9000"/>
                    </a14:imgEffect>
                    <a14:imgEffect>
                      <a14:brightnessContrast bright="34000"/>
                    </a14:imgEffect>
                  </a14:imgLayer>
                </a14:imgProps>
              </a:ext>
              <a:ext uri="{28A0092B-C50C-407E-A947-70E740481C1C}">
                <a14:useLocalDpi xmlns:a14="http://schemas.microsoft.com/office/drawing/2010/main"/>
              </a:ext>
            </a:extLst>
          </a:blip>
          <a:srcRect/>
          <a:stretch/>
        </p:blipFill>
        <p:spPr>
          <a:xfrm>
            <a:off x="6088366" y="258049"/>
            <a:ext cx="1905968" cy="2667409"/>
          </a:xfrm>
          <a:prstGeom prst="rect">
            <a:avLst/>
          </a:prstGeom>
        </p:spPr>
      </p:pic>
      <p:pic>
        <p:nvPicPr>
          <p:cNvPr id="6" name="Picture 5">
            <a:extLst>
              <a:ext uri="{FF2B5EF4-FFF2-40B4-BE49-F238E27FC236}">
                <a16:creationId xmlns:a16="http://schemas.microsoft.com/office/drawing/2014/main" id="{A120D126-0AC1-4EDA-AC2D-E09708DA1ABB}"/>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8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8072713" y="285171"/>
            <a:ext cx="1898053" cy="2667409"/>
          </a:xfrm>
          <a:prstGeom prst="rect">
            <a:avLst/>
          </a:prstGeom>
        </p:spPr>
      </p:pic>
      <p:pic>
        <p:nvPicPr>
          <p:cNvPr id="7" name="Picture 6">
            <a:extLst>
              <a:ext uri="{FF2B5EF4-FFF2-40B4-BE49-F238E27FC236}">
                <a16:creationId xmlns:a16="http://schemas.microsoft.com/office/drawing/2014/main" id="{56215854-C9F7-43D3-A17B-A648F63FE287}"/>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9000"/>
                    </a14:imgEffect>
                    <a14:imgEffect>
                      <a14:brightnessContrast bright="28000"/>
                    </a14:imgEffect>
                  </a14:imgLayer>
                </a14:imgProps>
              </a:ext>
              <a:ext uri="{28A0092B-C50C-407E-A947-70E740481C1C}">
                <a14:useLocalDpi xmlns:a14="http://schemas.microsoft.com/office/drawing/2010/main"/>
              </a:ext>
            </a:extLst>
          </a:blip>
          <a:srcRect/>
          <a:stretch/>
        </p:blipFill>
        <p:spPr>
          <a:xfrm>
            <a:off x="10049145" y="285171"/>
            <a:ext cx="1891351" cy="2667409"/>
          </a:xfrm>
          <a:prstGeom prst="rect">
            <a:avLst/>
          </a:prstGeom>
        </p:spPr>
      </p:pic>
      <p:pic>
        <p:nvPicPr>
          <p:cNvPr id="8" name="Picture 7">
            <a:extLst>
              <a:ext uri="{FF2B5EF4-FFF2-40B4-BE49-F238E27FC236}">
                <a16:creationId xmlns:a16="http://schemas.microsoft.com/office/drawing/2014/main" id="{58AE70A1-7D45-49C1-8464-D2A738D9B1F9}"/>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7000"/>
                    </a14:imgEffect>
                    <a14:imgEffect>
                      <a14:brightnessContrast bright="29000"/>
                    </a14:imgEffect>
                  </a14:imgLayer>
                </a14:imgProps>
              </a:ext>
              <a:ext uri="{28A0092B-C50C-407E-A947-70E740481C1C}">
                <a14:useLocalDpi xmlns:a14="http://schemas.microsoft.com/office/drawing/2010/main"/>
              </a:ext>
            </a:extLst>
          </a:blip>
          <a:srcRect/>
          <a:stretch/>
        </p:blipFill>
        <p:spPr>
          <a:xfrm>
            <a:off x="257411" y="3013914"/>
            <a:ext cx="1914820" cy="2667410"/>
          </a:xfrm>
          <a:prstGeom prst="rect">
            <a:avLst/>
          </a:prstGeom>
        </p:spPr>
      </p:pic>
      <p:pic>
        <p:nvPicPr>
          <p:cNvPr id="9" name="Picture 8">
            <a:extLst>
              <a:ext uri="{FF2B5EF4-FFF2-40B4-BE49-F238E27FC236}">
                <a16:creationId xmlns:a16="http://schemas.microsoft.com/office/drawing/2014/main" id="{2C57F731-8281-4574-B768-BA805D6FB31D}"/>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sharpenSoften amount="12000"/>
                    </a14:imgEffect>
                    <a14:imgEffect>
                      <a14:brightnessContrast bright="30000"/>
                    </a14:imgEffect>
                  </a14:imgLayer>
                </a14:imgProps>
              </a:ext>
              <a:ext uri="{28A0092B-C50C-407E-A947-70E740481C1C}">
                <a14:useLocalDpi xmlns:a14="http://schemas.microsoft.com/office/drawing/2010/main"/>
              </a:ext>
            </a:extLst>
          </a:blip>
          <a:srcRect/>
          <a:stretch/>
        </p:blipFill>
        <p:spPr>
          <a:xfrm>
            <a:off x="2268706" y="3013914"/>
            <a:ext cx="2597945" cy="1837240"/>
          </a:xfrm>
          <a:prstGeom prst="rect">
            <a:avLst/>
          </a:prstGeom>
        </p:spPr>
      </p:pic>
      <p:pic>
        <p:nvPicPr>
          <p:cNvPr id="10" name="Picture 9">
            <a:extLst>
              <a:ext uri="{FF2B5EF4-FFF2-40B4-BE49-F238E27FC236}">
                <a16:creationId xmlns:a16="http://schemas.microsoft.com/office/drawing/2014/main" id="{4BFD9B6F-5365-4827-A1E4-DEE119B93F46}"/>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sharpenSoften amount="1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4963126" y="3007735"/>
            <a:ext cx="2597946" cy="1793241"/>
          </a:xfrm>
          <a:prstGeom prst="rect">
            <a:avLst/>
          </a:prstGeom>
        </p:spPr>
      </p:pic>
      <p:pic>
        <p:nvPicPr>
          <p:cNvPr id="11" name="Picture 10">
            <a:extLst>
              <a:ext uri="{FF2B5EF4-FFF2-40B4-BE49-F238E27FC236}">
                <a16:creationId xmlns:a16="http://schemas.microsoft.com/office/drawing/2014/main" id="{7CAACD24-0D4C-475D-AEAD-B4D4B4C06E3E}"/>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sharpenSoften amount="10000"/>
                    </a14:imgEffect>
                    <a14:imgEffect>
                      <a14:brightnessContrast bright="28000"/>
                    </a14:imgEffect>
                  </a14:imgLayer>
                </a14:imgProps>
              </a:ext>
              <a:ext uri="{28A0092B-C50C-407E-A947-70E740481C1C}">
                <a14:useLocalDpi xmlns:a14="http://schemas.microsoft.com/office/drawing/2010/main"/>
              </a:ext>
            </a:extLst>
          </a:blip>
          <a:srcRect/>
          <a:stretch/>
        </p:blipFill>
        <p:spPr>
          <a:xfrm>
            <a:off x="7657546" y="3007735"/>
            <a:ext cx="1936532" cy="2667410"/>
          </a:xfrm>
          <a:prstGeom prst="rect">
            <a:avLst/>
          </a:prstGeom>
        </p:spPr>
      </p:pic>
      <p:sp>
        <p:nvSpPr>
          <p:cNvPr id="13" name="TextBox 12">
            <a:extLst>
              <a:ext uri="{FF2B5EF4-FFF2-40B4-BE49-F238E27FC236}">
                <a16:creationId xmlns:a16="http://schemas.microsoft.com/office/drawing/2014/main" id="{34A66DD7-46DA-4197-8486-BB123780ABE6}"/>
              </a:ext>
            </a:extLst>
          </p:cNvPr>
          <p:cNvSpPr txBox="1"/>
          <p:nvPr/>
        </p:nvSpPr>
        <p:spPr>
          <a:xfrm>
            <a:off x="257411" y="5769773"/>
            <a:ext cx="3741282" cy="830997"/>
          </a:xfrm>
          <a:prstGeom prst="rect">
            <a:avLst/>
          </a:prstGeom>
          <a:noFill/>
        </p:spPr>
        <p:txBody>
          <a:bodyPr wrap="square">
            <a:spAutoFit/>
          </a:bodyPr>
          <a:lstStyle/>
          <a:p>
            <a:r>
              <a:rPr lang="en-GB" sz="1600" i="1" dirty="0">
                <a:latin typeface="Trebuchet MS" panose="020B0603020202020204" pitchFamily="34" charset="0"/>
              </a:rPr>
              <a:t>Art at HMP </a:t>
            </a:r>
            <a:r>
              <a:rPr lang="en-GB" sz="1600" i="1" dirty="0" err="1">
                <a:latin typeface="Trebuchet MS" panose="020B0603020202020204" pitchFamily="34" charset="0"/>
              </a:rPr>
              <a:t>Grendon</a:t>
            </a:r>
            <a:r>
              <a:rPr lang="en-GB" sz="1600" i="1" dirty="0">
                <a:latin typeface="Trebuchet MS" panose="020B0603020202020204" pitchFamily="34" charset="0"/>
              </a:rPr>
              <a:t> Prints</a:t>
            </a:r>
          </a:p>
          <a:p>
            <a:r>
              <a:rPr lang="en-GB" sz="1600" dirty="0">
                <a:latin typeface="Trebuchet MS" panose="020B0603020202020204" pitchFamily="34" charset="0"/>
              </a:rPr>
              <a:t>HM Prison </a:t>
            </a:r>
            <a:r>
              <a:rPr lang="en-GB" sz="1600" dirty="0" err="1">
                <a:latin typeface="Trebuchet MS" panose="020B0603020202020204" pitchFamily="34" charset="0"/>
              </a:rPr>
              <a:t>Grendon</a:t>
            </a:r>
            <a:endParaRPr lang="en-GB" sz="1600" dirty="0">
              <a:latin typeface="Trebuchet MS" panose="020B0603020202020204" pitchFamily="34" charset="0"/>
            </a:endParaRPr>
          </a:p>
          <a:p>
            <a:r>
              <a:rPr lang="en-GB" sz="1600" dirty="0">
                <a:latin typeface="Trebuchet MS" panose="020B0603020202020204" pitchFamily="34" charset="0"/>
              </a:rPr>
              <a:t>Platinum Award for Printmaking</a:t>
            </a:r>
          </a:p>
        </p:txBody>
      </p:sp>
      <p:sp>
        <p:nvSpPr>
          <p:cNvPr id="12" name="TextBox 11">
            <a:extLst>
              <a:ext uri="{FF2B5EF4-FFF2-40B4-BE49-F238E27FC236}">
                <a16:creationId xmlns:a16="http://schemas.microsoft.com/office/drawing/2014/main" id="{CB763EE1-5CDA-4C87-AE6A-34C2BFA907B9}"/>
              </a:ext>
            </a:extLst>
          </p:cNvPr>
          <p:cNvSpPr txBox="1"/>
          <p:nvPr/>
        </p:nvSpPr>
        <p:spPr>
          <a:xfrm>
            <a:off x="9970766" y="5985216"/>
            <a:ext cx="1891351" cy="400110"/>
          </a:xfrm>
          <a:prstGeom prst="rect">
            <a:avLst/>
          </a:prstGeom>
          <a:noFill/>
        </p:spPr>
        <p:txBody>
          <a:bodyPr wrap="square" rtlCol="0">
            <a:spAutoFit/>
          </a:bodyPr>
          <a:lstStyle/>
          <a:p>
            <a:r>
              <a:rPr lang="en-GB" sz="2000" b="1" dirty="0">
                <a:latin typeface="Trebuchet MS" panose="020B0603020202020204" pitchFamily="34" charset="0"/>
              </a:rPr>
              <a:t>Printmaking</a:t>
            </a:r>
            <a:endParaRPr lang="en-GB" b="1" dirty="0">
              <a:latin typeface="Trebuchet MS" panose="020B0603020202020204" pitchFamily="34" charset="0"/>
            </a:endParaRPr>
          </a:p>
        </p:txBody>
      </p:sp>
    </p:spTree>
    <p:extLst>
      <p:ext uri="{BB962C8B-B14F-4D97-AF65-F5344CB8AC3E}">
        <p14:creationId xmlns:p14="http://schemas.microsoft.com/office/powerpoint/2010/main" val="1146262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AE058-04EC-400A-A1BB-5995CE3013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2994" y="309437"/>
            <a:ext cx="4157980" cy="4088910"/>
          </a:xfrm>
          <a:prstGeom prst="rect">
            <a:avLst/>
          </a:prstGeom>
        </p:spPr>
      </p:pic>
      <p:sp>
        <p:nvSpPr>
          <p:cNvPr id="4" name="TextBox 3">
            <a:extLst>
              <a:ext uri="{FF2B5EF4-FFF2-40B4-BE49-F238E27FC236}">
                <a16:creationId xmlns:a16="http://schemas.microsoft.com/office/drawing/2014/main" id="{FF83B913-66E8-4A6C-AB1C-1616E6411F26}"/>
              </a:ext>
            </a:extLst>
          </p:cNvPr>
          <p:cNvSpPr txBox="1"/>
          <p:nvPr/>
        </p:nvSpPr>
        <p:spPr>
          <a:xfrm>
            <a:off x="1082994" y="4453206"/>
            <a:ext cx="3209925" cy="830997"/>
          </a:xfrm>
          <a:prstGeom prst="rect">
            <a:avLst/>
          </a:prstGeom>
          <a:noFill/>
        </p:spPr>
        <p:txBody>
          <a:bodyPr wrap="square">
            <a:spAutoFit/>
          </a:bodyPr>
          <a:lstStyle/>
          <a:p>
            <a:r>
              <a:rPr lang="en-GB" sz="1600" i="1" dirty="0">
                <a:latin typeface="Trebuchet MS" panose="020B0603020202020204" pitchFamily="34" charset="0"/>
              </a:rPr>
              <a:t>Love Potion Pot</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Bronze Award for Printmaking</a:t>
            </a:r>
          </a:p>
        </p:txBody>
      </p:sp>
      <p:pic>
        <p:nvPicPr>
          <p:cNvPr id="5" name="Picture 4">
            <a:extLst>
              <a:ext uri="{FF2B5EF4-FFF2-40B4-BE49-F238E27FC236}">
                <a16:creationId xmlns:a16="http://schemas.microsoft.com/office/drawing/2014/main" id="{A8608149-6D4A-4ECE-BB7B-9543F49E91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8501" y="254578"/>
            <a:ext cx="5310505" cy="4198628"/>
          </a:xfrm>
          <a:prstGeom prst="rect">
            <a:avLst/>
          </a:prstGeom>
        </p:spPr>
      </p:pic>
      <p:sp>
        <p:nvSpPr>
          <p:cNvPr id="7" name="TextBox 6">
            <a:extLst>
              <a:ext uri="{FF2B5EF4-FFF2-40B4-BE49-F238E27FC236}">
                <a16:creationId xmlns:a16="http://schemas.microsoft.com/office/drawing/2014/main" id="{3B802B5F-DF10-459A-806E-5D3CB1FF207E}"/>
              </a:ext>
            </a:extLst>
          </p:cNvPr>
          <p:cNvSpPr txBox="1"/>
          <p:nvPr/>
        </p:nvSpPr>
        <p:spPr>
          <a:xfrm>
            <a:off x="5798501" y="4453206"/>
            <a:ext cx="6096000" cy="861774"/>
          </a:xfrm>
          <a:prstGeom prst="rect">
            <a:avLst/>
          </a:prstGeom>
          <a:noFill/>
        </p:spPr>
        <p:txBody>
          <a:bodyPr wrap="square">
            <a:spAutoFit/>
          </a:bodyPr>
          <a:lstStyle/>
          <a:p>
            <a:r>
              <a:rPr lang="en-GB" sz="1600" i="1" dirty="0">
                <a:latin typeface="Trebuchet MS" panose="020B0603020202020204" pitchFamily="34" charset="0"/>
              </a:rPr>
              <a:t>The Silver Fox</a:t>
            </a:r>
          </a:p>
          <a:p>
            <a:r>
              <a:rPr lang="en-GB" sz="1600" dirty="0">
                <a:latin typeface="Trebuchet MS" panose="020B0603020202020204" pitchFamily="34" charset="0"/>
              </a:rPr>
              <a:t>HM Prison Exeter</a:t>
            </a:r>
          </a:p>
          <a:p>
            <a:r>
              <a:rPr lang="en-GB" sz="1600" dirty="0">
                <a:latin typeface="Trebuchet MS" panose="020B0603020202020204" pitchFamily="34" charset="0"/>
              </a:rPr>
              <a:t>Highly Commended Award for Printmaking</a:t>
            </a:r>
          </a:p>
        </p:txBody>
      </p:sp>
      <p:sp>
        <p:nvSpPr>
          <p:cNvPr id="8" name="TextBox 7">
            <a:extLst>
              <a:ext uri="{FF2B5EF4-FFF2-40B4-BE49-F238E27FC236}">
                <a16:creationId xmlns:a16="http://schemas.microsoft.com/office/drawing/2014/main" id="{7B96E368-D2C4-445D-9F14-E9ACA8B7028D}"/>
              </a:ext>
            </a:extLst>
          </p:cNvPr>
          <p:cNvSpPr txBox="1"/>
          <p:nvPr/>
        </p:nvSpPr>
        <p:spPr>
          <a:xfrm>
            <a:off x="409575" y="5547217"/>
            <a:ext cx="11225530" cy="1200329"/>
          </a:xfrm>
          <a:prstGeom prst="rect">
            <a:avLst/>
          </a:prstGeom>
          <a:noFill/>
        </p:spPr>
        <p:txBody>
          <a:bodyPr wrap="square">
            <a:spAutoFit/>
          </a:bodyPr>
          <a:lstStyle/>
          <a:p>
            <a:pPr algn="ctr"/>
            <a:r>
              <a:rPr lang="en-GB" i="1" dirty="0">
                <a:latin typeface="Trebuchet MS" panose="020B0603020202020204" pitchFamily="34" charset="0"/>
              </a:rPr>
              <a:t>‘I chose to do a pot with a love heart on the front because I thought of my love for my family and that I have pot loads of love for them.’</a:t>
            </a:r>
          </a:p>
          <a:p>
            <a:pPr algn="ctr"/>
            <a:endParaRPr lang="en-GB" i="1" dirty="0">
              <a:latin typeface="Trebuchet MS" panose="020B0603020202020204" pitchFamily="34" charset="0"/>
            </a:endParaRPr>
          </a:p>
          <a:p>
            <a:pPr algn="ctr"/>
            <a:r>
              <a:rPr lang="en-GB" sz="1600" dirty="0">
                <a:latin typeface="Trebuchet MS" panose="020B0603020202020204" pitchFamily="34" charset="0"/>
              </a:rPr>
              <a:t>Artist Comment</a:t>
            </a:r>
            <a:endParaRPr lang="en-GB" dirty="0">
              <a:latin typeface="Trebuchet MS" panose="020B0603020202020204" pitchFamily="34" charset="0"/>
            </a:endParaRPr>
          </a:p>
        </p:txBody>
      </p:sp>
    </p:spTree>
    <p:extLst>
      <p:ext uri="{BB962C8B-B14F-4D97-AF65-F5344CB8AC3E}">
        <p14:creationId xmlns:p14="http://schemas.microsoft.com/office/powerpoint/2010/main" val="166216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7FF7F-FFD4-4B49-AAE8-2387D0BB1D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62" y="231020"/>
            <a:ext cx="3215964" cy="4056499"/>
          </a:xfrm>
          <a:prstGeom prst="rect">
            <a:avLst/>
          </a:prstGeom>
        </p:spPr>
      </p:pic>
      <p:pic>
        <p:nvPicPr>
          <p:cNvPr id="3" name="Picture 2">
            <a:extLst>
              <a:ext uri="{FF2B5EF4-FFF2-40B4-BE49-F238E27FC236}">
                <a16:creationId xmlns:a16="http://schemas.microsoft.com/office/drawing/2014/main" id="{D499C525-4093-417F-B610-8F97B0306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3295" y="231020"/>
            <a:ext cx="2932127" cy="4084318"/>
          </a:xfrm>
          <a:prstGeom prst="rect">
            <a:avLst/>
          </a:prstGeom>
        </p:spPr>
      </p:pic>
      <p:sp>
        <p:nvSpPr>
          <p:cNvPr id="4" name="TextBox 3">
            <a:extLst>
              <a:ext uri="{FF2B5EF4-FFF2-40B4-BE49-F238E27FC236}">
                <a16:creationId xmlns:a16="http://schemas.microsoft.com/office/drawing/2014/main" id="{FE134FB9-16B5-4453-98BC-4E98980C905F}"/>
              </a:ext>
            </a:extLst>
          </p:cNvPr>
          <p:cNvSpPr txBox="1"/>
          <p:nvPr/>
        </p:nvSpPr>
        <p:spPr>
          <a:xfrm>
            <a:off x="254362" y="4325376"/>
            <a:ext cx="5033927" cy="861774"/>
          </a:xfrm>
          <a:prstGeom prst="rect">
            <a:avLst/>
          </a:prstGeom>
          <a:noFill/>
        </p:spPr>
        <p:txBody>
          <a:bodyPr wrap="square" rtlCol="0">
            <a:spAutoFit/>
          </a:bodyPr>
          <a:lstStyle/>
          <a:p>
            <a:r>
              <a:rPr lang="en-GB" sz="1600" i="1" dirty="0">
                <a:latin typeface="Trebuchet MS" panose="020B0603020202020204" pitchFamily="34" charset="0"/>
              </a:rPr>
              <a:t>Climate Chain Cheese Greta</a:t>
            </a:r>
          </a:p>
          <a:p>
            <a:r>
              <a:rPr lang="en-GB" sz="1600" dirty="0">
                <a:latin typeface="Trebuchet MS" panose="020B0603020202020204" pitchFamily="34" charset="0"/>
              </a:rPr>
              <a:t>HM Prison Bristol</a:t>
            </a:r>
          </a:p>
          <a:p>
            <a:r>
              <a:rPr lang="en-GB" sz="1600" dirty="0">
                <a:latin typeface="Trebuchet MS" panose="020B0603020202020204" pitchFamily="34" charset="0"/>
              </a:rPr>
              <a:t>First-Time Entrant Award for Printmaking</a:t>
            </a:r>
          </a:p>
        </p:txBody>
      </p:sp>
      <p:pic>
        <p:nvPicPr>
          <p:cNvPr id="5" name="Picture 4">
            <a:extLst>
              <a:ext uri="{FF2B5EF4-FFF2-40B4-BE49-F238E27FC236}">
                <a16:creationId xmlns:a16="http://schemas.microsoft.com/office/drawing/2014/main" id="{47372474-C8D7-4173-8975-6F76F4DFC1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98623" y="1381124"/>
            <a:ext cx="3941311" cy="5248275"/>
          </a:xfrm>
          <a:prstGeom prst="rect">
            <a:avLst/>
          </a:prstGeom>
        </p:spPr>
      </p:pic>
      <p:sp>
        <p:nvSpPr>
          <p:cNvPr id="6" name="TextBox 5">
            <a:extLst>
              <a:ext uri="{FF2B5EF4-FFF2-40B4-BE49-F238E27FC236}">
                <a16:creationId xmlns:a16="http://schemas.microsoft.com/office/drawing/2014/main" id="{A68F5FDB-0AA2-43A0-9699-604AE78CE2F9}"/>
              </a:ext>
            </a:extLst>
          </p:cNvPr>
          <p:cNvSpPr txBox="1"/>
          <p:nvPr/>
        </p:nvSpPr>
        <p:spPr>
          <a:xfrm>
            <a:off x="3888239" y="5703650"/>
            <a:ext cx="3941311" cy="861774"/>
          </a:xfrm>
          <a:prstGeom prst="rect">
            <a:avLst/>
          </a:prstGeom>
          <a:noFill/>
        </p:spPr>
        <p:txBody>
          <a:bodyPr wrap="square" rtlCol="0">
            <a:spAutoFit/>
          </a:bodyPr>
          <a:lstStyle/>
          <a:p>
            <a:pPr algn="r"/>
            <a:r>
              <a:rPr lang="en-GB" sz="1600" i="1" dirty="0">
                <a:latin typeface="Trebuchet MS" panose="020B0603020202020204" pitchFamily="34" charset="0"/>
              </a:rPr>
              <a:t>The Last Tree</a:t>
            </a:r>
          </a:p>
          <a:p>
            <a:pPr algn="r"/>
            <a:r>
              <a:rPr lang="en-GB" sz="1600" dirty="0">
                <a:latin typeface="Trebuchet MS" panose="020B0603020202020204" pitchFamily="34" charset="0"/>
              </a:rPr>
              <a:t>HM Prison Bristol</a:t>
            </a:r>
          </a:p>
          <a:p>
            <a:pPr algn="r"/>
            <a:r>
              <a:rPr lang="en-GB" sz="1600" dirty="0">
                <a:latin typeface="Trebuchet MS" panose="020B0603020202020204" pitchFamily="34" charset="0"/>
              </a:rPr>
              <a:t>Commended Award for Printmaking</a:t>
            </a:r>
          </a:p>
        </p:txBody>
      </p:sp>
    </p:spTree>
    <p:extLst>
      <p:ext uri="{BB962C8B-B14F-4D97-AF65-F5344CB8AC3E}">
        <p14:creationId xmlns:p14="http://schemas.microsoft.com/office/powerpoint/2010/main" val="3782558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DEE56-5318-4C3D-9EAB-BEB373DAC1F0}"/>
              </a:ext>
            </a:extLst>
          </p:cNvPr>
          <p:cNvSpPr txBox="1"/>
          <p:nvPr/>
        </p:nvSpPr>
        <p:spPr>
          <a:xfrm>
            <a:off x="5330958" y="150944"/>
            <a:ext cx="1676400" cy="400110"/>
          </a:xfrm>
          <a:prstGeom prst="rect">
            <a:avLst/>
          </a:prstGeom>
          <a:noFill/>
        </p:spPr>
        <p:txBody>
          <a:bodyPr wrap="square" rtlCol="0">
            <a:spAutoFit/>
          </a:bodyPr>
          <a:lstStyle/>
          <a:p>
            <a:r>
              <a:rPr lang="en-GB" sz="2000" b="1" dirty="0">
                <a:latin typeface="Trebuchet MS" panose="020B0603020202020204" pitchFamily="34" charset="0"/>
              </a:rPr>
              <a:t>Photography</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06B79B80-15FF-49C4-B5CB-580D3E79B1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7240" y="3429000"/>
            <a:ext cx="4274213" cy="2877946"/>
          </a:xfrm>
          <a:prstGeom prst="rect">
            <a:avLst/>
          </a:prstGeom>
        </p:spPr>
      </p:pic>
      <p:pic>
        <p:nvPicPr>
          <p:cNvPr id="4" name="Picture 3">
            <a:extLst>
              <a:ext uri="{FF2B5EF4-FFF2-40B4-BE49-F238E27FC236}">
                <a16:creationId xmlns:a16="http://schemas.microsoft.com/office/drawing/2014/main" id="{1BA8B041-9AC9-4F6A-BE02-802A0C549D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7240" y="542925"/>
            <a:ext cx="4274213" cy="2838450"/>
          </a:xfrm>
          <a:prstGeom prst="rect">
            <a:avLst/>
          </a:prstGeom>
        </p:spPr>
      </p:pic>
      <p:sp>
        <p:nvSpPr>
          <p:cNvPr id="5" name="TextBox 4">
            <a:extLst>
              <a:ext uri="{FF2B5EF4-FFF2-40B4-BE49-F238E27FC236}">
                <a16:creationId xmlns:a16="http://schemas.microsoft.com/office/drawing/2014/main" id="{873328AB-EA0C-4F84-A1C0-792956204F85}"/>
              </a:ext>
            </a:extLst>
          </p:cNvPr>
          <p:cNvSpPr txBox="1"/>
          <p:nvPr/>
        </p:nvSpPr>
        <p:spPr>
          <a:xfrm>
            <a:off x="4791075" y="5229728"/>
            <a:ext cx="2756165" cy="1077218"/>
          </a:xfrm>
          <a:prstGeom prst="rect">
            <a:avLst/>
          </a:prstGeom>
          <a:noFill/>
        </p:spPr>
        <p:txBody>
          <a:bodyPr wrap="square" rtlCol="0">
            <a:spAutoFit/>
          </a:bodyPr>
          <a:lstStyle/>
          <a:p>
            <a:pPr algn="r"/>
            <a:r>
              <a:rPr lang="en-GB" sz="1600" dirty="0">
                <a:latin typeface="Trebuchet MS" panose="020B0603020202020204" pitchFamily="34" charset="0"/>
              </a:rPr>
              <a:t>Lucky to be Alive (detail)</a:t>
            </a:r>
          </a:p>
          <a:p>
            <a:pPr algn="r"/>
            <a:r>
              <a:rPr lang="en-GB" sz="1600" dirty="0">
                <a:latin typeface="Trebuchet MS" panose="020B0603020202020204" pitchFamily="34" charset="0"/>
              </a:rPr>
              <a:t>Langley Green Hospital</a:t>
            </a:r>
          </a:p>
          <a:p>
            <a:pPr algn="r"/>
            <a:r>
              <a:rPr lang="en-GB" sz="1600" dirty="0">
                <a:latin typeface="Trebuchet MS" panose="020B0603020202020204" pitchFamily="34" charset="0"/>
              </a:rPr>
              <a:t>Bronze Award for Photography</a:t>
            </a:r>
          </a:p>
        </p:txBody>
      </p:sp>
      <p:pic>
        <p:nvPicPr>
          <p:cNvPr id="6" name="Picture 5">
            <a:extLst>
              <a:ext uri="{FF2B5EF4-FFF2-40B4-BE49-F238E27FC236}">
                <a16:creationId xmlns:a16="http://schemas.microsoft.com/office/drawing/2014/main" id="{8CBAF7B1-03E9-407A-A8EF-F68CC3151A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0547" y="542925"/>
            <a:ext cx="4288421" cy="5755892"/>
          </a:xfrm>
          <a:prstGeom prst="rect">
            <a:avLst/>
          </a:prstGeom>
        </p:spPr>
      </p:pic>
      <p:sp>
        <p:nvSpPr>
          <p:cNvPr id="7" name="TextBox 6">
            <a:extLst>
              <a:ext uri="{FF2B5EF4-FFF2-40B4-BE49-F238E27FC236}">
                <a16:creationId xmlns:a16="http://schemas.microsoft.com/office/drawing/2014/main" id="{01BCC51E-EF93-4AD8-982E-E1A43F86C12E}"/>
              </a:ext>
            </a:extLst>
          </p:cNvPr>
          <p:cNvSpPr txBox="1"/>
          <p:nvPr/>
        </p:nvSpPr>
        <p:spPr>
          <a:xfrm>
            <a:off x="4644760" y="1666875"/>
            <a:ext cx="2888273" cy="1323439"/>
          </a:xfrm>
          <a:prstGeom prst="rect">
            <a:avLst/>
          </a:prstGeom>
          <a:noFill/>
        </p:spPr>
        <p:txBody>
          <a:bodyPr wrap="square" rtlCol="0">
            <a:spAutoFit/>
          </a:bodyPr>
          <a:lstStyle/>
          <a:p>
            <a:r>
              <a:rPr lang="en-GB" sz="1600" i="1" dirty="0">
                <a:latin typeface="Trebuchet MS" panose="020B0603020202020204" pitchFamily="34" charset="0"/>
              </a:rPr>
              <a:t>Diamond in the Sky</a:t>
            </a:r>
          </a:p>
          <a:p>
            <a:r>
              <a:rPr lang="en-GB" sz="1600" dirty="0">
                <a:latin typeface="Trebuchet MS" panose="020B0603020202020204" pitchFamily="34" charset="0"/>
              </a:rPr>
              <a:t>St Andrew’s Healthcare Northampton</a:t>
            </a:r>
          </a:p>
          <a:p>
            <a:r>
              <a:rPr lang="en-GB" sz="1600" dirty="0">
                <a:latin typeface="Trebuchet MS" panose="020B0603020202020204" pitchFamily="34" charset="0"/>
              </a:rPr>
              <a:t>Platinum Award for Photography</a:t>
            </a:r>
          </a:p>
        </p:txBody>
      </p:sp>
    </p:spTree>
    <p:extLst>
      <p:ext uri="{BB962C8B-B14F-4D97-AF65-F5344CB8AC3E}">
        <p14:creationId xmlns:p14="http://schemas.microsoft.com/office/powerpoint/2010/main" val="196123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0E642-C5ED-42CD-9154-84C3E1A223E6}"/>
              </a:ext>
            </a:extLst>
          </p:cNvPr>
          <p:cNvSpPr txBox="1"/>
          <p:nvPr/>
        </p:nvSpPr>
        <p:spPr>
          <a:xfrm>
            <a:off x="762000" y="199965"/>
            <a:ext cx="2552700" cy="400110"/>
          </a:xfrm>
          <a:prstGeom prst="rect">
            <a:avLst/>
          </a:prstGeom>
          <a:noFill/>
        </p:spPr>
        <p:txBody>
          <a:bodyPr wrap="square" rtlCol="0">
            <a:spAutoFit/>
          </a:bodyPr>
          <a:lstStyle/>
          <a:p>
            <a:r>
              <a:rPr lang="en-GB" sz="2000" b="1" dirty="0">
                <a:latin typeface="Trebuchet MS" panose="020B0603020202020204" pitchFamily="34" charset="0"/>
              </a:rPr>
              <a:t>Ceramics</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C4DC6131-39FF-45C9-ACB9-11F31337F3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 y="714375"/>
            <a:ext cx="4547415" cy="4714875"/>
          </a:xfrm>
          <a:prstGeom prst="rect">
            <a:avLst/>
          </a:prstGeom>
        </p:spPr>
      </p:pic>
      <p:sp>
        <p:nvSpPr>
          <p:cNvPr id="4" name="TextBox 3">
            <a:extLst>
              <a:ext uri="{FF2B5EF4-FFF2-40B4-BE49-F238E27FC236}">
                <a16:creationId xmlns:a16="http://schemas.microsoft.com/office/drawing/2014/main" id="{D08AF40E-E749-4B31-8027-32B1271E13C1}"/>
              </a:ext>
            </a:extLst>
          </p:cNvPr>
          <p:cNvSpPr txBox="1"/>
          <p:nvPr/>
        </p:nvSpPr>
        <p:spPr>
          <a:xfrm>
            <a:off x="762000" y="5429250"/>
            <a:ext cx="4547414" cy="1077218"/>
          </a:xfrm>
          <a:prstGeom prst="rect">
            <a:avLst/>
          </a:prstGeom>
          <a:noFill/>
        </p:spPr>
        <p:txBody>
          <a:bodyPr wrap="square" rtlCol="0">
            <a:spAutoFit/>
          </a:bodyPr>
          <a:lstStyle/>
          <a:p>
            <a:r>
              <a:rPr lang="en-GB" sz="1600" i="1" dirty="0">
                <a:latin typeface="Trebuchet MS" panose="020B0603020202020204" pitchFamily="34" charset="0"/>
              </a:rPr>
              <a:t>Window of Opportunity</a:t>
            </a:r>
          </a:p>
          <a:p>
            <a:r>
              <a:rPr lang="en-GB" sz="1600" dirty="0">
                <a:latin typeface="Trebuchet MS" panose="020B0603020202020204" pitchFamily="34" charset="0"/>
              </a:rPr>
              <a:t>HM Prison &amp; Young Offender Institution Parc</a:t>
            </a:r>
          </a:p>
          <a:p>
            <a:r>
              <a:rPr lang="en-GB" sz="1600" dirty="0">
                <a:latin typeface="Trebuchet MS" panose="020B0603020202020204" pitchFamily="34" charset="0"/>
              </a:rPr>
              <a:t>Platinum Award for Ceramics</a:t>
            </a:r>
          </a:p>
          <a:p>
            <a:r>
              <a:rPr lang="en-GB" sz="1600" b="1" u="sng" dirty="0">
                <a:latin typeface="Trebuchet MS" panose="020B0603020202020204" pitchFamily="34" charset="0"/>
              </a:rPr>
              <a:t>Exhibited Artwork</a:t>
            </a:r>
          </a:p>
        </p:txBody>
      </p:sp>
      <p:pic>
        <p:nvPicPr>
          <p:cNvPr id="5" name="Picture 4">
            <a:extLst>
              <a:ext uri="{FF2B5EF4-FFF2-40B4-BE49-F238E27FC236}">
                <a16:creationId xmlns:a16="http://schemas.microsoft.com/office/drawing/2014/main" id="{EA71862F-D925-4017-B8A0-29409E56EB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91225" y="538609"/>
            <a:ext cx="4899221" cy="4890642"/>
          </a:xfrm>
          <a:prstGeom prst="rect">
            <a:avLst/>
          </a:prstGeom>
        </p:spPr>
      </p:pic>
      <p:sp>
        <p:nvSpPr>
          <p:cNvPr id="6" name="TextBox 5">
            <a:extLst>
              <a:ext uri="{FF2B5EF4-FFF2-40B4-BE49-F238E27FC236}">
                <a16:creationId xmlns:a16="http://schemas.microsoft.com/office/drawing/2014/main" id="{FC6FFAE0-96A1-46C5-8952-CAF3AFBEB7A5}"/>
              </a:ext>
            </a:extLst>
          </p:cNvPr>
          <p:cNvSpPr txBox="1"/>
          <p:nvPr/>
        </p:nvSpPr>
        <p:spPr>
          <a:xfrm>
            <a:off x="5991225" y="5448300"/>
            <a:ext cx="3762375" cy="1077218"/>
          </a:xfrm>
          <a:prstGeom prst="rect">
            <a:avLst/>
          </a:prstGeom>
          <a:noFill/>
        </p:spPr>
        <p:txBody>
          <a:bodyPr wrap="square" rtlCol="0">
            <a:spAutoFit/>
          </a:bodyPr>
          <a:lstStyle/>
          <a:p>
            <a:r>
              <a:rPr lang="en-GB" sz="1600" i="1" dirty="0">
                <a:latin typeface="Trebuchet MS" panose="020B0603020202020204" pitchFamily="34" charset="0"/>
              </a:rPr>
              <a:t>Quirky Duck</a:t>
            </a:r>
          </a:p>
          <a:p>
            <a:r>
              <a:rPr lang="en-GB" sz="1600" dirty="0">
                <a:latin typeface="Trebuchet MS" panose="020B0603020202020204" pitchFamily="34" charset="0"/>
              </a:rPr>
              <a:t>HM Prison </a:t>
            </a:r>
            <a:r>
              <a:rPr lang="en-GB" sz="1600" dirty="0" err="1">
                <a:latin typeface="Trebuchet MS" panose="020B0603020202020204" pitchFamily="34" charset="0"/>
              </a:rPr>
              <a:t>Dovegate</a:t>
            </a:r>
            <a:endParaRPr lang="en-GB" sz="1600" dirty="0">
              <a:latin typeface="Trebuchet MS" panose="020B0603020202020204" pitchFamily="34" charset="0"/>
            </a:endParaRPr>
          </a:p>
          <a:p>
            <a:r>
              <a:rPr lang="en-GB" sz="1600" dirty="0">
                <a:latin typeface="Trebuchet MS" panose="020B0603020202020204" pitchFamily="34" charset="0"/>
              </a:rPr>
              <a:t>Under 25s Special Award for Ceramics</a:t>
            </a:r>
          </a:p>
          <a:p>
            <a:r>
              <a:rPr lang="en-GB" sz="1600" b="1" u="sng" dirty="0">
                <a:latin typeface="Trebuchet MS" panose="020B0603020202020204" pitchFamily="34" charset="0"/>
              </a:rPr>
              <a:t>Exhibited Artwork</a:t>
            </a:r>
          </a:p>
        </p:txBody>
      </p:sp>
    </p:spTree>
    <p:extLst>
      <p:ext uri="{BB962C8B-B14F-4D97-AF65-F5344CB8AC3E}">
        <p14:creationId xmlns:p14="http://schemas.microsoft.com/office/powerpoint/2010/main" val="276083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idx="1"/>
          </p:nvPr>
        </p:nvSpPr>
        <p:spPr>
          <a:xfrm>
            <a:off x="951714" y="654189"/>
            <a:ext cx="6479863" cy="5549622"/>
          </a:xfrm>
        </p:spPr>
        <p:txBody>
          <a:bodyPr>
            <a:normAutofit fontScale="92500" lnSpcReduction="10000"/>
          </a:bodyPr>
          <a:lstStyle/>
          <a:p>
            <a:pPr algn="ctr" eaLnBrk="1" hangingPunct="1">
              <a:buFontTx/>
              <a:buNone/>
              <a:defRPr/>
            </a:pPr>
            <a:endParaRPr lang="en-GB" sz="1000" dirty="0">
              <a:ea typeface="ＭＳ Ｐゴシック" pitchFamily="34" charset="-128"/>
            </a:endParaRPr>
          </a:p>
          <a:p>
            <a:pPr algn="ctr" eaLnBrk="1" hangingPunct="1">
              <a:buFontTx/>
              <a:buNone/>
              <a:defRPr/>
            </a:pPr>
            <a:r>
              <a:rPr lang="en-GB" sz="4400" b="1" dirty="0">
                <a:solidFill>
                  <a:srgbClr val="9B1418"/>
                </a:solidFill>
                <a:ea typeface="ＭＳ Ｐゴシック" pitchFamily="34" charset="-128"/>
              </a:rPr>
              <a:t>	</a:t>
            </a:r>
            <a:r>
              <a:rPr lang="en-GB" sz="4400" b="1" dirty="0">
                <a:solidFill>
                  <a:srgbClr val="4B9377"/>
                </a:solidFill>
                <a:latin typeface="Trebuchet MS" panose="020B0603020202020204" pitchFamily="34" charset="0"/>
                <a:ea typeface="ＭＳ Ｐゴシック" pitchFamily="34" charset="-128"/>
              </a:rPr>
              <a:t>Charity’s Aims</a:t>
            </a:r>
          </a:p>
          <a:p>
            <a:pPr algn="ctr" eaLnBrk="1" hangingPunct="1">
              <a:buFontTx/>
              <a:buNone/>
              <a:defRPr/>
            </a:pPr>
            <a:endParaRPr lang="en-GB" sz="2600" b="1" dirty="0">
              <a:solidFill>
                <a:srgbClr val="9B1418"/>
              </a:solidFill>
              <a:latin typeface="Trebuchet MS" panose="020B0603020202020204" pitchFamily="34" charset="0"/>
              <a:ea typeface="ＭＳ Ｐゴシック" pitchFamily="34" charset="-128"/>
            </a:endParaRPr>
          </a:p>
          <a:p>
            <a:pPr marL="0" indent="0">
              <a:buNone/>
              <a:defRPr/>
            </a:pPr>
            <a:r>
              <a:rPr lang="en-GB" sz="2600" dirty="0">
                <a:latin typeface="Trebuchet MS" panose="020B0603020202020204" pitchFamily="34" charset="0"/>
                <a:ea typeface="ＭＳ Ｐゴシック" pitchFamily="34" charset="-128"/>
              </a:rPr>
              <a:t>- Help prisoners, secure patients and detainees lead more positive lives by motivating them to participate and achieve in the arts</a:t>
            </a:r>
          </a:p>
          <a:p>
            <a:pPr eaLnBrk="1" hangingPunct="1">
              <a:defRPr/>
            </a:pPr>
            <a:endParaRPr lang="en-GB" sz="2600" dirty="0">
              <a:latin typeface="Trebuchet MS" panose="020B0603020202020204" pitchFamily="34" charset="0"/>
              <a:ea typeface="ＭＳ Ｐゴシック" pitchFamily="34" charset="-128"/>
            </a:endParaRPr>
          </a:p>
          <a:p>
            <a:pPr marL="0" indent="0">
              <a:buNone/>
              <a:defRPr/>
            </a:pPr>
            <a:r>
              <a:rPr lang="en-GB" sz="2600" dirty="0">
                <a:latin typeface="Trebuchet MS" panose="020B0603020202020204" pitchFamily="34" charset="0"/>
                <a:ea typeface="ＭＳ Ｐゴシック" pitchFamily="34" charset="-128"/>
              </a:rPr>
              <a:t>- Increase public awareness and understanding of arts in the criminal justice system</a:t>
            </a:r>
          </a:p>
          <a:p>
            <a:pPr>
              <a:defRPr/>
            </a:pPr>
            <a:endParaRPr lang="en-GB" sz="2600" dirty="0">
              <a:latin typeface="Trebuchet MS" panose="020B0603020202020204" pitchFamily="34" charset="0"/>
              <a:ea typeface="ＭＳ Ｐゴシック" pitchFamily="34" charset="-128"/>
            </a:endParaRPr>
          </a:p>
          <a:p>
            <a:pPr marL="0" indent="0">
              <a:buNone/>
              <a:defRPr/>
            </a:pPr>
            <a:r>
              <a:rPr lang="en-GB" sz="2600" dirty="0">
                <a:latin typeface="Trebuchet MS" panose="020B0603020202020204" pitchFamily="34" charset="0"/>
              </a:rPr>
              <a:t>- Be a dynamic, responsive organisation which achieves excellent quality and value for money</a:t>
            </a:r>
            <a:endParaRPr lang="en-GB" sz="2600" dirty="0">
              <a:latin typeface="Trebuchet MS" panose="020B0603020202020204" pitchFamily="34" charset="0"/>
              <a:ea typeface="ＭＳ Ｐゴシック" pitchFamily="34" charset="-128"/>
            </a:endParaRPr>
          </a:p>
        </p:txBody>
      </p:sp>
      <p:pic>
        <p:nvPicPr>
          <p:cNvPr id="3" name="Picture 2" descr="A close up of a sign&#10;&#10;Description automatically generated">
            <a:extLst>
              <a:ext uri="{FF2B5EF4-FFF2-40B4-BE49-F238E27FC236}">
                <a16:creationId xmlns:a16="http://schemas.microsoft.com/office/drawing/2014/main" id="{0793181E-0D47-4BC1-8409-C54621FABB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9385" y="654189"/>
            <a:ext cx="3610900" cy="5145578"/>
          </a:xfrm>
          <a:prstGeom prst="rect">
            <a:avLst/>
          </a:prstGeom>
        </p:spPr>
      </p:pic>
      <p:sp>
        <p:nvSpPr>
          <p:cNvPr id="4" name="Rectangle 3">
            <a:extLst>
              <a:ext uri="{FF2B5EF4-FFF2-40B4-BE49-F238E27FC236}">
                <a16:creationId xmlns:a16="http://schemas.microsoft.com/office/drawing/2014/main" id="{35E4E3F0-FE03-422D-ACAB-51000BDB6177}"/>
              </a:ext>
            </a:extLst>
          </p:cNvPr>
          <p:cNvSpPr/>
          <p:nvPr/>
        </p:nvSpPr>
        <p:spPr>
          <a:xfrm>
            <a:off x="7629385" y="5799767"/>
            <a:ext cx="2578644" cy="861774"/>
          </a:xfrm>
          <a:prstGeom prst="rect">
            <a:avLst/>
          </a:prstGeom>
        </p:spPr>
        <p:txBody>
          <a:bodyPr wrap="square">
            <a:spAutoFit/>
          </a:bodyPr>
          <a:lstStyle/>
          <a:p>
            <a:r>
              <a:rPr lang="en-GB" sz="1600" i="1" dirty="0">
                <a:latin typeface="Trebuchet MS" panose="020B0603020202020204" pitchFamily="34" charset="0"/>
              </a:rPr>
              <a:t>Mona-Keys</a:t>
            </a:r>
          </a:p>
          <a:p>
            <a:r>
              <a:rPr lang="en-GB" sz="1600" dirty="0">
                <a:latin typeface="Trebuchet MS" panose="020B0603020202020204" pitchFamily="34" charset="0"/>
              </a:rPr>
              <a:t>HM Prison </a:t>
            </a:r>
            <a:r>
              <a:rPr lang="en-GB" sz="1600" dirty="0" err="1">
                <a:latin typeface="Trebuchet MS" panose="020B0603020202020204" pitchFamily="34" charset="0"/>
              </a:rPr>
              <a:t>Whatton</a:t>
            </a:r>
            <a:endParaRPr lang="en-GB" sz="1600" dirty="0">
              <a:latin typeface="Trebuchet MS" panose="020B0603020202020204" pitchFamily="34" charset="0"/>
            </a:endParaRPr>
          </a:p>
          <a:p>
            <a:r>
              <a:rPr lang="en-GB" sz="1600" dirty="0">
                <a:latin typeface="Trebuchet MS" panose="020B0603020202020204" pitchFamily="34" charset="0"/>
              </a:rPr>
              <a:t>Drawing</a:t>
            </a:r>
          </a:p>
        </p:txBody>
      </p:sp>
    </p:spTree>
    <p:extLst>
      <p:ext uri="{BB962C8B-B14F-4D97-AF65-F5344CB8AC3E}">
        <p14:creationId xmlns:p14="http://schemas.microsoft.com/office/powerpoint/2010/main" val="202402275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04894-D9A2-4558-8C66-00D3B2B2DC06}"/>
              </a:ext>
            </a:extLst>
          </p:cNvPr>
          <p:cNvSpPr txBox="1"/>
          <p:nvPr/>
        </p:nvSpPr>
        <p:spPr>
          <a:xfrm>
            <a:off x="561975" y="609600"/>
            <a:ext cx="3028950" cy="400110"/>
          </a:xfrm>
          <a:prstGeom prst="rect">
            <a:avLst/>
          </a:prstGeom>
          <a:noFill/>
        </p:spPr>
        <p:txBody>
          <a:bodyPr wrap="square" rtlCol="0">
            <a:spAutoFit/>
          </a:bodyPr>
          <a:lstStyle/>
          <a:p>
            <a:r>
              <a:rPr lang="en-GB" sz="2000" b="1" dirty="0">
                <a:latin typeface="Trebuchet MS" panose="020B0603020202020204" pitchFamily="34" charset="0"/>
              </a:rPr>
              <a:t>Textile Art</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24CD0658-07E5-4703-8A89-D7B904A60A8A}"/>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
                    </a14:imgEffect>
                    <a14:imgEffect>
                      <a14:brightnessContrast bright="30000"/>
                    </a14:imgEffect>
                  </a14:imgLayer>
                </a14:imgProps>
              </a:ext>
              <a:ext uri="{28A0092B-C50C-407E-A947-70E740481C1C}">
                <a14:useLocalDpi xmlns:a14="http://schemas.microsoft.com/office/drawing/2010/main"/>
              </a:ext>
            </a:extLst>
          </a:blip>
          <a:stretch>
            <a:fillRect/>
          </a:stretch>
        </p:blipFill>
        <p:spPr>
          <a:xfrm>
            <a:off x="7777955" y="609600"/>
            <a:ext cx="4143026" cy="5516880"/>
          </a:xfrm>
          <a:prstGeom prst="rect">
            <a:avLst/>
          </a:prstGeom>
        </p:spPr>
      </p:pic>
      <p:sp>
        <p:nvSpPr>
          <p:cNvPr id="4" name="TextBox 3">
            <a:extLst>
              <a:ext uri="{FF2B5EF4-FFF2-40B4-BE49-F238E27FC236}">
                <a16:creationId xmlns:a16="http://schemas.microsoft.com/office/drawing/2014/main" id="{011C5C7C-71EB-4A31-8C6C-01B2D3FEB0CE}"/>
              </a:ext>
            </a:extLst>
          </p:cNvPr>
          <p:cNvSpPr txBox="1"/>
          <p:nvPr/>
        </p:nvSpPr>
        <p:spPr>
          <a:xfrm>
            <a:off x="4414046" y="5264706"/>
            <a:ext cx="3373120" cy="861774"/>
          </a:xfrm>
          <a:prstGeom prst="rect">
            <a:avLst/>
          </a:prstGeom>
          <a:noFill/>
        </p:spPr>
        <p:txBody>
          <a:bodyPr wrap="square" rtlCol="0">
            <a:spAutoFit/>
          </a:bodyPr>
          <a:lstStyle/>
          <a:p>
            <a:pPr algn="r"/>
            <a:r>
              <a:rPr lang="en-GB" sz="1600" i="1" dirty="0">
                <a:latin typeface="Trebuchet MS" panose="020B0603020202020204" pitchFamily="34" charset="0"/>
              </a:rPr>
              <a:t>Window Box</a:t>
            </a:r>
          </a:p>
          <a:p>
            <a:pPr algn="r"/>
            <a:r>
              <a:rPr lang="en-GB" sz="1600" dirty="0">
                <a:latin typeface="Trebuchet MS" panose="020B0603020202020204" pitchFamily="34" charset="0"/>
              </a:rPr>
              <a:t>HM Prison </a:t>
            </a:r>
            <a:r>
              <a:rPr lang="en-GB" sz="1600" dirty="0" err="1">
                <a:latin typeface="Trebuchet MS" panose="020B0603020202020204" pitchFamily="34" charset="0"/>
              </a:rPr>
              <a:t>Erlestoke</a:t>
            </a:r>
            <a:endParaRPr lang="en-GB" sz="1600" dirty="0">
              <a:latin typeface="Trebuchet MS" panose="020B0603020202020204" pitchFamily="34" charset="0"/>
            </a:endParaRPr>
          </a:p>
          <a:p>
            <a:pPr algn="r"/>
            <a:r>
              <a:rPr lang="en-GB" sz="1600" dirty="0">
                <a:latin typeface="Trebuchet MS" panose="020B0603020202020204" pitchFamily="34" charset="0"/>
              </a:rPr>
              <a:t>Platinum Award for Textile Art</a:t>
            </a:r>
          </a:p>
        </p:txBody>
      </p:sp>
      <p:pic>
        <p:nvPicPr>
          <p:cNvPr id="5" name="Picture 4">
            <a:extLst>
              <a:ext uri="{FF2B5EF4-FFF2-40B4-BE49-F238E27FC236}">
                <a16:creationId xmlns:a16="http://schemas.microsoft.com/office/drawing/2014/main" id="{F1976536-438C-45F0-A40D-6F8E62FD02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00" y="1302348"/>
            <a:ext cx="7518400" cy="2496109"/>
          </a:xfrm>
          <a:prstGeom prst="rect">
            <a:avLst/>
          </a:prstGeom>
        </p:spPr>
      </p:pic>
      <p:sp>
        <p:nvSpPr>
          <p:cNvPr id="6" name="TextBox 5">
            <a:extLst>
              <a:ext uri="{FF2B5EF4-FFF2-40B4-BE49-F238E27FC236}">
                <a16:creationId xmlns:a16="http://schemas.microsoft.com/office/drawing/2014/main" id="{7D180B3B-142C-44EF-8558-0F1C47A17776}"/>
              </a:ext>
            </a:extLst>
          </p:cNvPr>
          <p:cNvSpPr txBox="1"/>
          <p:nvPr/>
        </p:nvSpPr>
        <p:spPr>
          <a:xfrm>
            <a:off x="101600" y="3798457"/>
            <a:ext cx="5191760" cy="1077218"/>
          </a:xfrm>
          <a:prstGeom prst="rect">
            <a:avLst/>
          </a:prstGeom>
          <a:noFill/>
        </p:spPr>
        <p:txBody>
          <a:bodyPr wrap="square" rtlCol="0">
            <a:spAutoFit/>
          </a:bodyPr>
          <a:lstStyle/>
          <a:p>
            <a:r>
              <a:rPr lang="en-GB" sz="1600" i="1" dirty="0">
                <a:latin typeface="Trebuchet MS" panose="020B0603020202020204" pitchFamily="34" charset="0"/>
              </a:rPr>
              <a:t>Hope</a:t>
            </a:r>
          </a:p>
          <a:p>
            <a:r>
              <a:rPr lang="en-GB" sz="1600" dirty="0">
                <a:latin typeface="Trebuchet MS" panose="020B0603020202020204" pitchFamily="34" charset="0"/>
              </a:rPr>
              <a:t>HM Prison &amp; Young Offender Institution Low Newton</a:t>
            </a:r>
          </a:p>
          <a:p>
            <a:r>
              <a:rPr lang="en-GB" sz="1600" dirty="0">
                <a:latin typeface="Trebuchet MS" panose="020B0603020202020204" pitchFamily="34" charset="0"/>
              </a:rPr>
              <a:t>Bronze Award for Textile Art</a:t>
            </a:r>
          </a:p>
          <a:p>
            <a:r>
              <a:rPr lang="en-GB" sz="1600" b="1" u="sng" dirty="0">
                <a:latin typeface="Trebuchet MS" panose="020B0603020202020204" pitchFamily="34" charset="0"/>
              </a:rPr>
              <a:t>Exhibited Artwork</a:t>
            </a:r>
          </a:p>
        </p:txBody>
      </p:sp>
    </p:spTree>
    <p:extLst>
      <p:ext uri="{BB962C8B-B14F-4D97-AF65-F5344CB8AC3E}">
        <p14:creationId xmlns:p14="http://schemas.microsoft.com/office/powerpoint/2010/main" val="27398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FC9D6-5E1F-4A59-9C13-6E710EAE40B1}"/>
              </a:ext>
            </a:extLst>
          </p:cNvPr>
          <p:cNvSpPr txBox="1"/>
          <p:nvPr/>
        </p:nvSpPr>
        <p:spPr>
          <a:xfrm>
            <a:off x="5027612" y="284480"/>
            <a:ext cx="2136775" cy="406400"/>
          </a:xfrm>
          <a:prstGeom prst="rect">
            <a:avLst/>
          </a:prstGeom>
          <a:noFill/>
        </p:spPr>
        <p:txBody>
          <a:bodyPr wrap="square" rtlCol="0">
            <a:spAutoFit/>
          </a:bodyPr>
          <a:lstStyle/>
          <a:p>
            <a:pPr algn="ctr"/>
            <a:r>
              <a:rPr lang="en-GB" sz="2000" b="1" dirty="0">
                <a:latin typeface="Trebuchet MS" panose="020B0603020202020204" pitchFamily="34" charset="0"/>
              </a:rPr>
              <a:t>Handmade Book</a:t>
            </a:r>
          </a:p>
        </p:txBody>
      </p:sp>
      <p:pic>
        <p:nvPicPr>
          <p:cNvPr id="3" name="Picture 2">
            <a:extLst>
              <a:ext uri="{FF2B5EF4-FFF2-40B4-BE49-F238E27FC236}">
                <a16:creationId xmlns:a16="http://schemas.microsoft.com/office/drawing/2014/main" id="{DA674B5F-8BAB-48B3-ADFC-E692D92E43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1623" y="2960187"/>
            <a:ext cx="2919096" cy="3036039"/>
          </a:xfrm>
          <a:prstGeom prst="rect">
            <a:avLst/>
          </a:prstGeom>
        </p:spPr>
      </p:pic>
      <p:pic>
        <p:nvPicPr>
          <p:cNvPr id="5" name="Picture 4" descr="A picture containing room&#10;&#10;Description automatically generated">
            <a:extLst>
              <a:ext uri="{FF2B5EF4-FFF2-40B4-BE49-F238E27FC236}">
                <a16:creationId xmlns:a16="http://schemas.microsoft.com/office/drawing/2014/main" id="{722F384A-DCE1-4E16-8022-79DA4C53C2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02344" y="76303"/>
            <a:ext cx="2917654" cy="2919096"/>
          </a:xfrm>
          <a:prstGeom prst="rect">
            <a:avLst/>
          </a:prstGeom>
        </p:spPr>
      </p:pic>
      <p:sp>
        <p:nvSpPr>
          <p:cNvPr id="6" name="TextBox 5">
            <a:extLst>
              <a:ext uri="{FF2B5EF4-FFF2-40B4-BE49-F238E27FC236}">
                <a16:creationId xmlns:a16="http://schemas.microsoft.com/office/drawing/2014/main" id="{DD843B4C-7EA4-4464-9F7B-83CC27C5A19F}"/>
              </a:ext>
            </a:extLst>
          </p:cNvPr>
          <p:cNvSpPr txBox="1"/>
          <p:nvPr/>
        </p:nvSpPr>
        <p:spPr>
          <a:xfrm>
            <a:off x="301623" y="5996226"/>
            <a:ext cx="3524083" cy="861774"/>
          </a:xfrm>
          <a:prstGeom prst="rect">
            <a:avLst/>
          </a:prstGeom>
          <a:noFill/>
        </p:spPr>
        <p:txBody>
          <a:bodyPr wrap="square" rtlCol="0">
            <a:spAutoFit/>
          </a:bodyPr>
          <a:lstStyle/>
          <a:p>
            <a:r>
              <a:rPr lang="en-GB" sz="1600" i="1" dirty="0">
                <a:latin typeface="Trebuchet MS" panose="020B0603020202020204" pitchFamily="34" charset="0"/>
              </a:rPr>
              <a:t>The Round Stuff</a:t>
            </a:r>
          </a:p>
          <a:p>
            <a:r>
              <a:rPr lang="en-GB" sz="1600" dirty="0">
                <a:latin typeface="Trebuchet MS" panose="020B0603020202020204" pitchFamily="34" charset="0"/>
              </a:rPr>
              <a:t>HM Prison </a:t>
            </a:r>
            <a:r>
              <a:rPr lang="en-GB" sz="1600" dirty="0" err="1">
                <a:latin typeface="Trebuchet MS" panose="020B0603020202020204" pitchFamily="34" charset="0"/>
              </a:rPr>
              <a:t>Glenochil</a:t>
            </a:r>
            <a:endParaRPr lang="en-GB" sz="1600" dirty="0">
              <a:latin typeface="Trebuchet MS" panose="020B0603020202020204" pitchFamily="34" charset="0"/>
            </a:endParaRPr>
          </a:p>
          <a:p>
            <a:r>
              <a:rPr lang="en-GB" sz="1600" dirty="0">
                <a:latin typeface="Trebuchet MS" panose="020B0603020202020204" pitchFamily="34" charset="0"/>
              </a:rPr>
              <a:t>Platinum Award for Handmade Book</a:t>
            </a:r>
          </a:p>
        </p:txBody>
      </p:sp>
      <p:pic>
        <p:nvPicPr>
          <p:cNvPr id="7" name="Picture 6">
            <a:extLst>
              <a:ext uri="{FF2B5EF4-FFF2-40B4-BE49-F238E27FC236}">
                <a16:creationId xmlns:a16="http://schemas.microsoft.com/office/drawing/2014/main" id="{0E8CC347-A322-4A78-8AB4-A9E63992E3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84732" y="3004505"/>
            <a:ext cx="3005647" cy="2573335"/>
          </a:xfrm>
          <a:prstGeom prst="rect">
            <a:avLst/>
          </a:prstGeom>
        </p:spPr>
      </p:pic>
      <p:pic>
        <p:nvPicPr>
          <p:cNvPr id="8" name="Picture 7">
            <a:extLst>
              <a:ext uri="{FF2B5EF4-FFF2-40B4-BE49-F238E27FC236}">
                <a16:creationId xmlns:a16="http://schemas.microsoft.com/office/drawing/2014/main" id="{27E8283A-35C4-45D3-8A61-08CC21F87C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8928728" y="55256"/>
            <a:ext cx="2917654" cy="3005645"/>
          </a:xfrm>
          <a:prstGeom prst="rect">
            <a:avLst/>
          </a:prstGeom>
        </p:spPr>
      </p:pic>
      <p:sp>
        <p:nvSpPr>
          <p:cNvPr id="9" name="TextBox 8">
            <a:extLst>
              <a:ext uri="{FF2B5EF4-FFF2-40B4-BE49-F238E27FC236}">
                <a16:creationId xmlns:a16="http://schemas.microsoft.com/office/drawing/2014/main" id="{CA4DB54F-3EF3-4F87-A144-88901151A543}"/>
              </a:ext>
            </a:extLst>
          </p:cNvPr>
          <p:cNvSpPr txBox="1"/>
          <p:nvPr/>
        </p:nvSpPr>
        <p:spPr>
          <a:xfrm>
            <a:off x="8884732" y="5577840"/>
            <a:ext cx="3005649" cy="1323439"/>
          </a:xfrm>
          <a:prstGeom prst="rect">
            <a:avLst/>
          </a:prstGeom>
          <a:noFill/>
        </p:spPr>
        <p:txBody>
          <a:bodyPr wrap="square" rtlCol="0">
            <a:spAutoFit/>
          </a:bodyPr>
          <a:lstStyle/>
          <a:p>
            <a:r>
              <a:rPr lang="en-GB" sz="1600" i="1" dirty="0">
                <a:latin typeface="Trebuchet MS" panose="020B0603020202020204" pitchFamily="34" charset="0"/>
              </a:rPr>
              <a:t>As I Was So I Shall Be</a:t>
            </a:r>
          </a:p>
          <a:p>
            <a:r>
              <a:rPr lang="en-GB" sz="1600" dirty="0">
                <a:latin typeface="Trebuchet MS" panose="020B0603020202020204" pitchFamily="34" charset="0"/>
              </a:rPr>
              <a:t>HM Prison and Young Offender Institution Parc</a:t>
            </a:r>
          </a:p>
          <a:p>
            <a:r>
              <a:rPr lang="en-GB" sz="1600" dirty="0">
                <a:latin typeface="Trebuchet MS" panose="020B0603020202020204" pitchFamily="34" charset="0"/>
              </a:rPr>
              <a:t>First-Time Entrant Award for Handmade Book</a:t>
            </a:r>
          </a:p>
        </p:txBody>
      </p:sp>
      <p:pic>
        <p:nvPicPr>
          <p:cNvPr id="11" name="Picture 10">
            <a:extLst>
              <a:ext uri="{FF2B5EF4-FFF2-40B4-BE49-F238E27FC236}">
                <a16:creationId xmlns:a16="http://schemas.microsoft.com/office/drawing/2014/main" id="{AA1DA45D-7481-4135-AA01-8E3BF4A72A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18532" y="821983"/>
            <a:ext cx="3554935" cy="2410223"/>
          </a:xfrm>
          <a:prstGeom prst="rect">
            <a:avLst/>
          </a:prstGeom>
        </p:spPr>
      </p:pic>
      <p:pic>
        <p:nvPicPr>
          <p:cNvPr id="12" name="Picture 11">
            <a:extLst>
              <a:ext uri="{FF2B5EF4-FFF2-40B4-BE49-F238E27FC236}">
                <a16:creationId xmlns:a16="http://schemas.microsoft.com/office/drawing/2014/main" id="{F3F1426C-B7DC-410B-A184-1CEA3A931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4244" y="3232207"/>
            <a:ext cx="3569224" cy="2676918"/>
          </a:xfrm>
          <a:prstGeom prst="rect">
            <a:avLst/>
          </a:prstGeom>
        </p:spPr>
      </p:pic>
      <p:sp>
        <p:nvSpPr>
          <p:cNvPr id="13" name="TextBox 12">
            <a:extLst>
              <a:ext uri="{FF2B5EF4-FFF2-40B4-BE49-F238E27FC236}">
                <a16:creationId xmlns:a16="http://schemas.microsoft.com/office/drawing/2014/main" id="{B3D59D57-8802-4491-9E57-61A90A9AE0EF}"/>
              </a:ext>
            </a:extLst>
          </p:cNvPr>
          <p:cNvSpPr txBox="1"/>
          <p:nvPr/>
        </p:nvSpPr>
        <p:spPr>
          <a:xfrm>
            <a:off x="4318532" y="5909125"/>
            <a:ext cx="3792006" cy="830997"/>
          </a:xfrm>
          <a:prstGeom prst="rect">
            <a:avLst/>
          </a:prstGeom>
          <a:noFill/>
        </p:spPr>
        <p:txBody>
          <a:bodyPr wrap="square" rtlCol="0">
            <a:spAutoFit/>
          </a:bodyPr>
          <a:lstStyle/>
          <a:p>
            <a:r>
              <a:rPr lang="en-GB" sz="1600" i="1" dirty="0">
                <a:latin typeface="Trebuchet MS" panose="020B0603020202020204" pitchFamily="34" charset="0"/>
              </a:rPr>
              <a:t>Picasso in Prison</a:t>
            </a:r>
          </a:p>
          <a:p>
            <a:r>
              <a:rPr lang="en-GB" sz="1600" dirty="0">
                <a:latin typeface="Trebuchet MS" panose="020B0603020202020204" pitchFamily="34" charset="0"/>
              </a:rPr>
              <a:t>HMP Prison Lewes</a:t>
            </a:r>
          </a:p>
          <a:p>
            <a:r>
              <a:rPr lang="en-GB" sz="1600" dirty="0">
                <a:latin typeface="Trebuchet MS" panose="020B0603020202020204" pitchFamily="34" charset="0"/>
              </a:rPr>
              <a:t>Commended Award for Handmade Book</a:t>
            </a:r>
          </a:p>
        </p:txBody>
      </p:sp>
    </p:spTree>
    <p:extLst>
      <p:ext uri="{BB962C8B-B14F-4D97-AF65-F5344CB8AC3E}">
        <p14:creationId xmlns:p14="http://schemas.microsoft.com/office/powerpoint/2010/main" val="4045840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2D1BC-8395-40E7-AF14-0E3D1C0494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466" y="913130"/>
            <a:ext cx="3362248" cy="4801870"/>
          </a:xfrm>
          <a:prstGeom prst="rect">
            <a:avLst/>
          </a:prstGeom>
        </p:spPr>
      </p:pic>
      <p:sp>
        <p:nvSpPr>
          <p:cNvPr id="4" name="TextBox 3">
            <a:extLst>
              <a:ext uri="{FF2B5EF4-FFF2-40B4-BE49-F238E27FC236}">
                <a16:creationId xmlns:a16="http://schemas.microsoft.com/office/drawing/2014/main" id="{E34B89D4-8A17-4C96-BE6F-4345F4750A82}"/>
              </a:ext>
            </a:extLst>
          </p:cNvPr>
          <p:cNvSpPr txBox="1"/>
          <p:nvPr/>
        </p:nvSpPr>
        <p:spPr>
          <a:xfrm>
            <a:off x="0" y="5699760"/>
            <a:ext cx="3972560" cy="861774"/>
          </a:xfrm>
          <a:prstGeom prst="rect">
            <a:avLst/>
          </a:prstGeom>
          <a:noFill/>
        </p:spPr>
        <p:txBody>
          <a:bodyPr wrap="square">
            <a:spAutoFit/>
          </a:bodyPr>
          <a:lstStyle/>
          <a:p>
            <a:r>
              <a:rPr lang="en-GB" sz="1600" i="1" dirty="0">
                <a:latin typeface="Trebuchet MS" panose="020B0603020202020204" pitchFamily="34" charset="0"/>
              </a:rPr>
              <a:t>Protect and Support</a:t>
            </a:r>
          </a:p>
          <a:p>
            <a:r>
              <a:rPr lang="en-GB" sz="1600" dirty="0">
                <a:latin typeface="Trebuchet MS" panose="020B0603020202020204" pitchFamily="34" charset="0"/>
              </a:rPr>
              <a:t>HM Prison Holme House</a:t>
            </a:r>
          </a:p>
          <a:p>
            <a:r>
              <a:rPr lang="en-GB" sz="1600" dirty="0">
                <a:latin typeface="Trebuchet MS" panose="020B0603020202020204" pitchFamily="34" charset="0"/>
              </a:rPr>
              <a:t>Highly Commended Award for Calligraphy</a:t>
            </a:r>
          </a:p>
        </p:txBody>
      </p:sp>
      <p:sp>
        <p:nvSpPr>
          <p:cNvPr id="3" name="TextBox 2">
            <a:extLst>
              <a:ext uri="{FF2B5EF4-FFF2-40B4-BE49-F238E27FC236}">
                <a16:creationId xmlns:a16="http://schemas.microsoft.com/office/drawing/2014/main" id="{0E7EE813-4F7A-4300-8F8C-9ACA6C8C237F}"/>
              </a:ext>
            </a:extLst>
          </p:cNvPr>
          <p:cNvSpPr txBox="1"/>
          <p:nvPr/>
        </p:nvSpPr>
        <p:spPr>
          <a:xfrm>
            <a:off x="381000" y="323850"/>
            <a:ext cx="3448050" cy="400110"/>
          </a:xfrm>
          <a:prstGeom prst="rect">
            <a:avLst/>
          </a:prstGeom>
          <a:noFill/>
        </p:spPr>
        <p:txBody>
          <a:bodyPr wrap="square" rtlCol="0">
            <a:spAutoFit/>
          </a:bodyPr>
          <a:lstStyle/>
          <a:p>
            <a:r>
              <a:rPr lang="en-GB" sz="2000" b="1" dirty="0">
                <a:latin typeface="Trebuchet MS" panose="020B0603020202020204" pitchFamily="34" charset="0"/>
              </a:rPr>
              <a:t>Calligraphy</a:t>
            </a:r>
            <a:endParaRPr lang="en-GB" b="1" dirty="0">
              <a:latin typeface="Trebuchet MS" panose="020B0603020202020204" pitchFamily="34" charset="0"/>
            </a:endParaRPr>
          </a:p>
        </p:txBody>
      </p:sp>
      <p:pic>
        <p:nvPicPr>
          <p:cNvPr id="5" name="Picture 4">
            <a:extLst>
              <a:ext uri="{FF2B5EF4-FFF2-40B4-BE49-F238E27FC236}">
                <a16:creationId xmlns:a16="http://schemas.microsoft.com/office/drawing/2014/main" id="{2C3C7976-281F-40E8-9564-E2411F6BD4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5956" y="323850"/>
            <a:ext cx="3598578" cy="5162550"/>
          </a:xfrm>
          <a:prstGeom prst="rect">
            <a:avLst/>
          </a:prstGeom>
        </p:spPr>
      </p:pic>
      <p:pic>
        <p:nvPicPr>
          <p:cNvPr id="6" name="Picture 5">
            <a:extLst>
              <a:ext uri="{FF2B5EF4-FFF2-40B4-BE49-F238E27FC236}">
                <a16:creationId xmlns:a16="http://schemas.microsoft.com/office/drawing/2014/main" id="{7E3924FC-7FF3-494F-815D-3F87DB9EC9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1304" y="1087120"/>
            <a:ext cx="4578776" cy="3040080"/>
          </a:xfrm>
          <a:prstGeom prst="rect">
            <a:avLst/>
          </a:prstGeom>
        </p:spPr>
      </p:pic>
      <p:sp>
        <p:nvSpPr>
          <p:cNvPr id="7" name="TextBox 6">
            <a:extLst>
              <a:ext uri="{FF2B5EF4-FFF2-40B4-BE49-F238E27FC236}">
                <a16:creationId xmlns:a16="http://schemas.microsoft.com/office/drawing/2014/main" id="{8DE04A75-5197-4E51-BC7F-C91974EE68AE}"/>
              </a:ext>
            </a:extLst>
          </p:cNvPr>
          <p:cNvSpPr txBox="1"/>
          <p:nvPr/>
        </p:nvSpPr>
        <p:spPr>
          <a:xfrm>
            <a:off x="3681304" y="4216400"/>
            <a:ext cx="3725336" cy="861774"/>
          </a:xfrm>
          <a:prstGeom prst="rect">
            <a:avLst/>
          </a:prstGeom>
          <a:noFill/>
        </p:spPr>
        <p:txBody>
          <a:bodyPr wrap="square" rtlCol="0">
            <a:spAutoFit/>
          </a:bodyPr>
          <a:lstStyle/>
          <a:p>
            <a:r>
              <a:rPr lang="en-GB" sz="1600" i="1" dirty="0">
                <a:latin typeface="Trebuchet MS" panose="020B0603020202020204" pitchFamily="34" charset="0"/>
              </a:rPr>
              <a:t>Utopia 2</a:t>
            </a:r>
          </a:p>
          <a:p>
            <a:r>
              <a:rPr lang="en-GB" sz="1600" dirty="0">
                <a:latin typeface="Trebuchet MS" panose="020B0603020202020204" pitchFamily="34" charset="0"/>
              </a:rPr>
              <a:t>HM Prison Lewes</a:t>
            </a:r>
          </a:p>
          <a:p>
            <a:r>
              <a:rPr lang="en-GB" sz="1600" dirty="0">
                <a:latin typeface="Trebuchet MS" panose="020B0603020202020204" pitchFamily="34" charset="0"/>
              </a:rPr>
              <a:t>Commended Award for Calligraphy</a:t>
            </a:r>
          </a:p>
        </p:txBody>
      </p:sp>
      <p:sp>
        <p:nvSpPr>
          <p:cNvPr id="8" name="TextBox 7">
            <a:extLst>
              <a:ext uri="{FF2B5EF4-FFF2-40B4-BE49-F238E27FC236}">
                <a16:creationId xmlns:a16="http://schemas.microsoft.com/office/drawing/2014/main" id="{B18030B5-6379-42AD-B85C-DF83B76567ED}"/>
              </a:ext>
            </a:extLst>
          </p:cNvPr>
          <p:cNvSpPr txBox="1"/>
          <p:nvPr/>
        </p:nvSpPr>
        <p:spPr>
          <a:xfrm>
            <a:off x="8375956" y="5506423"/>
            <a:ext cx="3694124" cy="830997"/>
          </a:xfrm>
          <a:prstGeom prst="rect">
            <a:avLst/>
          </a:prstGeom>
          <a:noFill/>
        </p:spPr>
        <p:txBody>
          <a:bodyPr wrap="square" rtlCol="0">
            <a:spAutoFit/>
          </a:bodyPr>
          <a:lstStyle/>
          <a:p>
            <a:r>
              <a:rPr lang="en-GB" sz="1600" i="1" dirty="0">
                <a:latin typeface="Trebuchet MS" panose="020B0603020202020204" pitchFamily="34" charset="0"/>
              </a:rPr>
              <a:t>Forgive Me</a:t>
            </a:r>
          </a:p>
          <a:p>
            <a:r>
              <a:rPr lang="en-GB" sz="1600" dirty="0">
                <a:latin typeface="Trebuchet MS" panose="020B0603020202020204" pitchFamily="34" charset="0"/>
              </a:rPr>
              <a:t>HM Prison Forest Bank</a:t>
            </a:r>
          </a:p>
          <a:p>
            <a:r>
              <a:rPr lang="en-GB" sz="1600" dirty="0">
                <a:latin typeface="Trebuchet MS" panose="020B0603020202020204" pitchFamily="34" charset="0"/>
              </a:rPr>
              <a:t>Commended Award for Calligraphy</a:t>
            </a:r>
          </a:p>
        </p:txBody>
      </p:sp>
    </p:spTree>
    <p:extLst>
      <p:ext uri="{BB962C8B-B14F-4D97-AF65-F5344CB8AC3E}">
        <p14:creationId xmlns:p14="http://schemas.microsoft.com/office/powerpoint/2010/main" val="2082333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BDFDD-A555-4435-90E0-AE3A9DC9C0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042" y="775653"/>
            <a:ext cx="3019074" cy="3899637"/>
          </a:xfrm>
          <a:prstGeom prst="rect">
            <a:avLst/>
          </a:prstGeom>
        </p:spPr>
      </p:pic>
      <p:pic>
        <p:nvPicPr>
          <p:cNvPr id="3" name="Picture 2">
            <a:extLst>
              <a:ext uri="{FF2B5EF4-FFF2-40B4-BE49-F238E27FC236}">
                <a16:creationId xmlns:a16="http://schemas.microsoft.com/office/drawing/2014/main" id="{1EB3D74F-FB5E-4315-8259-77E3EF491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8596" y="775654"/>
            <a:ext cx="2924727" cy="3899636"/>
          </a:xfrm>
          <a:prstGeom prst="rect">
            <a:avLst/>
          </a:prstGeom>
        </p:spPr>
      </p:pic>
      <p:sp>
        <p:nvSpPr>
          <p:cNvPr id="4" name="TextBox 3">
            <a:extLst>
              <a:ext uri="{FF2B5EF4-FFF2-40B4-BE49-F238E27FC236}">
                <a16:creationId xmlns:a16="http://schemas.microsoft.com/office/drawing/2014/main" id="{484CC6CA-6BCF-42C6-ACCC-CC114E4B057A}"/>
              </a:ext>
            </a:extLst>
          </p:cNvPr>
          <p:cNvSpPr txBox="1"/>
          <p:nvPr/>
        </p:nvSpPr>
        <p:spPr>
          <a:xfrm>
            <a:off x="569042" y="4675290"/>
            <a:ext cx="4571918" cy="830997"/>
          </a:xfrm>
          <a:prstGeom prst="rect">
            <a:avLst/>
          </a:prstGeom>
          <a:noFill/>
        </p:spPr>
        <p:txBody>
          <a:bodyPr wrap="square" rtlCol="0">
            <a:spAutoFit/>
          </a:bodyPr>
          <a:lstStyle/>
          <a:p>
            <a:r>
              <a:rPr lang="en-GB" sz="1600" i="1" dirty="0">
                <a:latin typeface="Trebuchet MS" panose="020B0603020202020204" pitchFamily="34" charset="0"/>
              </a:rPr>
              <a:t>Pug Card</a:t>
            </a:r>
          </a:p>
          <a:p>
            <a:r>
              <a:rPr lang="en-GB" sz="1600" dirty="0">
                <a:latin typeface="Trebuchet MS" panose="020B0603020202020204" pitchFamily="34" charset="0"/>
              </a:rPr>
              <a:t>HM Prison Northumberland</a:t>
            </a:r>
          </a:p>
          <a:p>
            <a:r>
              <a:rPr lang="en-GB" sz="1600" dirty="0">
                <a:latin typeface="Trebuchet MS" panose="020B0603020202020204" pitchFamily="34" charset="0"/>
              </a:rPr>
              <a:t>Gold Award for Handmade Greetings Card</a:t>
            </a:r>
          </a:p>
        </p:txBody>
      </p:sp>
      <p:pic>
        <p:nvPicPr>
          <p:cNvPr id="5" name="Picture 4">
            <a:extLst>
              <a:ext uri="{FF2B5EF4-FFF2-40B4-BE49-F238E27FC236}">
                <a16:creationId xmlns:a16="http://schemas.microsoft.com/office/drawing/2014/main" id="{2350FD18-3394-4EAE-AA27-048A06FB7B1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8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898123" y="393022"/>
            <a:ext cx="4724835" cy="6071956"/>
          </a:xfrm>
          <a:prstGeom prst="rect">
            <a:avLst/>
          </a:prstGeom>
        </p:spPr>
      </p:pic>
      <p:sp>
        <p:nvSpPr>
          <p:cNvPr id="6" name="TextBox 5">
            <a:extLst>
              <a:ext uri="{FF2B5EF4-FFF2-40B4-BE49-F238E27FC236}">
                <a16:creationId xmlns:a16="http://schemas.microsoft.com/office/drawing/2014/main" id="{80717B94-7F56-4040-9000-98577347139D}"/>
              </a:ext>
            </a:extLst>
          </p:cNvPr>
          <p:cNvSpPr txBox="1"/>
          <p:nvPr/>
        </p:nvSpPr>
        <p:spPr>
          <a:xfrm>
            <a:off x="1899920" y="5633981"/>
            <a:ext cx="4998203" cy="830997"/>
          </a:xfrm>
          <a:prstGeom prst="rect">
            <a:avLst/>
          </a:prstGeom>
          <a:noFill/>
        </p:spPr>
        <p:txBody>
          <a:bodyPr wrap="square" rtlCol="0">
            <a:spAutoFit/>
          </a:bodyPr>
          <a:lstStyle/>
          <a:p>
            <a:pPr algn="r"/>
            <a:r>
              <a:rPr lang="en-GB" sz="1600" i="1" dirty="0">
                <a:latin typeface="Trebuchet MS" panose="020B0603020202020204" pitchFamily="34" charset="0"/>
              </a:rPr>
              <a:t>Sea and Sky (Homage to Matisse)</a:t>
            </a:r>
          </a:p>
          <a:p>
            <a:pPr algn="r"/>
            <a:r>
              <a:rPr lang="en-GB" sz="1600" dirty="0">
                <a:latin typeface="Trebuchet MS" panose="020B0603020202020204" pitchFamily="34" charset="0"/>
              </a:rPr>
              <a:t>HM Prison Thorn Cross</a:t>
            </a:r>
          </a:p>
          <a:p>
            <a:pPr algn="r"/>
            <a:r>
              <a:rPr lang="en-GB" sz="1600" dirty="0">
                <a:latin typeface="Trebuchet MS" panose="020B0603020202020204" pitchFamily="34" charset="0"/>
              </a:rPr>
              <a:t>Platinum Award for Handmade Greetings Card</a:t>
            </a:r>
          </a:p>
        </p:txBody>
      </p:sp>
      <p:sp>
        <p:nvSpPr>
          <p:cNvPr id="8" name="TextBox 7">
            <a:extLst>
              <a:ext uri="{FF2B5EF4-FFF2-40B4-BE49-F238E27FC236}">
                <a16:creationId xmlns:a16="http://schemas.microsoft.com/office/drawing/2014/main" id="{6BE0AC57-7509-4801-A6FA-9E88F7B1A15E}"/>
              </a:ext>
            </a:extLst>
          </p:cNvPr>
          <p:cNvSpPr txBox="1"/>
          <p:nvPr/>
        </p:nvSpPr>
        <p:spPr>
          <a:xfrm>
            <a:off x="569042" y="311696"/>
            <a:ext cx="3390900" cy="400110"/>
          </a:xfrm>
          <a:prstGeom prst="rect">
            <a:avLst/>
          </a:prstGeom>
          <a:noFill/>
        </p:spPr>
        <p:txBody>
          <a:bodyPr wrap="square" rtlCol="0">
            <a:spAutoFit/>
          </a:bodyPr>
          <a:lstStyle/>
          <a:p>
            <a:r>
              <a:rPr lang="en-GB" sz="2000" b="1" dirty="0">
                <a:latin typeface="Trebuchet MS" panose="020B0603020202020204" pitchFamily="34" charset="0"/>
              </a:rPr>
              <a:t>Handmade Greetings Card</a:t>
            </a:r>
            <a:endParaRPr lang="en-GB" b="1" dirty="0">
              <a:latin typeface="Trebuchet MS" panose="020B0603020202020204" pitchFamily="34" charset="0"/>
            </a:endParaRPr>
          </a:p>
        </p:txBody>
      </p:sp>
    </p:spTree>
    <p:extLst>
      <p:ext uri="{BB962C8B-B14F-4D97-AF65-F5344CB8AC3E}">
        <p14:creationId xmlns:p14="http://schemas.microsoft.com/office/powerpoint/2010/main" val="3345244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83DF7B-EFDB-4270-BDAD-7A787C22F0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 y="406400"/>
            <a:ext cx="2858591" cy="2905760"/>
          </a:xfrm>
          <a:prstGeom prst="rect">
            <a:avLst/>
          </a:prstGeom>
        </p:spPr>
      </p:pic>
      <p:pic>
        <p:nvPicPr>
          <p:cNvPr id="3" name="Picture 2">
            <a:extLst>
              <a:ext uri="{FF2B5EF4-FFF2-40B4-BE49-F238E27FC236}">
                <a16:creationId xmlns:a16="http://schemas.microsoft.com/office/drawing/2014/main" id="{4E4A46A2-1550-43D0-80FE-8A4F80A5D3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77771" y="406400"/>
            <a:ext cx="2858591" cy="2905760"/>
          </a:xfrm>
          <a:prstGeom prst="rect">
            <a:avLst/>
          </a:prstGeom>
        </p:spPr>
      </p:pic>
      <p:pic>
        <p:nvPicPr>
          <p:cNvPr id="4" name="Picture 3">
            <a:extLst>
              <a:ext uri="{FF2B5EF4-FFF2-40B4-BE49-F238E27FC236}">
                <a16:creationId xmlns:a16="http://schemas.microsoft.com/office/drawing/2014/main" id="{9A91A859-0280-49BA-90DA-96ACFC86B8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1" y="3429000"/>
            <a:ext cx="2858591" cy="2905760"/>
          </a:xfrm>
          <a:prstGeom prst="rect">
            <a:avLst/>
          </a:prstGeom>
        </p:spPr>
      </p:pic>
      <p:pic>
        <p:nvPicPr>
          <p:cNvPr id="5" name="Picture 4">
            <a:extLst>
              <a:ext uri="{FF2B5EF4-FFF2-40B4-BE49-F238E27FC236}">
                <a16:creationId xmlns:a16="http://schemas.microsoft.com/office/drawing/2014/main" id="{B8794BD9-B157-4970-9075-0DF426C0026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77771" y="3403393"/>
            <a:ext cx="2858591" cy="2956974"/>
          </a:xfrm>
          <a:prstGeom prst="rect">
            <a:avLst/>
          </a:prstGeom>
        </p:spPr>
      </p:pic>
      <p:sp>
        <p:nvSpPr>
          <p:cNvPr id="6" name="TextBox 5">
            <a:extLst>
              <a:ext uri="{FF2B5EF4-FFF2-40B4-BE49-F238E27FC236}">
                <a16:creationId xmlns:a16="http://schemas.microsoft.com/office/drawing/2014/main" id="{E27C5B02-D828-4D09-BD4F-B8543EE80ABD}"/>
              </a:ext>
            </a:extLst>
          </p:cNvPr>
          <p:cNvSpPr txBox="1"/>
          <p:nvPr/>
        </p:nvSpPr>
        <p:spPr>
          <a:xfrm>
            <a:off x="5936362" y="1061164"/>
            <a:ext cx="3542665" cy="1107996"/>
          </a:xfrm>
          <a:prstGeom prst="rect">
            <a:avLst/>
          </a:prstGeom>
          <a:noFill/>
        </p:spPr>
        <p:txBody>
          <a:bodyPr wrap="square" rtlCol="0">
            <a:spAutoFit/>
          </a:bodyPr>
          <a:lstStyle/>
          <a:p>
            <a:r>
              <a:rPr lang="en-GB" sz="1600" i="1" dirty="0">
                <a:latin typeface="Trebuchet MS" panose="020B0603020202020204" pitchFamily="34" charset="0"/>
              </a:rPr>
              <a:t>Window Boxes</a:t>
            </a:r>
          </a:p>
          <a:p>
            <a:r>
              <a:rPr lang="en-GB" sz="1600" dirty="0">
                <a:latin typeface="Trebuchet MS" panose="020B0603020202020204" pitchFamily="34" charset="0"/>
              </a:rPr>
              <a:t>Edenfield Centre, Prestwich Hospital</a:t>
            </a:r>
          </a:p>
          <a:p>
            <a:r>
              <a:rPr lang="en-GB" sz="1600" dirty="0">
                <a:latin typeface="Trebuchet MS" panose="020B0603020202020204" pitchFamily="34" charset="0"/>
              </a:rPr>
              <a:t>Handmade Greetings Card</a:t>
            </a:r>
          </a:p>
        </p:txBody>
      </p:sp>
      <p:pic>
        <p:nvPicPr>
          <p:cNvPr id="8" name="Picture 7">
            <a:extLst>
              <a:ext uri="{FF2B5EF4-FFF2-40B4-BE49-F238E27FC236}">
                <a16:creationId xmlns:a16="http://schemas.microsoft.com/office/drawing/2014/main" id="{9246B4D8-7EF6-4DCB-9012-459ABD351489}"/>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17000"/>
                    </a14:imgEffect>
                    <a14:imgEffect>
                      <a14:brightnessContrast bright="21000"/>
                    </a14:imgEffect>
                  </a14:imgLayer>
                </a14:imgProps>
              </a:ext>
              <a:ext uri="{28A0092B-C50C-407E-A947-70E740481C1C}">
                <a14:useLocalDpi xmlns:a14="http://schemas.microsoft.com/office/drawing/2010/main"/>
              </a:ext>
            </a:extLst>
          </a:blip>
          <a:stretch>
            <a:fillRect/>
          </a:stretch>
        </p:blipFill>
        <p:spPr>
          <a:xfrm>
            <a:off x="8742861" y="1950720"/>
            <a:ext cx="3288030" cy="4384040"/>
          </a:xfrm>
          <a:prstGeom prst="rect">
            <a:avLst/>
          </a:prstGeom>
        </p:spPr>
      </p:pic>
      <p:sp>
        <p:nvSpPr>
          <p:cNvPr id="9" name="TextBox 8">
            <a:extLst>
              <a:ext uri="{FF2B5EF4-FFF2-40B4-BE49-F238E27FC236}">
                <a16:creationId xmlns:a16="http://schemas.microsoft.com/office/drawing/2014/main" id="{14A7F0CF-8586-4D5E-9A9A-12036685495A}"/>
              </a:ext>
            </a:extLst>
          </p:cNvPr>
          <p:cNvSpPr txBox="1"/>
          <p:nvPr/>
        </p:nvSpPr>
        <p:spPr>
          <a:xfrm>
            <a:off x="6096000" y="5529370"/>
            <a:ext cx="2646861" cy="830997"/>
          </a:xfrm>
          <a:prstGeom prst="rect">
            <a:avLst/>
          </a:prstGeom>
          <a:noFill/>
        </p:spPr>
        <p:txBody>
          <a:bodyPr wrap="square" rtlCol="0">
            <a:spAutoFit/>
          </a:bodyPr>
          <a:lstStyle/>
          <a:p>
            <a:pPr algn="r"/>
            <a:r>
              <a:rPr lang="en-GB" sz="1600" i="1" dirty="0">
                <a:latin typeface="Trebuchet MS" panose="020B0603020202020204" pitchFamily="34" charset="0"/>
              </a:rPr>
              <a:t>Spiral</a:t>
            </a:r>
          </a:p>
          <a:p>
            <a:pPr algn="r"/>
            <a:r>
              <a:rPr lang="en-GB" sz="1600" dirty="0">
                <a:latin typeface="Trebuchet MS" panose="020B0603020202020204" pitchFamily="34" charset="0"/>
              </a:rPr>
              <a:t>HM Prison Spring Hill</a:t>
            </a:r>
          </a:p>
          <a:p>
            <a:pPr algn="r"/>
            <a:r>
              <a:rPr lang="en-GB" sz="1600" dirty="0">
                <a:latin typeface="Trebuchet MS" panose="020B0603020202020204" pitchFamily="34" charset="0"/>
              </a:rPr>
              <a:t>Handmade Greetings Card</a:t>
            </a:r>
          </a:p>
        </p:txBody>
      </p:sp>
    </p:spTree>
    <p:extLst>
      <p:ext uri="{BB962C8B-B14F-4D97-AF65-F5344CB8AC3E}">
        <p14:creationId xmlns:p14="http://schemas.microsoft.com/office/powerpoint/2010/main" val="176288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F539D0-64B1-4293-A97B-E009D92D9724}"/>
              </a:ext>
            </a:extLst>
          </p:cNvPr>
          <p:cNvSpPr txBox="1"/>
          <p:nvPr/>
        </p:nvSpPr>
        <p:spPr>
          <a:xfrm>
            <a:off x="342900" y="504825"/>
            <a:ext cx="3667125" cy="400110"/>
          </a:xfrm>
          <a:prstGeom prst="rect">
            <a:avLst/>
          </a:prstGeom>
          <a:noFill/>
        </p:spPr>
        <p:txBody>
          <a:bodyPr wrap="square" rtlCol="0">
            <a:spAutoFit/>
          </a:bodyPr>
          <a:lstStyle/>
          <a:p>
            <a:r>
              <a:rPr lang="en-GB" sz="2000" b="1" dirty="0">
                <a:latin typeface="Trebuchet MS" panose="020B0603020202020204" pitchFamily="34" charset="0"/>
              </a:rPr>
              <a:t>Graphic Design</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B463CB8D-D499-4ED0-BC6E-82661E6716F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a:stretch/>
        </p:blipFill>
        <p:spPr>
          <a:xfrm>
            <a:off x="566420" y="904935"/>
            <a:ext cx="5882641" cy="4060977"/>
          </a:xfrm>
          <a:prstGeom prst="rect">
            <a:avLst/>
          </a:prstGeom>
        </p:spPr>
      </p:pic>
      <p:sp>
        <p:nvSpPr>
          <p:cNvPr id="4" name="TextBox 3">
            <a:extLst>
              <a:ext uri="{FF2B5EF4-FFF2-40B4-BE49-F238E27FC236}">
                <a16:creationId xmlns:a16="http://schemas.microsoft.com/office/drawing/2014/main" id="{763346AD-3584-4BA6-B009-D0AE60695BD5}"/>
              </a:ext>
            </a:extLst>
          </p:cNvPr>
          <p:cNvSpPr txBox="1"/>
          <p:nvPr/>
        </p:nvSpPr>
        <p:spPr>
          <a:xfrm>
            <a:off x="566420" y="4965912"/>
            <a:ext cx="4381500" cy="861774"/>
          </a:xfrm>
          <a:prstGeom prst="rect">
            <a:avLst/>
          </a:prstGeom>
          <a:noFill/>
        </p:spPr>
        <p:txBody>
          <a:bodyPr wrap="square" rtlCol="0">
            <a:spAutoFit/>
          </a:bodyPr>
          <a:lstStyle/>
          <a:p>
            <a:r>
              <a:rPr lang="en-GB" sz="1600" i="1" dirty="0">
                <a:latin typeface="Trebuchet MS" panose="020B0603020202020204" pitchFamily="34" charset="0"/>
              </a:rPr>
              <a:t>Hull Walk of Fame App Design </a:t>
            </a:r>
            <a:r>
              <a:rPr lang="en-GB" sz="1600" dirty="0">
                <a:latin typeface="Trebuchet MS" panose="020B0603020202020204" pitchFamily="34" charset="0"/>
              </a:rPr>
              <a:t>(detail)</a:t>
            </a:r>
          </a:p>
          <a:p>
            <a:r>
              <a:rPr lang="en-GB" sz="1600" dirty="0">
                <a:latin typeface="Trebuchet MS" panose="020B0603020202020204" pitchFamily="34" charset="0"/>
              </a:rPr>
              <a:t>HM Prison Hull</a:t>
            </a:r>
          </a:p>
          <a:p>
            <a:r>
              <a:rPr lang="en-GB" sz="1600" dirty="0">
                <a:latin typeface="Trebuchet MS" panose="020B0603020202020204" pitchFamily="34" charset="0"/>
              </a:rPr>
              <a:t>Platinum Award for Graphic Design</a:t>
            </a:r>
          </a:p>
        </p:txBody>
      </p:sp>
      <p:pic>
        <p:nvPicPr>
          <p:cNvPr id="5" name="Picture 4">
            <a:extLst>
              <a:ext uri="{FF2B5EF4-FFF2-40B4-BE49-F238E27FC236}">
                <a16:creationId xmlns:a16="http://schemas.microsoft.com/office/drawing/2014/main" id="{9D7418DB-CD1F-49F2-B2AA-335201857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080" y="504825"/>
            <a:ext cx="4381500" cy="6196819"/>
          </a:xfrm>
          <a:prstGeom prst="rect">
            <a:avLst/>
          </a:prstGeom>
        </p:spPr>
      </p:pic>
      <p:sp>
        <p:nvSpPr>
          <p:cNvPr id="6" name="TextBox 5">
            <a:extLst>
              <a:ext uri="{FF2B5EF4-FFF2-40B4-BE49-F238E27FC236}">
                <a16:creationId xmlns:a16="http://schemas.microsoft.com/office/drawing/2014/main" id="{72823F26-9404-4F99-939A-5B4DFF0DB853}"/>
              </a:ext>
            </a:extLst>
          </p:cNvPr>
          <p:cNvSpPr txBox="1"/>
          <p:nvPr/>
        </p:nvSpPr>
        <p:spPr>
          <a:xfrm>
            <a:off x="3362960" y="5839870"/>
            <a:ext cx="3881120" cy="861774"/>
          </a:xfrm>
          <a:prstGeom prst="rect">
            <a:avLst/>
          </a:prstGeom>
          <a:noFill/>
        </p:spPr>
        <p:txBody>
          <a:bodyPr wrap="square" rtlCol="0">
            <a:spAutoFit/>
          </a:bodyPr>
          <a:lstStyle/>
          <a:p>
            <a:pPr algn="r"/>
            <a:r>
              <a:rPr lang="en-GB" sz="1600" i="1" dirty="0">
                <a:latin typeface="Trebuchet MS" panose="020B0603020202020204" pitchFamily="34" charset="0"/>
              </a:rPr>
              <a:t>Jail Break </a:t>
            </a:r>
            <a:r>
              <a:rPr lang="en-GB" sz="1600" dirty="0">
                <a:latin typeface="Trebuchet MS" panose="020B0603020202020204" pitchFamily="34" charset="0"/>
              </a:rPr>
              <a:t>(detail)</a:t>
            </a:r>
          </a:p>
          <a:p>
            <a:pPr algn="r"/>
            <a:r>
              <a:rPr lang="en-GB" sz="1600" dirty="0">
                <a:latin typeface="Trebuchet MS" panose="020B0603020202020204" pitchFamily="34" charset="0"/>
              </a:rPr>
              <a:t>HM Prison </a:t>
            </a:r>
            <a:r>
              <a:rPr lang="en-GB" sz="1600" dirty="0" err="1">
                <a:latin typeface="Trebuchet MS" panose="020B0603020202020204" pitchFamily="34" charset="0"/>
              </a:rPr>
              <a:t>Magilligan</a:t>
            </a:r>
            <a:r>
              <a:rPr lang="en-GB" sz="1600" dirty="0">
                <a:latin typeface="Trebuchet MS" panose="020B0603020202020204" pitchFamily="34" charset="0"/>
              </a:rPr>
              <a:t> </a:t>
            </a:r>
          </a:p>
          <a:p>
            <a:pPr algn="r"/>
            <a:r>
              <a:rPr lang="en-GB" sz="1600" dirty="0">
                <a:latin typeface="Trebuchet MS" panose="020B0603020202020204" pitchFamily="34" charset="0"/>
              </a:rPr>
              <a:t>Bronze Award for Graphic Design</a:t>
            </a:r>
          </a:p>
        </p:txBody>
      </p:sp>
    </p:spTree>
    <p:extLst>
      <p:ext uri="{BB962C8B-B14F-4D97-AF65-F5344CB8AC3E}">
        <p14:creationId xmlns:p14="http://schemas.microsoft.com/office/powerpoint/2010/main" val="4013844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D8A755-6DF1-43C6-92CE-09CE419ADBAA}"/>
              </a:ext>
            </a:extLst>
          </p:cNvPr>
          <p:cNvSpPr txBox="1"/>
          <p:nvPr/>
        </p:nvSpPr>
        <p:spPr>
          <a:xfrm>
            <a:off x="476250" y="485775"/>
            <a:ext cx="3333750" cy="400110"/>
          </a:xfrm>
          <a:prstGeom prst="rect">
            <a:avLst/>
          </a:prstGeom>
          <a:noFill/>
        </p:spPr>
        <p:txBody>
          <a:bodyPr wrap="square" rtlCol="0">
            <a:spAutoFit/>
          </a:bodyPr>
          <a:lstStyle/>
          <a:p>
            <a:r>
              <a:rPr lang="en-GB" sz="2000" b="1" dirty="0">
                <a:latin typeface="Trebuchet MS" panose="020B0603020202020204" pitchFamily="34" charset="0"/>
              </a:rPr>
              <a:t>Matchstick Model</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D9D9FE78-83B8-4CD4-9AE5-461C506D21B0}"/>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8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6954857" y="366689"/>
            <a:ext cx="4760893" cy="6338912"/>
          </a:xfrm>
          <a:prstGeom prst="rect">
            <a:avLst/>
          </a:prstGeom>
        </p:spPr>
      </p:pic>
      <p:sp>
        <p:nvSpPr>
          <p:cNvPr id="4" name="TextBox 3">
            <a:extLst>
              <a:ext uri="{FF2B5EF4-FFF2-40B4-BE49-F238E27FC236}">
                <a16:creationId xmlns:a16="http://schemas.microsoft.com/office/drawing/2014/main" id="{724D6287-F8D6-4FC5-9DC4-A4BD95DCABC3}"/>
              </a:ext>
            </a:extLst>
          </p:cNvPr>
          <p:cNvSpPr txBox="1"/>
          <p:nvPr/>
        </p:nvSpPr>
        <p:spPr>
          <a:xfrm>
            <a:off x="3615846" y="5898923"/>
            <a:ext cx="3339011" cy="830997"/>
          </a:xfrm>
          <a:prstGeom prst="rect">
            <a:avLst/>
          </a:prstGeom>
          <a:noFill/>
        </p:spPr>
        <p:txBody>
          <a:bodyPr wrap="square" rtlCol="0">
            <a:spAutoFit/>
          </a:bodyPr>
          <a:lstStyle/>
          <a:p>
            <a:pPr algn="r"/>
            <a:r>
              <a:rPr lang="en-GB" sz="1600" i="1" dirty="0">
                <a:latin typeface="Trebuchet MS" panose="020B0603020202020204" pitchFamily="34" charset="0"/>
              </a:rPr>
              <a:t>Patience</a:t>
            </a:r>
          </a:p>
          <a:p>
            <a:pPr algn="r"/>
            <a:r>
              <a:rPr lang="en-GB" sz="1600" dirty="0">
                <a:latin typeface="Trebuchet MS" panose="020B0603020202020204" pitchFamily="34" charset="0"/>
              </a:rPr>
              <a:t>HM Prison </a:t>
            </a:r>
            <a:r>
              <a:rPr lang="en-GB" sz="1600" dirty="0" err="1">
                <a:latin typeface="Trebuchet MS" panose="020B0603020202020204" pitchFamily="34" charset="0"/>
              </a:rPr>
              <a:t>Dovegate</a:t>
            </a:r>
            <a:endParaRPr lang="en-GB" sz="1600" dirty="0">
              <a:latin typeface="Trebuchet MS" panose="020B0603020202020204" pitchFamily="34" charset="0"/>
            </a:endParaRPr>
          </a:p>
          <a:p>
            <a:pPr algn="r"/>
            <a:r>
              <a:rPr lang="en-GB" sz="1600" dirty="0">
                <a:latin typeface="Trebuchet MS" panose="020B0603020202020204" pitchFamily="34" charset="0"/>
              </a:rPr>
              <a:t>Gold Award for Matchstick Model</a:t>
            </a:r>
          </a:p>
        </p:txBody>
      </p:sp>
      <p:pic>
        <p:nvPicPr>
          <p:cNvPr id="5" name="Picture 4">
            <a:extLst>
              <a:ext uri="{FF2B5EF4-FFF2-40B4-BE49-F238E27FC236}">
                <a16:creationId xmlns:a16="http://schemas.microsoft.com/office/drawing/2014/main" id="{4EF80525-3287-4207-9E36-8FF7F365DF3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6000"/>
                    </a14:imgEffect>
                  </a14:imgLayer>
                </a14:imgProps>
              </a:ext>
              <a:ext uri="{28A0092B-C50C-407E-A947-70E740481C1C}">
                <a14:useLocalDpi xmlns:a14="http://schemas.microsoft.com/office/drawing/2010/main"/>
              </a:ext>
            </a:extLst>
          </a:blip>
          <a:srcRect/>
          <a:stretch/>
        </p:blipFill>
        <p:spPr>
          <a:xfrm>
            <a:off x="476250" y="1075454"/>
            <a:ext cx="5924551" cy="4253487"/>
          </a:xfrm>
          <a:prstGeom prst="rect">
            <a:avLst/>
          </a:prstGeom>
        </p:spPr>
      </p:pic>
      <p:sp>
        <p:nvSpPr>
          <p:cNvPr id="6" name="TextBox 5">
            <a:extLst>
              <a:ext uri="{FF2B5EF4-FFF2-40B4-BE49-F238E27FC236}">
                <a16:creationId xmlns:a16="http://schemas.microsoft.com/office/drawing/2014/main" id="{D4828BD6-5F6B-41D5-B819-F2AC89F3DF44}"/>
              </a:ext>
            </a:extLst>
          </p:cNvPr>
          <p:cNvSpPr txBox="1"/>
          <p:nvPr/>
        </p:nvSpPr>
        <p:spPr>
          <a:xfrm>
            <a:off x="476250" y="5313359"/>
            <a:ext cx="3647440" cy="830997"/>
          </a:xfrm>
          <a:prstGeom prst="rect">
            <a:avLst/>
          </a:prstGeom>
          <a:noFill/>
        </p:spPr>
        <p:txBody>
          <a:bodyPr wrap="square" rtlCol="0">
            <a:spAutoFit/>
          </a:bodyPr>
          <a:lstStyle/>
          <a:p>
            <a:r>
              <a:rPr lang="en-GB" sz="1600" i="1" dirty="0">
                <a:latin typeface="Trebuchet MS" panose="020B0603020202020204" pitchFamily="34" charset="0"/>
              </a:rPr>
              <a:t>Galleon</a:t>
            </a:r>
          </a:p>
          <a:p>
            <a:r>
              <a:rPr lang="en-GB" sz="1600" dirty="0">
                <a:latin typeface="Trebuchet MS" panose="020B0603020202020204" pitchFamily="34" charset="0"/>
              </a:rPr>
              <a:t>HM Prison Northumberland</a:t>
            </a:r>
          </a:p>
          <a:p>
            <a:r>
              <a:rPr lang="en-GB" sz="1600" dirty="0">
                <a:latin typeface="Trebuchet MS" panose="020B0603020202020204" pitchFamily="34" charset="0"/>
              </a:rPr>
              <a:t>Platinum Award for Matchstick Model</a:t>
            </a:r>
          </a:p>
        </p:txBody>
      </p:sp>
    </p:spTree>
    <p:extLst>
      <p:ext uri="{BB962C8B-B14F-4D97-AF65-F5344CB8AC3E}">
        <p14:creationId xmlns:p14="http://schemas.microsoft.com/office/powerpoint/2010/main" val="1961675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2CB91-65F7-4D6B-9003-302C8F9A49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801" y="304799"/>
            <a:ext cx="4892112" cy="6219826"/>
          </a:xfrm>
          <a:prstGeom prst="rect">
            <a:avLst/>
          </a:prstGeom>
        </p:spPr>
      </p:pic>
      <p:sp>
        <p:nvSpPr>
          <p:cNvPr id="4" name="TextBox 3">
            <a:extLst>
              <a:ext uri="{FF2B5EF4-FFF2-40B4-BE49-F238E27FC236}">
                <a16:creationId xmlns:a16="http://schemas.microsoft.com/office/drawing/2014/main" id="{98B0182A-14A7-42D3-A0AD-547FA597E69E}"/>
              </a:ext>
            </a:extLst>
          </p:cNvPr>
          <p:cNvSpPr txBox="1"/>
          <p:nvPr/>
        </p:nvSpPr>
        <p:spPr>
          <a:xfrm>
            <a:off x="5196913" y="5447407"/>
            <a:ext cx="2556437" cy="1077218"/>
          </a:xfrm>
          <a:prstGeom prst="rect">
            <a:avLst/>
          </a:prstGeom>
          <a:noFill/>
        </p:spPr>
        <p:txBody>
          <a:bodyPr wrap="square">
            <a:spAutoFit/>
          </a:bodyPr>
          <a:lstStyle/>
          <a:p>
            <a:r>
              <a:rPr lang="en-GB" sz="1600" i="1" dirty="0">
                <a:latin typeface="Trebuchet MS" panose="020B0603020202020204" pitchFamily="34" charset="0"/>
              </a:rPr>
              <a:t>Bird Cage - Imprisoned!</a:t>
            </a:r>
          </a:p>
          <a:p>
            <a:r>
              <a:rPr lang="en-GB" sz="1600" dirty="0">
                <a:latin typeface="Trebuchet MS" panose="020B0603020202020204" pitchFamily="34" charset="0"/>
              </a:rPr>
              <a:t>HM Prison Exeter</a:t>
            </a:r>
          </a:p>
          <a:p>
            <a:r>
              <a:rPr lang="en-GB" sz="1600" dirty="0">
                <a:latin typeface="Trebuchet MS" panose="020B0603020202020204" pitchFamily="34" charset="0"/>
              </a:rPr>
              <a:t>Gold Award for Craft</a:t>
            </a:r>
          </a:p>
          <a:p>
            <a:r>
              <a:rPr lang="en-GB" sz="1600" b="1" u="sng" dirty="0">
                <a:latin typeface="Trebuchet MS" panose="020B0603020202020204" pitchFamily="34" charset="0"/>
              </a:rPr>
              <a:t>Exhibited Artwork</a:t>
            </a:r>
          </a:p>
        </p:txBody>
      </p:sp>
      <p:sp>
        <p:nvSpPr>
          <p:cNvPr id="6" name="TextBox 5">
            <a:extLst>
              <a:ext uri="{FF2B5EF4-FFF2-40B4-BE49-F238E27FC236}">
                <a16:creationId xmlns:a16="http://schemas.microsoft.com/office/drawing/2014/main" id="{26D8CCA1-EB0A-4775-98E8-EEF0BBBCB1B1}"/>
              </a:ext>
            </a:extLst>
          </p:cNvPr>
          <p:cNvSpPr txBox="1"/>
          <p:nvPr/>
        </p:nvSpPr>
        <p:spPr>
          <a:xfrm>
            <a:off x="5610225" y="800011"/>
            <a:ext cx="6096000" cy="3970318"/>
          </a:xfrm>
          <a:prstGeom prst="rect">
            <a:avLst/>
          </a:prstGeom>
          <a:noFill/>
        </p:spPr>
        <p:txBody>
          <a:bodyPr wrap="square">
            <a:spAutoFit/>
          </a:bodyPr>
          <a:lstStyle/>
          <a:p>
            <a:pPr algn="ctr"/>
            <a:r>
              <a:rPr lang="en-GB" i="1" dirty="0">
                <a:latin typeface="Trebuchet MS" panose="020B0603020202020204" pitchFamily="34" charset="0"/>
              </a:rPr>
              <a:t>‘I liked making the parrots and then I thought it would be good to make them a cage to make them look like they were my pet birds and make my cell look nice, and it gets everyone talking about it all the time and that is good for my anxiety.</a:t>
            </a:r>
          </a:p>
          <a:p>
            <a:pPr algn="ctr"/>
            <a:endParaRPr lang="en-GB" i="1" dirty="0">
              <a:latin typeface="Trebuchet MS" panose="020B0603020202020204" pitchFamily="34" charset="0"/>
            </a:endParaRPr>
          </a:p>
          <a:p>
            <a:pPr algn="ctr"/>
            <a:r>
              <a:rPr lang="en-GB" i="1" dirty="0">
                <a:latin typeface="Trebuchet MS" panose="020B0603020202020204" pitchFamily="34" charset="0"/>
              </a:rPr>
              <a:t>I think it [being creative] has changed my life and saved my life. I love being creative and showing off all my different artwork and I believe that when I do it other people get the joy out of it and that makes me so happy and I am part of the world again because people like what I am doing.’</a:t>
            </a:r>
          </a:p>
          <a:p>
            <a:pPr algn="ctr"/>
            <a:endParaRPr lang="en-GB" dirty="0">
              <a:latin typeface="Trebuchet MS" panose="020B0603020202020204" pitchFamily="34" charset="0"/>
            </a:endParaRPr>
          </a:p>
          <a:p>
            <a:pPr algn="ctr"/>
            <a:r>
              <a:rPr lang="en-GB" sz="1600" dirty="0">
                <a:latin typeface="Trebuchet MS" panose="020B0603020202020204" pitchFamily="34" charset="0"/>
              </a:rPr>
              <a:t>Exhibited Artist Comments</a:t>
            </a:r>
            <a:endParaRPr lang="en-GB" dirty="0">
              <a:latin typeface="Trebuchet MS" panose="020B0603020202020204" pitchFamily="34" charset="0"/>
            </a:endParaRPr>
          </a:p>
        </p:txBody>
      </p:sp>
      <p:sp>
        <p:nvSpPr>
          <p:cNvPr id="3" name="TextBox 2">
            <a:extLst>
              <a:ext uri="{FF2B5EF4-FFF2-40B4-BE49-F238E27FC236}">
                <a16:creationId xmlns:a16="http://schemas.microsoft.com/office/drawing/2014/main" id="{D9921A91-51CA-4760-8B9F-14EF955B146F}"/>
              </a:ext>
            </a:extLst>
          </p:cNvPr>
          <p:cNvSpPr txBox="1"/>
          <p:nvPr/>
        </p:nvSpPr>
        <p:spPr>
          <a:xfrm>
            <a:off x="8205787" y="204976"/>
            <a:ext cx="904875" cy="400110"/>
          </a:xfrm>
          <a:prstGeom prst="rect">
            <a:avLst/>
          </a:prstGeom>
          <a:noFill/>
        </p:spPr>
        <p:txBody>
          <a:bodyPr wrap="square" rtlCol="0">
            <a:spAutoFit/>
          </a:bodyPr>
          <a:lstStyle/>
          <a:p>
            <a:r>
              <a:rPr lang="en-GB" sz="2000" b="1" dirty="0">
                <a:latin typeface="Trebuchet MS" panose="020B0603020202020204" pitchFamily="34" charset="0"/>
              </a:rPr>
              <a:t>Craft</a:t>
            </a:r>
            <a:endParaRPr lang="en-GB" b="1" dirty="0">
              <a:latin typeface="Trebuchet MS" panose="020B0603020202020204" pitchFamily="34" charset="0"/>
            </a:endParaRPr>
          </a:p>
        </p:txBody>
      </p:sp>
      <p:pic>
        <p:nvPicPr>
          <p:cNvPr id="8" name="Bird Cage - Imprisoned 20K7184">
            <a:hlinkClick r:id="" action="ppaction://media"/>
            <a:extLst>
              <a:ext uri="{FF2B5EF4-FFF2-40B4-BE49-F238E27FC236}">
                <a16:creationId xmlns:a16="http://schemas.microsoft.com/office/drawing/2014/main" id="{9B853216-E500-4BA6-9F1A-0B920FAEE8EC}"/>
              </a:ext>
            </a:extLst>
          </p:cNvPr>
          <p:cNvPicPr>
            <a:picLocks noChangeAspect="1"/>
          </p:cNvPicPr>
          <p:nvPr>
            <a:audioFile r:link="rId1"/>
            <p:extLst>
              <p:ext uri="{DAA4B4D4-6D71-4841-9C94-3DE7FCFB9230}">
                <p14:media xmlns:p14="http://schemas.microsoft.com/office/powerpoint/2010/main" r:embed="rId2">
                  <p14:trim st="140400"/>
                </p14:media>
              </p:ext>
            </p:extLst>
          </p:nvPr>
        </p:nvPicPr>
        <p:blipFill>
          <a:blip r:embed="rId5"/>
          <a:stretch>
            <a:fillRect/>
          </a:stretch>
        </p:blipFill>
        <p:spPr>
          <a:xfrm>
            <a:off x="7632378" y="6118225"/>
            <a:ext cx="406400" cy="406400"/>
          </a:xfrm>
          <a:prstGeom prst="rect">
            <a:avLst/>
          </a:prstGeom>
        </p:spPr>
      </p:pic>
    </p:spTree>
    <p:extLst>
      <p:ext uri="{BB962C8B-B14F-4D97-AF65-F5344CB8AC3E}">
        <p14:creationId xmlns:p14="http://schemas.microsoft.com/office/powerpoint/2010/main" val="1032779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A9E121-4604-475F-8D1B-04F13D78F8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461" y="1149772"/>
            <a:ext cx="3761740" cy="2507827"/>
          </a:xfrm>
          <a:prstGeom prst="rect">
            <a:avLst/>
          </a:prstGeom>
        </p:spPr>
      </p:pic>
      <p:pic>
        <p:nvPicPr>
          <p:cNvPr id="3" name="Picture 2">
            <a:extLst>
              <a:ext uri="{FF2B5EF4-FFF2-40B4-BE49-F238E27FC236}">
                <a16:creationId xmlns:a16="http://schemas.microsoft.com/office/drawing/2014/main" id="{D01FDB44-3215-40EA-B9A6-4F06A4BE13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5129" y="1149772"/>
            <a:ext cx="3761741" cy="2507827"/>
          </a:xfrm>
          <a:prstGeom prst="rect">
            <a:avLst/>
          </a:prstGeom>
        </p:spPr>
      </p:pic>
      <p:pic>
        <p:nvPicPr>
          <p:cNvPr id="4" name="Picture 3">
            <a:extLst>
              <a:ext uri="{FF2B5EF4-FFF2-40B4-BE49-F238E27FC236}">
                <a16:creationId xmlns:a16="http://schemas.microsoft.com/office/drawing/2014/main" id="{5C2CD6B4-7AA5-428F-906B-13F7C2D14D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8798" y="1149772"/>
            <a:ext cx="3761741" cy="2507827"/>
          </a:xfrm>
          <a:prstGeom prst="rect">
            <a:avLst/>
          </a:prstGeom>
        </p:spPr>
      </p:pic>
      <p:sp>
        <p:nvSpPr>
          <p:cNvPr id="6" name="TextBox 5">
            <a:extLst>
              <a:ext uri="{FF2B5EF4-FFF2-40B4-BE49-F238E27FC236}">
                <a16:creationId xmlns:a16="http://schemas.microsoft.com/office/drawing/2014/main" id="{9BA300AC-C063-4D59-8392-9E44B1ACECB2}"/>
              </a:ext>
            </a:extLst>
          </p:cNvPr>
          <p:cNvSpPr txBox="1"/>
          <p:nvPr/>
        </p:nvSpPr>
        <p:spPr>
          <a:xfrm>
            <a:off x="251461" y="3657599"/>
            <a:ext cx="6096000" cy="1077218"/>
          </a:xfrm>
          <a:prstGeom prst="rect">
            <a:avLst/>
          </a:prstGeom>
          <a:noFill/>
        </p:spPr>
        <p:txBody>
          <a:bodyPr wrap="square">
            <a:spAutoFit/>
          </a:bodyPr>
          <a:lstStyle/>
          <a:p>
            <a:r>
              <a:rPr lang="en-GB" sz="1600" i="1" dirty="0">
                <a:latin typeface="Trebuchet MS" panose="020B0603020202020204" pitchFamily="34" charset="0"/>
              </a:rPr>
              <a:t>Rattus, Rattus</a:t>
            </a:r>
          </a:p>
          <a:p>
            <a:r>
              <a:rPr lang="en-GB" sz="1600" dirty="0">
                <a:latin typeface="Trebuchet MS" panose="020B0603020202020204" pitchFamily="34" charset="0"/>
              </a:rPr>
              <a:t>HM Prison Exeter</a:t>
            </a:r>
          </a:p>
          <a:p>
            <a:r>
              <a:rPr lang="en-GB" sz="1600" dirty="0">
                <a:latin typeface="Trebuchet MS" panose="020B0603020202020204" pitchFamily="34" charset="0"/>
              </a:rPr>
              <a:t>Craft</a:t>
            </a:r>
          </a:p>
          <a:p>
            <a:r>
              <a:rPr lang="en-GB" sz="1600" b="1" u="sng" dirty="0">
                <a:latin typeface="Trebuchet MS" panose="020B0603020202020204" pitchFamily="34" charset="0"/>
              </a:rPr>
              <a:t>Exhibited Artwork</a:t>
            </a:r>
          </a:p>
        </p:txBody>
      </p:sp>
    </p:spTree>
    <p:extLst>
      <p:ext uri="{BB962C8B-B14F-4D97-AF65-F5344CB8AC3E}">
        <p14:creationId xmlns:p14="http://schemas.microsoft.com/office/powerpoint/2010/main" val="950664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68C43-85D6-4ADA-A615-0738AB808367}"/>
              </a:ext>
            </a:extLst>
          </p:cNvPr>
          <p:cNvSpPr txBox="1"/>
          <p:nvPr/>
        </p:nvSpPr>
        <p:spPr>
          <a:xfrm>
            <a:off x="714375" y="533400"/>
            <a:ext cx="2552700" cy="400110"/>
          </a:xfrm>
          <a:prstGeom prst="rect">
            <a:avLst/>
          </a:prstGeom>
          <a:noFill/>
        </p:spPr>
        <p:txBody>
          <a:bodyPr wrap="square" rtlCol="0">
            <a:spAutoFit/>
          </a:bodyPr>
          <a:lstStyle/>
          <a:p>
            <a:r>
              <a:rPr lang="en-GB" sz="2000" b="1" dirty="0">
                <a:latin typeface="Trebuchet MS" panose="020B0603020202020204" pitchFamily="34" charset="0"/>
              </a:rPr>
              <a:t>Woodcraft</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8D38E426-2D61-48AB-9119-B521C30E4F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4412" y="267321"/>
            <a:ext cx="3613182" cy="2714639"/>
          </a:xfrm>
          <a:prstGeom prst="rect">
            <a:avLst/>
          </a:prstGeom>
        </p:spPr>
      </p:pic>
      <p:pic>
        <p:nvPicPr>
          <p:cNvPr id="4" name="Picture 3">
            <a:extLst>
              <a:ext uri="{FF2B5EF4-FFF2-40B4-BE49-F238E27FC236}">
                <a16:creationId xmlns:a16="http://schemas.microsoft.com/office/drawing/2014/main" id="{B7459422-9A70-49E6-A9E9-6F4DF6685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4413" y="3073400"/>
            <a:ext cx="3613181" cy="3469640"/>
          </a:xfrm>
          <a:prstGeom prst="rect">
            <a:avLst/>
          </a:prstGeom>
        </p:spPr>
      </p:pic>
      <p:sp>
        <p:nvSpPr>
          <p:cNvPr id="5" name="TextBox 4">
            <a:extLst>
              <a:ext uri="{FF2B5EF4-FFF2-40B4-BE49-F238E27FC236}">
                <a16:creationId xmlns:a16="http://schemas.microsoft.com/office/drawing/2014/main" id="{CD5DC32F-1AA0-4E3D-8EC7-6C161B26F194}"/>
              </a:ext>
            </a:extLst>
          </p:cNvPr>
          <p:cNvSpPr txBox="1"/>
          <p:nvPr/>
        </p:nvSpPr>
        <p:spPr>
          <a:xfrm>
            <a:off x="4435692" y="5753728"/>
            <a:ext cx="3728720" cy="830997"/>
          </a:xfrm>
          <a:prstGeom prst="rect">
            <a:avLst/>
          </a:prstGeom>
          <a:noFill/>
        </p:spPr>
        <p:txBody>
          <a:bodyPr wrap="square" rtlCol="0">
            <a:spAutoFit/>
          </a:bodyPr>
          <a:lstStyle/>
          <a:p>
            <a:pPr algn="r"/>
            <a:r>
              <a:rPr lang="en-GB" sz="1600" i="1" dirty="0">
                <a:latin typeface="Trebuchet MS" panose="020B0603020202020204" pitchFamily="34" charset="0"/>
              </a:rPr>
              <a:t>Backgammon Set</a:t>
            </a:r>
          </a:p>
          <a:p>
            <a:pPr algn="r"/>
            <a:r>
              <a:rPr lang="en-GB" sz="1600" dirty="0">
                <a:latin typeface="Trebuchet MS" panose="020B0603020202020204" pitchFamily="34" charset="0"/>
              </a:rPr>
              <a:t>HM Prison La </a:t>
            </a:r>
            <a:r>
              <a:rPr lang="en-GB" sz="1600" dirty="0" err="1">
                <a:latin typeface="Trebuchet MS" panose="020B0603020202020204" pitchFamily="34" charset="0"/>
              </a:rPr>
              <a:t>Moye</a:t>
            </a:r>
            <a:endParaRPr lang="en-GB" sz="1600" dirty="0">
              <a:latin typeface="Trebuchet MS" panose="020B0603020202020204" pitchFamily="34" charset="0"/>
            </a:endParaRPr>
          </a:p>
          <a:p>
            <a:pPr algn="r"/>
            <a:r>
              <a:rPr lang="en-GB" sz="1600" dirty="0">
                <a:latin typeface="Trebuchet MS" panose="020B0603020202020204" pitchFamily="34" charset="0"/>
              </a:rPr>
              <a:t>Commended Award for Woodcraft</a:t>
            </a:r>
          </a:p>
        </p:txBody>
      </p:sp>
      <p:pic>
        <p:nvPicPr>
          <p:cNvPr id="6" name="Picture 5">
            <a:extLst>
              <a:ext uri="{FF2B5EF4-FFF2-40B4-BE49-F238E27FC236}">
                <a16:creationId xmlns:a16="http://schemas.microsoft.com/office/drawing/2014/main" id="{59FB3132-52A6-4CF4-B345-E1320396C974}"/>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15000"/>
                    </a14:imgEffect>
                    <a14:imgEffect>
                      <a14:brightnessContrast bright="31000"/>
                    </a14:imgEffect>
                  </a14:imgLayer>
                </a14:imgProps>
              </a:ext>
              <a:ext uri="{28A0092B-C50C-407E-A947-70E740481C1C}">
                <a14:useLocalDpi xmlns:a14="http://schemas.microsoft.com/office/drawing/2010/main"/>
              </a:ext>
            </a:extLst>
          </a:blip>
          <a:stretch>
            <a:fillRect/>
          </a:stretch>
        </p:blipFill>
        <p:spPr>
          <a:xfrm>
            <a:off x="528320" y="933510"/>
            <a:ext cx="5567680" cy="4181176"/>
          </a:xfrm>
          <a:prstGeom prst="rect">
            <a:avLst/>
          </a:prstGeom>
        </p:spPr>
      </p:pic>
      <p:sp>
        <p:nvSpPr>
          <p:cNvPr id="7" name="TextBox 6">
            <a:extLst>
              <a:ext uri="{FF2B5EF4-FFF2-40B4-BE49-F238E27FC236}">
                <a16:creationId xmlns:a16="http://schemas.microsoft.com/office/drawing/2014/main" id="{3B1B708D-3FEB-4FD3-8B5A-53A56796FA7B}"/>
              </a:ext>
            </a:extLst>
          </p:cNvPr>
          <p:cNvSpPr txBox="1"/>
          <p:nvPr/>
        </p:nvSpPr>
        <p:spPr>
          <a:xfrm>
            <a:off x="528320" y="5124739"/>
            <a:ext cx="5831840" cy="861774"/>
          </a:xfrm>
          <a:prstGeom prst="rect">
            <a:avLst/>
          </a:prstGeom>
          <a:noFill/>
        </p:spPr>
        <p:txBody>
          <a:bodyPr wrap="square" rtlCol="0">
            <a:spAutoFit/>
          </a:bodyPr>
          <a:lstStyle/>
          <a:p>
            <a:r>
              <a:rPr lang="en-GB" sz="1600" i="1" dirty="0">
                <a:latin typeface="Trebuchet MS" panose="020B0603020202020204" pitchFamily="34" charset="0"/>
              </a:rPr>
              <a:t>Plane</a:t>
            </a:r>
          </a:p>
          <a:p>
            <a:r>
              <a:rPr lang="en-GB" sz="1600" dirty="0">
                <a:latin typeface="Trebuchet MS" panose="020B0603020202020204" pitchFamily="34" charset="0"/>
              </a:rPr>
              <a:t>HM Prison &amp; Young Offender Institution Grampian</a:t>
            </a:r>
          </a:p>
          <a:p>
            <a:r>
              <a:rPr lang="en-GB" sz="1600" dirty="0">
                <a:latin typeface="Trebuchet MS" panose="020B0603020202020204" pitchFamily="34" charset="0"/>
              </a:rPr>
              <a:t>Bronze Award for Woodcraft</a:t>
            </a:r>
          </a:p>
        </p:txBody>
      </p:sp>
    </p:spTree>
    <p:extLst>
      <p:ext uri="{BB962C8B-B14F-4D97-AF65-F5344CB8AC3E}">
        <p14:creationId xmlns:p14="http://schemas.microsoft.com/office/powerpoint/2010/main" val="360674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3"/>
          <p:cNvSpPr txBox="1">
            <a:spLocks noChangeArrowheads="1"/>
          </p:cNvSpPr>
          <p:nvPr/>
        </p:nvSpPr>
        <p:spPr bwMode="auto">
          <a:xfrm>
            <a:off x="680889" y="664917"/>
            <a:ext cx="37778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4400" b="1" dirty="0">
                <a:solidFill>
                  <a:srgbClr val="4B9377"/>
                </a:solidFill>
                <a:latin typeface="Trebuchet MS" panose="020B0603020202020204" pitchFamily="34" charset="0"/>
                <a:cs typeface="Helvetica" panose="020B0604020202020204" pitchFamily="34" charset="0"/>
              </a:rPr>
              <a:t>Our Activities</a:t>
            </a:r>
          </a:p>
        </p:txBody>
      </p:sp>
      <p:sp>
        <p:nvSpPr>
          <p:cNvPr id="70660" name="Oval 6"/>
          <p:cNvSpPr>
            <a:spLocks noChangeArrowheads="1"/>
          </p:cNvSpPr>
          <p:nvPr/>
        </p:nvSpPr>
        <p:spPr bwMode="auto">
          <a:xfrm>
            <a:off x="7708624" y="2520497"/>
            <a:ext cx="2592388" cy="208915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dirty="0"/>
          </a:p>
        </p:txBody>
      </p:sp>
      <p:sp>
        <p:nvSpPr>
          <p:cNvPr id="70661" name="Oval 7"/>
          <p:cNvSpPr>
            <a:spLocks noChangeArrowheads="1"/>
          </p:cNvSpPr>
          <p:nvPr/>
        </p:nvSpPr>
        <p:spPr bwMode="auto">
          <a:xfrm>
            <a:off x="5511773" y="2477609"/>
            <a:ext cx="2592388" cy="208915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a:p>
        </p:txBody>
      </p:sp>
      <p:sp>
        <p:nvSpPr>
          <p:cNvPr id="70662" name="Oval 8"/>
          <p:cNvSpPr>
            <a:spLocks noChangeArrowheads="1"/>
          </p:cNvSpPr>
          <p:nvPr/>
        </p:nvSpPr>
        <p:spPr bwMode="auto">
          <a:xfrm>
            <a:off x="3704468" y="3479333"/>
            <a:ext cx="2592388" cy="208915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a:p>
        </p:txBody>
      </p:sp>
      <p:sp>
        <p:nvSpPr>
          <p:cNvPr id="70663" name="Oval 5"/>
          <p:cNvSpPr>
            <a:spLocks noChangeArrowheads="1"/>
          </p:cNvSpPr>
          <p:nvPr/>
        </p:nvSpPr>
        <p:spPr bwMode="auto">
          <a:xfrm>
            <a:off x="6221686" y="903354"/>
            <a:ext cx="2592388" cy="208915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a:p>
        </p:txBody>
      </p:sp>
      <p:sp>
        <p:nvSpPr>
          <p:cNvPr id="70664" name="Oval 4"/>
          <p:cNvSpPr>
            <a:spLocks noChangeArrowheads="1"/>
          </p:cNvSpPr>
          <p:nvPr/>
        </p:nvSpPr>
        <p:spPr bwMode="auto">
          <a:xfrm>
            <a:off x="3826360" y="1477510"/>
            <a:ext cx="2592387" cy="208756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a:p>
        </p:txBody>
      </p:sp>
      <p:sp>
        <p:nvSpPr>
          <p:cNvPr id="70665" name="TextBox 9"/>
          <p:cNvSpPr txBox="1">
            <a:spLocks noChangeArrowheads="1"/>
          </p:cNvSpPr>
          <p:nvPr/>
        </p:nvSpPr>
        <p:spPr bwMode="auto">
          <a:xfrm>
            <a:off x="5909765" y="3312305"/>
            <a:ext cx="18002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Awards</a:t>
            </a:r>
          </a:p>
        </p:txBody>
      </p:sp>
      <p:sp>
        <p:nvSpPr>
          <p:cNvPr id="70666" name="TextBox 10"/>
          <p:cNvSpPr txBox="1">
            <a:spLocks noChangeArrowheads="1"/>
          </p:cNvSpPr>
          <p:nvPr/>
        </p:nvSpPr>
        <p:spPr bwMode="auto">
          <a:xfrm>
            <a:off x="4125858" y="2261318"/>
            <a:ext cx="199428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Exhibitions</a:t>
            </a:r>
          </a:p>
        </p:txBody>
      </p:sp>
      <p:sp>
        <p:nvSpPr>
          <p:cNvPr id="70667" name="TextBox 11"/>
          <p:cNvSpPr txBox="1">
            <a:spLocks noChangeArrowheads="1"/>
          </p:cNvSpPr>
          <p:nvPr/>
        </p:nvSpPr>
        <p:spPr bwMode="auto">
          <a:xfrm>
            <a:off x="7094526" y="1693208"/>
            <a:ext cx="8467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Sales</a:t>
            </a:r>
          </a:p>
        </p:txBody>
      </p:sp>
      <p:sp>
        <p:nvSpPr>
          <p:cNvPr id="70668" name="TextBox 12"/>
          <p:cNvSpPr txBox="1">
            <a:spLocks noChangeArrowheads="1"/>
          </p:cNvSpPr>
          <p:nvPr/>
        </p:nvSpPr>
        <p:spPr bwMode="auto">
          <a:xfrm>
            <a:off x="6444791" y="4942004"/>
            <a:ext cx="1943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Mentoring</a:t>
            </a:r>
          </a:p>
        </p:txBody>
      </p:sp>
      <p:sp>
        <p:nvSpPr>
          <p:cNvPr id="70669" name="TextBox 13"/>
          <p:cNvSpPr txBox="1">
            <a:spLocks noChangeArrowheads="1"/>
          </p:cNvSpPr>
          <p:nvPr/>
        </p:nvSpPr>
        <p:spPr bwMode="auto">
          <a:xfrm>
            <a:off x="3888389" y="4263734"/>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Events</a:t>
            </a:r>
          </a:p>
        </p:txBody>
      </p:sp>
      <p:sp>
        <p:nvSpPr>
          <p:cNvPr id="15" name="Oval 8">
            <a:extLst>
              <a:ext uri="{FF2B5EF4-FFF2-40B4-BE49-F238E27FC236}">
                <a16:creationId xmlns:a16="http://schemas.microsoft.com/office/drawing/2014/main" id="{BA682162-4B02-4DDC-8612-11D09E00C48C}"/>
              </a:ext>
            </a:extLst>
          </p:cNvPr>
          <p:cNvSpPr>
            <a:spLocks noChangeArrowheads="1"/>
          </p:cNvSpPr>
          <p:nvPr/>
        </p:nvSpPr>
        <p:spPr bwMode="auto">
          <a:xfrm>
            <a:off x="6120147" y="4037079"/>
            <a:ext cx="2592388" cy="2089150"/>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1800"/>
          </a:p>
        </p:txBody>
      </p:sp>
      <p:sp>
        <p:nvSpPr>
          <p:cNvPr id="16" name="TextBox 9">
            <a:extLst>
              <a:ext uri="{FF2B5EF4-FFF2-40B4-BE49-F238E27FC236}">
                <a16:creationId xmlns:a16="http://schemas.microsoft.com/office/drawing/2014/main" id="{6B1E8639-E42C-41EC-9C2D-F50257F7394B}"/>
              </a:ext>
            </a:extLst>
          </p:cNvPr>
          <p:cNvSpPr txBox="1">
            <a:spLocks noChangeArrowheads="1"/>
          </p:cNvSpPr>
          <p:nvPr/>
        </p:nvSpPr>
        <p:spPr bwMode="auto">
          <a:xfrm>
            <a:off x="8136690" y="3011074"/>
            <a:ext cx="18002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GB" altLang="en-US" sz="2200" b="1" dirty="0">
                <a:latin typeface="Trebuchet MS" panose="020B0603020202020204" pitchFamily="34" charset="0"/>
              </a:rPr>
              <a:t>Outreach and Involvement</a:t>
            </a:r>
          </a:p>
        </p:txBody>
      </p:sp>
    </p:spTree>
    <p:extLst>
      <p:ext uri="{BB962C8B-B14F-4D97-AF65-F5344CB8AC3E}">
        <p14:creationId xmlns:p14="http://schemas.microsoft.com/office/powerpoint/2010/main" val="18164432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FD3BBC-D0AF-4893-80D0-A1B588A99277}"/>
              </a:ext>
            </a:extLst>
          </p:cNvPr>
          <p:cNvSpPr txBox="1"/>
          <p:nvPr/>
        </p:nvSpPr>
        <p:spPr>
          <a:xfrm>
            <a:off x="600075" y="657225"/>
            <a:ext cx="2581275" cy="400110"/>
          </a:xfrm>
          <a:prstGeom prst="rect">
            <a:avLst/>
          </a:prstGeom>
          <a:noFill/>
        </p:spPr>
        <p:txBody>
          <a:bodyPr wrap="square" rtlCol="0">
            <a:spAutoFit/>
          </a:bodyPr>
          <a:lstStyle/>
          <a:p>
            <a:r>
              <a:rPr lang="en-GB" sz="2000" b="1" dirty="0">
                <a:latin typeface="Trebuchet MS" panose="020B0603020202020204" pitchFamily="34" charset="0"/>
              </a:rPr>
              <a:t>Furniture</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FFC2B04D-C02B-4EB1-B79E-9F69A4093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 y="1057335"/>
            <a:ext cx="5994400" cy="4238378"/>
          </a:xfrm>
          <a:prstGeom prst="rect">
            <a:avLst/>
          </a:prstGeom>
        </p:spPr>
      </p:pic>
      <p:sp>
        <p:nvSpPr>
          <p:cNvPr id="4" name="TextBox 3">
            <a:extLst>
              <a:ext uri="{FF2B5EF4-FFF2-40B4-BE49-F238E27FC236}">
                <a16:creationId xmlns:a16="http://schemas.microsoft.com/office/drawing/2014/main" id="{AF8AF9FC-13CE-4411-BEB4-DF8912D1097B}"/>
              </a:ext>
            </a:extLst>
          </p:cNvPr>
          <p:cNvSpPr txBox="1"/>
          <p:nvPr/>
        </p:nvSpPr>
        <p:spPr>
          <a:xfrm>
            <a:off x="487680" y="5183261"/>
            <a:ext cx="3180080" cy="861774"/>
          </a:xfrm>
          <a:prstGeom prst="rect">
            <a:avLst/>
          </a:prstGeom>
          <a:noFill/>
        </p:spPr>
        <p:txBody>
          <a:bodyPr wrap="square" rtlCol="0">
            <a:spAutoFit/>
          </a:bodyPr>
          <a:lstStyle/>
          <a:p>
            <a:r>
              <a:rPr lang="en-GB" sz="1600" i="1" dirty="0">
                <a:latin typeface="Trebuchet MS" panose="020B0603020202020204" pitchFamily="34" charset="0"/>
              </a:rPr>
              <a:t>Oaken Unbroken</a:t>
            </a:r>
          </a:p>
          <a:p>
            <a:r>
              <a:rPr lang="en-GB" sz="1600" dirty="0">
                <a:latin typeface="Trebuchet MS" panose="020B0603020202020204" pitchFamily="34" charset="0"/>
              </a:rPr>
              <a:t>HM Prison La </a:t>
            </a:r>
            <a:r>
              <a:rPr lang="en-GB" sz="1600" dirty="0" err="1">
                <a:latin typeface="Trebuchet MS" panose="020B0603020202020204" pitchFamily="34" charset="0"/>
              </a:rPr>
              <a:t>Moye</a:t>
            </a:r>
            <a:endParaRPr lang="en-GB" sz="1600" dirty="0">
              <a:latin typeface="Trebuchet MS" panose="020B0603020202020204" pitchFamily="34" charset="0"/>
            </a:endParaRPr>
          </a:p>
          <a:p>
            <a:r>
              <a:rPr lang="en-GB" sz="1600" dirty="0">
                <a:latin typeface="Trebuchet MS" panose="020B0603020202020204" pitchFamily="34" charset="0"/>
              </a:rPr>
              <a:t>Platinum Award for Furniture</a:t>
            </a:r>
          </a:p>
        </p:txBody>
      </p:sp>
      <p:pic>
        <p:nvPicPr>
          <p:cNvPr id="5" name="Picture 4">
            <a:extLst>
              <a:ext uri="{FF2B5EF4-FFF2-40B4-BE49-F238E27FC236}">
                <a16:creationId xmlns:a16="http://schemas.microsoft.com/office/drawing/2014/main" id="{A0653E71-614B-4EE5-A91C-14F0AB519C2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9000" contrast="4000"/>
                    </a14:imgEffect>
                  </a14:imgLayer>
                </a14:imgProps>
              </a:ext>
              <a:ext uri="{28A0092B-C50C-407E-A947-70E740481C1C}">
                <a14:useLocalDpi xmlns:a14="http://schemas.microsoft.com/office/drawing/2010/main"/>
              </a:ext>
            </a:extLst>
          </a:blip>
          <a:srcRect/>
          <a:stretch/>
        </p:blipFill>
        <p:spPr>
          <a:xfrm>
            <a:off x="7233920" y="3099478"/>
            <a:ext cx="4355279" cy="3478445"/>
          </a:xfrm>
          <a:prstGeom prst="rect">
            <a:avLst/>
          </a:prstGeom>
        </p:spPr>
      </p:pic>
      <p:pic>
        <p:nvPicPr>
          <p:cNvPr id="6" name="Picture 5">
            <a:extLst>
              <a:ext uri="{FF2B5EF4-FFF2-40B4-BE49-F238E27FC236}">
                <a16:creationId xmlns:a16="http://schemas.microsoft.com/office/drawing/2014/main" id="{02F4075B-007A-4D80-B61F-B95B0E24494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 contrast="9000"/>
                    </a14:imgEffect>
                  </a14:imgLayer>
                </a14:imgProps>
              </a:ext>
              <a:ext uri="{28A0092B-C50C-407E-A947-70E740481C1C}">
                <a14:useLocalDpi xmlns:a14="http://schemas.microsoft.com/office/drawing/2010/main"/>
              </a:ext>
            </a:extLst>
          </a:blip>
          <a:srcRect/>
          <a:stretch/>
        </p:blipFill>
        <p:spPr>
          <a:xfrm>
            <a:off x="7221894" y="280077"/>
            <a:ext cx="4356762" cy="3072723"/>
          </a:xfrm>
          <a:prstGeom prst="rect">
            <a:avLst/>
          </a:prstGeom>
        </p:spPr>
      </p:pic>
      <p:sp>
        <p:nvSpPr>
          <p:cNvPr id="7" name="TextBox 6">
            <a:extLst>
              <a:ext uri="{FF2B5EF4-FFF2-40B4-BE49-F238E27FC236}">
                <a16:creationId xmlns:a16="http://schemas.microsoft.com/office/drawing/2014/main" id="{63B609A1-93E8-4CDB-8EF6-1AB25EDB31EA}"/>
              </a:ext>
            </a:extLst>
          </p:cNvPr>
          <p:cNvSpPr txBox="1"/>
          <p:nvPr/>
        </p:nvSpPr>
        <p:spPr>
          <a:xfrm>
            <a:off x="3921760" y="5800665"/>
            <a:ext cx="3300134" cy="861774"/>
          </a:xfrm>
          <a:prstGeom prst="rect">
            <a:avLst/>
          </a:prstGeom>
          <a:noFill/>
        </p:spPr>
        <p:txBody>
          <a:bodyPr wrap="square" rtlCol="0">
            <a:spAutoFit/>
          </a:bodyPr>
          <a:lstStyle/>
          <a:p>
            <a:pPr algn="r"/>
            <a:r>
              <a:rPr lang="en-GB" sz="1600" i="1" dirty="0">
                <a:latin typeface="Trebuchet MS" panose="020B0603020202020204" pitchFamily="34" charset="0"/>
              </a:rPr>
              <a:t>Treasure Chest</a:t>
            </a:r>
          </a:p>
          <a:p>
            <a:pPr algn="r"/>
            <a:r>
              <a:rPr lang="en-GB" sz="1600" dirty="0">
                <a:latin typeface="Trebuchet MS" panose="020B0603020202020204" pitchFamily="34" charset="0"/>
              </a:rPr>
              <a:t>HM Prison Bure</a:t>
            </a:r>
          </a:p>
          <a:p>
            <a:pPr algn="r"/>
            <a:r>
              <a:rPr lang="en-GB" sz="1600" dirty="0">
                <a:latin typeface="Trebuchet MS" panose="020B0603020202020204" pitchFamily="34" charset="0"/>
              </a:rPr>
              <a:t>Gold Award for Furniture</a:t>
            </a:r>
          </a:p>
        </p:txBody>
      </p:sp>
    </p:spTree>
    <p:extLst>
      <p:ext uri="{BB962C8B-B14F-4D97-AF65-F5344CB8AC3E}">
        <p14:creationId xmlns:p14="http://schemas.microsoft.com/office/powerpoint/2010/main" val="1338715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BCB50A-6005-48A8-A6BF-366206548C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0680" y="295910"/>
            <a:ext cx="4521200" cy="4521200"/>
          </a:xfrm>
          <a:prstGeom prst="rect">
            <a:avLst/>
          </a:prstGeom>
        </p:spPr>
      </p:pic>
      <p:sp>
        <p:nvSpPr>
          <p:cNvPr id="3" name="TextBox 2">
            <a:extLst>
              <a:ext uri="{FF2B5EF4-FFF2-40B4-BE49-F238E27FC236}">
                <a16:creationId xmlns:a16="http://schemas.microsoft.com/office/drawing/2014/main" id="{565FC7E5-8863-4B9B-A619-400EA937AF8D}"/>
              </a:ext>
            </a:extLst>
          </p:cNvPr>
          <p:cNvSpPr txBox="1"/>
          <p:nvPr/>
        </p:nvSpPr>
        <p:spPr>
          <a:xfrm>
            <a:off x="4881880" y="295910"/>
            <a:ext cx="4521200" cy="1077218"/>
          </a:xfrm>
          <a:prstGeom prst="rect">
            <a:avLst/>
          </a:prstGeom>
          <a:noFill/>
        </p:spPr>
        <p:txBody>
          <a:bodyPr wrap="square" rtlCol="0">
            <a:spAutoFit/>
          </a:bodyPr>
          <a:lstStyle/>
          <a:p>
            <a:r>
              <a:rPr lang="en-GB" sz="1600" i="1" dirty="0">
                <a:latin typeface="Trebuchet MS" panose="020B0603020202020204" pitchFamily="34" charset="0"/>
              </a:rPr>
              <a:t>Animals </a:t>
            </a:r>
            <a:r>
              <a:rPr lang="en-GB" sz="1600" dirty="0">
                <a:latin typeface="Trebuchet MS" panose="020B0603020202020204" pitchFamily="34" charset="0"/>
              </a:rPr>
              <a:t>(detail)</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Needlecraft</a:t>
            </a:r>
          </a:p>
          <a:p>
            <a:r>
              <a:rPr lang="en-GB" sz="1600" b="1" u="sng" dirty="0">
                <a:latin typeface="Trebuchet MS" panose="020B0603020202020204" pitchFamily="34" charset="0"/>
              </a:rPr>
              <a:t>Exhibited Artwork</a:t>
            </a:r>
          </a:p>
        </p:txBody>
      </p:sp>
      <p:sp>
        <p:nvSpPr>
          <p:cNvPr id="5" name="TextBox 4">
            <a:extLst>
              <a:ext uri="{FF2B5EF4-FFF2-40B4-BE49-F238E27FC236}">
                <a16:creationId xmlns:a16="http://schemas.microsoft.com/office/drawing/2014/main" id="{8ECA7DEF-D17E-4BF2-8DE0-1B7739597743}"/>
              </a:ext>
            </a:extLst>
          </p:cNvPr>
          <p:cNvSpPr txBox="1"/>
          <p:nvPr/>
        </p:nvSpPr>
        <p:spPr>
          <a:xfrm>
            <a:off x="587693" y="4927144"/>
            <a:ext cx="4067174" cy="1138773"/>
          </a:xfrm>
          <a:prstGeom prst="rect">
            <a:avLst/>
          </a:prstGeom>
          <a:noFill/>
        </p:spPr>
        <p:txBody>
          <a:bodyPr wrap="square">
            <a:spAutoFit/>
          </a:bodyPr>
          <a:lstStyle/>
          <a:p>
            <a:pPr algn="ctr"/>
            <a:r>
              <a:rPr lang="en-GB" i="1" dirty="0">
                <a:latin typeface="Trebuchet MS" panose="020B0603020202020204" pitchFamily="34" charset="0"/>
              </a:rPr>
              <a:t>‘Even though we are locked up they can never stop us imagining.’</a:t>
            </a:r>
          </a:p>
          <a:p>
            <a:pPr algn="ctr"/>
            <a:endParaRPr lang="en-GB" sz="1600" i="1" dirty="0">
              <a:latin typeface="Trebuchet MS" panose="020B0603020202020204" pitchFamily="34" charset="0"/>
            </a:endParaRPr>
          </a:p>
          <a:p>
            <a:pPr algn="ctr"/>
            <a:r>
              <a:rPr lang="en-GB" sz="1600" dirty="0">
                <a:latin typeface="Trebuchet MS" panose="020B0603020202020204" pitchFamily="34" charset="0"/>
              </a:rPr>
              <a:t>Comment by Exhibited Artist</a:t>
            </a:r>
          </a:p>
        </p:txBody>
      </p:sp>
      <p:sp>
        <p:nvSpPr>
          <p:cNvPr id="7" name="TextBox 6">
            <a:extLst>
              <a:ext uri="{FF2B5EF4-FFF2-40B4-BE49-F238E27FC236}">
                <a16:creationId xmlns:a16="http://schemas.microsoft.com/office/drawing/2014/main" id="{148DC9BA-E14A-4EE0-9CB8-4151CC1C29AA}"/>
              </a:ext>
            </a:extLst>
          </p:cNvPr>
          <p:cNvSpPr txBox="1"/>
          <p:nvPr/>
        </p:nvSpPr>
        <p:spPr>
          <a:xfrm>
            <a:off x="5598160" y="5894328"/>
            <a:ext cx="2838450" cy="830997"/>
          </a:xfrm>
          <a:prstGeom prst="rect">
            <a:avLst/>
          </a:prstGeom>
          <a:noFill/>
        </p:spPr>
        <p:txBody>
          <a:bodyPr wrap="square">
            <a:spAutoFit/>
          </a:bodyPr>
          <a:lstStyle/>
          <a:p>
            <a:pPr algn="r"/>
            <a:r>
              <a:rPr lang="en-GB" sz="1600" i="1" dirty="0">
                <a:latin typeface="Trebuchet MS" panose="020B0603020202020204" pitchFamily="34" charset="0"/>
              </a:rPr>
              <a:t>Jungle Oasis</a:t>
            </a:r>
          </a:p>
          <a:p>
            <a:pPr algn="r"/>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pPr algn="r"/>
            <a:r>
              <a:rPr lang="en-GB" sz="1600" dirty="0">
                <a:latin typeface="Trebuchet MS" panose="020B0603020202020204" pitchFamily="34" charset="0"/>
              </a:rPr>
              <a:t>Silver Award for Needlecraft</a:t>
            </a:r>
          </a:p>
        </p:txBody>
      </p:sp>
      <p:pic>
        <p:nvPicPr>
          <p:cNvPr id="8" name="Picture 7">
            <a:extLst>
              <a:ext uri="{FF2B5EF4-FFF2-40B4-BE49-F238E27FC236}">
                <a16:creationId xmlns:a16="http://schemas.microsoft.com/office/drawing/2014/main" id="{902F4703-357A-46B4-AE8E-3781E76EF3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4720" y="145662"/>
            <a:ext cx="3515360" cy="6566675"/>
          </a:xfrm>
          <a:prstGeom prst="rect">
            <a:avLst/>
          </a:prstGeom>
        </p:spPr>
      </p:pic>
      <p:sp>
        <p:nvSpPr>
          <p:cNvPr id="4" name="TextBox 3">
            <a:extLst>
              <a:ext uri="{FF2B5EF4-FFF2-40B4-BE49-F238E27FC236}">
                <a16:creationId xmlns:a16="http://schemas.microsoft.com/office/drawing/2014/main" id="{A0FF3229-0334-4692-AE0F-2493BAC9DB27}"/>
              </a:ext>
            </a:extLst>
          </p:cNvPr>
          <p:cNvSpPr txBox="1"/>
          <p:nvPr/>
        </p:nvSpPr>
        <p:spPr>
          <a:xfrm>
            <a:off x="257175" y="6210270"/>
            <a:ext cx="3286125" cy="400110"/>
          </a:xfrm>
          <a:prstGeom prst="rect">
            <a:avLst/>
          </a:prstGeom>
          <a:noFill/>
        </p:spPr>
        <p:txBody>
          <a:bodyPr wrap="square" rtlCol="0">
            <a:spAutoFit/>
          </a:bodyPr>
          <a:lstStyle/>
          <a:p>
            <a:r>
              <a:rPr lang="en-GB" sz="2000" b="1" dirty="0">
                <a:latin typeface="Trebuchet MS" panose="020B0603020202020204" pitchFamily="34" charset="0"/>
              </a:rPr>
              <a:t>Needlecraft</a:t>
            </a:r>
            <a:endParaRPr lang="en-GB" b="1" dirty="0">
              <a:latin typeface="Trebuchet MS" panose="020B0603020202020204" pitchFamily="34" charset="0"/>
            </a:endParaRPr>
          </a:p>
        </p:txBody>
      </p:sp>
    </p:spTree>
    <p:extLst>
      <p:ext uri="{BB962C8B-B14F-4D97-AF65-F5344CB8AC3E}">
        <p14:creationId xmlns:p14="http://schemas.microsoft.com/office/powerpoint/2010/main" val="871983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0F9D5-BB35-454F-9C1D-11FBDC3113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59641" y="3486150"/>
            <a:ext cx="4251328" cy="3188496"/>
          </a:xfrm>
          <a:prstGeom prst="rect">
            <a:avLst/>
          </a:prstGeom>
        </p:spPr>
      </p:pic>
      <p:pic>
        <p:nvPicPr>
          <p:cNvPr id="4" name="Picture 3">
            <a:extLst>
              <a:ext uri="{FF2B5EF4-FFF2-40B4-BE49-F238E27FC236}">
                <a16:creationId xmlns:a16="http://schemas.microsoft.com/office/drawing/2014/main" id="{5FD5873E-5767-420E-B519-567A45196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9641" y="192880"/>
            <a:ext cx="4251328" cy="3188496"/>
          </a:xfrm>
          <a:prstGeom prst="rect">
            <a:avLst/>
          </a:prstGeom>
        </p:spPr>
      </p:pic>
      <p:pic>
        <p:nvPicPr>
          <p:cNvPr id="5" name="Picture 4">
            <a:extLst>
              <a:ext uri="{FF2B5EF4-FFF2-40B4-BE49-F238E27FC236}">
                <a16:creationId xmlns:a16="http://schemas.microsoft.com/office/drawing/2014/main" id="{3DA744E0-17D8-4F15-B580-EF077BA7C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582" y="383378"/>
            <a:ext cx="6575429" cy="4931572"/>
          </a:xfrm>
          <a:prstGeom prst="rect">
            <a:avLst/>
          </a:prstGeom>
        </p:spPr>
      </p:pic>
      <p:sp>
        <p:nvSpPr>
          <p:cNvPr id="6" name="TextBox 5">
            <a:extLst>
              <a:ext uri="{FF2B5EF4-FFF2-40B4-BE49-F238E27FC236}">
                <a16:creationId xmlns:a16="http://schemas.microsoft.com/office/drawing/2014/main" id="{732BC013-40B0-46DB-93E6-4C159E54A0D1}"/>
              </a:ext>
            </a:extLst>
          </p:cNvPr>
          <p:cNvSpPr txBox="1"/>
          <p:nvPr/>
        </p:nvSpPr>
        <p:spPr>
          <a:xfrm>
            <a:off x="509582" y="5314950"/>
            <a:ext cx="3886200" cy="830997"/>
          </a:xfrm>
          <a:prstGeom prst="rect">
            <a:avLst/>
          </a:prstGeom>
          <a:noFill/>
        </p:spPr>
        <p:txBody>
          <a:bodyPr wrap="square" rtlCol="0">
            <a:spAutoFit/>
          </a:bodyPr>
          <a:lstStyle/>
          <a:p>
            <a:r>
              <a:rPr lang="en-GB" sz="1600" i="1" dirty="0">
                <a:latin typeface="Trebuchet MS" panose="020B0603020202020204" pitchFamily="34" charset="0"/>
              </a:rPr>
              <a:t>Criminal Justice Cushions</a:t>
            </a:r>
          </a:p>
          <a:p>
            <a:r>
              <a:rPr lang="en-GB" sz="1600" dirty="0">
                <a:latin typeface="Trebuchet MS" panose="020B0603020202020204" pitchFamily="34" charset="0"/>
              </a:rPr>
              <a:t>St Nicholas Hospital</a:t>
            </a:r>
          </a:p>
          <a:p>
            <a:r>
              <a:rPr lang="en-GB" sz="1600" dirty="0">
                <a:latin typeface="Trebuchet MS" panose="020B0603020202020204" pitchFamily="34" charset="0"/>
              </a:rPr>
              <a:t>Platinum Award for Needlecraft</a:t>
            </a:r>
          </a:p>
        </p:txBody>
      </p:sp>
    </p:spTree>
    <p:extLst>
      <p:ext uri="{BB962C8B-B14F-4D97-AF65-F5344CB8AC3E}">
        <p14:creationId xmlns:p14="http://schemas.microsoft.com/office/powerpoint/2010/main" val="2865575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9D6469-EDF4-44CD-9AA9-9E58D5A197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210" y="135771"/>
            <a:ext cx="3990556" cy="5584309"/>
          </a:xfrm>
          <a:prstGeom prst="rect">
            <a:avLst/>
          </a:prstGeom>
        </p:spPr>
      </p:pic>
      <p:pic>
        <p:nvPicPr>
          <p:cNvPr id="3" name="Picture 2">
            <a:extLst>
              <a:ext uri="{FF2B5EF4-FFF2-40B4-BE49-F238E27FC236}">
                <a16:creationId xmlns:a16="http://schemas.microsoft.com/office/drawing/2014/main" id="{47CFA321-C10D-47E3-A540-4FB723D181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246" y="135771"/>
            <a:ext cx="3163916" cy="2556444"/>
          </a:xfrm>
          <a:prstGeom prst="rect">
            <a:avLst/>
          </a:prstGeom>
        </p:spPr>
      </p:pic>
      <p:sp>
        <p:nvSpPr>
          <p:cNvPr id="5" name="TextBox 4">
            <a:extLst>
              <a:ext uri="{FF2B5EF4-FFF2-40B4-BE49-F238E27FC236}">
                <a16:creationId xmlns:a16="http://schemas.microsoft.com/office/drawing/2014/main" id="{1B77EAC0-3E9F-46AC-802D-A82DAE9D335E}"/>
              </a:ext>
            </a:extLst>
          </p:cNvPr>
          <p:cNvSpPr txBox="1"/>
          <p:nvPr/>
        </p:nvSpPr>
        <p:spPr>
          <a:xfrm>
            <a:off x="151210" y="5720080"/>
            <a:ext cx="4243812" cy="1077218"/>
          </a:xfrm>
          <a:prstGeom prst="rect">
            <a:avLst/>
          </a:prstGeom>
          <a:noFill/>
        </p:spPr>
        <p:txBody>
          <a:bodyPr wrap="square">
            <a:spAutoFit/>
          </a:bodyPr>
          <a:lstStyle/>
          <a:p>
            <a:r>
              <a:rPr lang="en-GB" sz="1600" i="1" dirty="0">
                <a:latin typeface="Trebuchet MS" panose="020B0603020202020204" pitchFamily="34" charset="0"/>
              </a:rPr>
              <a:t>Let's Celebrate International Women's Day</a:t>
            </a:r>
          </a:p>
          <a:p>
            <a:r>
              <a:rPr lang="en-GB" sz="1600" dirty="0">
                <a:latin typeface="Trebuchet MS" panose="020B0603020202020204" pitchFamily="34" charset="0"/>
              </a:rPr>
              <a:t>HM Prison </a:t>
            </a:r>
            <a:r>
              <a:rPr lang="en-GB" sz="1600" dirty="0" err="1">
                <a:latin typeface="Trebuchet MS" panose="020B0603020202020204" pitchFamily="34" charset="0"/>
              </a:rPr>
              <a:t>Bronzefield</a:t>
            </a:r>
            <a:endParaRPr lang="en-GB" sz="1600" dirty="0">
              <a:latin typeface="Trebuchet MS" panose="020B0603020202020204" pitchFamily="34" charset="0"/>
            </a:endParaRPr>
          </a:p>
          <a:p>
            <a:r>
              <a:rPr lang="en-GB" sz="1600" dirty="0">
                <a:latin typeface="Trebuchet MS" panose="020B0603020202020204" pitchFamily="34" charset="0"/>
              </a:rPr>
              <a:t>Platinum Award for Fashion</a:t>
            </a:r>
          </a:p>
          <a:p>
            <a:r>
              <a:rPr lang="en-GB" sz="1600" b="1" u="sng" dirty="0">
                <a:latin typeface="Trebuchet MS" panose="020B0603020202020204" pitchFamily="34" charset="0"/>
              </a:rPr>
              <a:t>Exhibited Artwork</a:t>
            </a:r>
          </a:p>
        </p:txBody>
      </p:sp>
      <p:sp>
        <p:nvSpPr>
          <p:cNvPr id="4" name="TextBox 3">
            <a:extLst>
              <a:ext uri="{FF2B5EF4-FFF2-40B4-BE49-F238E27FC236}">
                <a16:creationId xmlns:a16="http://schemas.microsoft.com/office/drawing/2014/main" id="{E7279D82-7B3A-4510-9606-82BD7185FFE7}"/>
              </a:ext>
            </a:extLst>
          </p:cNvPr>
          <p:cNvSpPr txBox="1"/>
          <p:nvPr/>
        </p:nvSpPr>
        <p:spPr>
          <a:xfrm>
            <a:off x="4313844" y="2927925"/>
            <a:ext cx="2343150" cy="400110"/>
          </a:xfrm>
          <a:prstGeom prst="rect">
            <a:avLst/>
          </a:prstGeom>
          <a:noFill/>
        </p:spPr>
        <p:txBody>
          <a:bodyPr wrap="square" rtlCol="0">
            <a:spAutoFit/>
          </a:bodyPr>
          <a:lstStyle/>
          <a:p>
            <a:r>
              <a:rPr lang="en-GB" sz="2000" b="1" dirty="0">
                <a:latin typeface="Trebuchet MS" panose="020B0603020202020204" pitchFamily="34" charset="0"/>
              </a:rPr>
              <a:t>Fashion</a:t>
            </a:r>
            <a:endParaRPr lang="en-GB" b="1" dirty="0">
              <a:latin typeface="Trebuchet MS" panose="020B0603020202020204" pitchFamily="34" charset="0"/>
            </a:endParaRPr>
          </a:p>
        </p:txBody>
      </p:sp>
      <p:pic>
        <p:nvPicPr>
          <p:cNvPr id="6" name="Picture 5">
            <a:extLst>
              <a:ext uri="{FF2B5EF4-FFF2-40B4-BE49-F238E27FC236}">
                <a16:creationId xmlns:a16="http://schemas.microsoft.com/office/drawing/2014/main" id="{26971724-40BC-497D-AC0A-DD6E3951CE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99680" y="135771"/>
            <a:ext cx="4441110" cy="3689012"/>
          </a:xfrm>
          <a:prstGeom prst="rect">
            <a:avLst/>
          </a:prstGeom>
        </p:spPr>
      </p:pic>
      <p:pic>
        <p:nvPicPr>
          <p:cNvPr id="7" name="Picture 6">
            <a:extLst>
              <a:ext uri="{FF2B5EF4-FFF2-40B4-BE49-F238E27FC236}">
                <a16:creationId xmlns:a16="http://schemas.microsoft.com/office/drawing/2014/main" id="{F1102729-3633-401E-9F91-DED8EE35ED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4574" y="3891280"/>
            <a:ext cx="4440424" cy="2804417"/>
          </a:xfrm>
          <a:prstGeom prst="rect">
            <a:avLst/>
          </a:prstGeom>
        </p:spPr>
      </p:pic>
      <p:sp>
        <p:nvSpPr>
          <p:cNvPr id="8" name="TextBox 7">
            <a:extLst>
              <a:ext uri="{FF2B5EF4-FFF2-40B4-BE49-F238E27FC236}">
                <a16:creationId xmlns:a16="http://schemas.microsoft.com/office/drawing/2014/main" id="{86879135-5DF0-4F36-B0F9-990297ECF81B}"/>
              </a:ext>
            </a:extLst>
          </p:cNvPr>
          <p:cNvSpPr txBox="1"/>
          <p:nvPr/>
        </p:nvSpPr>
        <p:spPr>
          <a:xfrm>
            <a:off x="4892014" y="5860455"/>
            <a:ext cx="2702560" cy="861774"/>
          </a:xfrm>
          <a:prstGeom prst="rect">
            <a:avLst/>
          </a:prstGeom>
          <a:noFill/>
        </p:spPr>
        <p:txBody>
          <a:bodyPr wrap="square" rtlCol="0">
            <a:spAutoFit/>
          </a:bodyPr>
          <a:lstStyle/>
          <a:p>
            <a:pPr algn="r"/>
            <a:r>
              <a:rPr lang="en-GB" sz="1600" i="1" dirty="0">
                <a:latin typeface="Trebuchet MS" panose="020B0603020202020204" pitchFamily="34" charset="0"/>
              </a:rPr>
              <a:t>Cape</a:t>
            </a:r>
          </a:p>
          <a:p>
            <a:pPr algn="r"/>
            <a:r>
              <a:rPr lang="en-GB" sz="1600" dirty="0">
                <a:latin typeface="Trebuchet MS" panose="020B0603020202020204" pitchFamily="34" charset="0"/>
              </a:rPr>
              <a:t>HM Prison Peterborough</a:t>
            </a:r>
          </a:p>
          <a:p>
            <a:pPr algn="r"/>
            <a:r>
              <a:rPr lang="en-GB" sz="1600" dirty="0">
                <a:latin typeface="Trebuchet MS" panose="020B0603020202020204" pitchFamily="34" charset="0"/>
              </a:rPr>
              <a:t>Silver Award for Fashion</a:t>
            </a:r>
          </a:p>
        </p:txBody>
      </p:sp>
    </p:spTree>
    <p:extLst>
      <p:ext uri="{BB962C8B-B14F-4D97-AF65-F5344CB8AC3E}">
        <p14:creationId xmlns:p14="http://schemas.microsoft.com/office/powerpoint/2010/main" val="645799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CEA68-6578-485F-B611-E405AEE92A39}"/>
              </a:ext>
            </a:extLst>
          </p:cNvPr>
          <p:cNvSpPr txBox="1"/>
          <p:nvPr/>
        </p:nvSpPr>
        <p:spPr>
          <a:xfrm>
            <a:off x="1445421" y="457200"/>
            <a:ext cx="1495425" cy="400110"/>
          </a:xfrm>
          <a:prstGeom prst="rect">
            <a:avLst/>
          </a:prstGeom>
          <a:noFill/>
        </p:spPr>
        <p:txBody>
          <a:bodyPr wrap="square" rtlCol="0">
            <a:spAutoFit/>
          </a:bodyPr>
          <a:lstStyle/>
          <a:p>
            <a:pPr algn="ctr"/>
            <a:r>
              <a:rPr lang="en-GB" sz="2000" b="1" dirty="0">
                <a:latin typeface="Trebuchet MS" panose="020B0603020202020204" pitchFamily="34" charset="0"/>
              </a:rPr>
              <a:t>Hairstyling</a:t>
            </a:r>
            <a:endParaRPr lang="en-GB" b="1" dirty="0">
              <a:latin typeface="Trebuchet MS" panose="020B0603020202020204" pitchFamily="34" charset="0"/>
            </a:endParaRPr>
          </a:p>
        </p:txBody>
      </p:sp>
      <p:pic>
        <p:nvPicPr>
          <p:cNvPr id="3" name="Picture 2">
            <a:extLst>
              <a:ext uri="{FF2B5EF4-FFF2-40B4-BE49-F238E27FC236}">
                <a16:creationId xmlns:a16="http://schemas.microsoft.com/office/drawing/2014/main" id="{F8957605-17BE-4C32-8269-D4C18F9E51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13073" y="339382"/>
            <a:ext cx="3141345" cy="5311701"/>
          </a:xfrm>
          <a:prstGeom prst="rect">
            <a:avLst/>
          </a:prstGeom>
        </p:spPr>
      </p:pic>
      <p:sp>
        <p:nvSpPr>
          <p:cNvPr id="4" name="TextBox 3">
            <a:extLst>
              <a:ext uri="{FF2B5EF4-FFF2-40B4-BE49-F238E27FC236}">
                <a16:creationId xmlns:a16="http://schemas.microsoft.com/office/drawing/2014/main" id="{5D7DA3AB-E91E-4F83-82EA-21E91414DAE8}"/>
              </a:ext>
            </a:extLst>
          </p:cNvPr>
          <p:cNvSpPr txBox="1"/>
          <p:nvPr/>
        </p:nvSpPr>
        <p:spPr>
          <a:xfrm>
            <a:off x="4313073" y="5651083"/>
            <a:ext cx="3220720" cy="830997"/>
          </a:xfrm>
          <a:prstGeom prst="rect">
            <a:avLst/>
          </a:prstGeom>
          <a:noFill/>
        </p:spPr>
        <p:txBody>
          <a:bodyPr wrap="square" rtlCol="0">
            <a:spAutoFit/>
          </a:bodyPr>
          <a:lstStyle/>
          <a:p>
            <a:r>
              <a:rPr lang="en-GB" sz="1600" i="1" dirty="0" err="1">
                <a:latin typeface="Trebuchet MS" panose="020B0603020202020204" pitchFamily="34" charset="0"/>
              </a:rPr>
              <a:t>McFade</a:t>
            </a:r>
            <a:endParaRPr lang="en-GB" sz="1600" i="1" dirty="0">
              <a:latin typeface="Trebuchet MS" panose="020B0603020202020204" pitchFamily="34" charset="0"/>
            </a:endParaRPr>
          </a:p>
          <a:p>
            <a:r>
              <a:rPr lang="en-GB" sz="1600" dirty="0">
                <a:latin typeface="Trebuchet MS" panose="020B0603020202020204" pitchFamily="34" charset="0"/>
              </a:rPr>
              <a:t>HM Prison </a:t>
            </a:r>
            <a:r>
              <a:rPr lang="en-GB" sz="1600" dirty="0" err="1">
                <a:latin typeface="Trebuchet MS" panose="020B0603020202020204" pitchFamily="34" charset="0"/>
              </a:rPr>
              <a:t>Magilligan</a:t>
            </a:r>
            <a:endParaRPr lang="en-GB" sz="1600" dirty="0">
              <a:latin typeface="Trebuchet MS" panose="020B0603020202020204" pitchFamily="34" charset="0"/>
            </a:endParaRPr>
          </a:p>
          <a:p>
            <a:r>
              <a:rPr lang="en-GB" sz="1600" dirty="0">
                <a:latin typeface="Trebuchet MS" panose="020B0603020202020204" pitchFamily="34" charset="0"/>
              </a:rPr>
              <a:t>Platinum Award for Hairstyling</a:t>
            </a:r>
          </a:p>
        </p:txBody>
      </p:sp>
      <p:pic>
        <p:nvPicPr>
          <p:cNvPr id="5" name="Picture 4">
            <a:extLst>
              <a:ext uri="{FF2B5EF4-FFF2-40B4-BE49-F238E27FC236}">
                <a16:creationId xmlns:a16="http://schemas.microsoft.com/office/drawing/2014/main" id="{55006EE3-730E-44B5-BF54-9FF8C67BEE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7264" y="926683"/>
            <a:ext cx="3348011" cy="4724400"/>
          </a:xfrm>
          <a:prstGeom prst="rect">
            <a:avLst/>
          </a:prstGeom>
        </p:spPr>
      </p:pic>
      <p:sp>
        <p:nvSpPr>
          <p:cNvPr id="6" name="TextBox 5">
            <a:extLst>
              <a:ext uri="{FF2B5EF4-FFF2-40B4-BE49-F238E27FC236}">
                <a16:creationId xmlns:a16="http://schemas.microsoft.com/office/drawing/2014/main" id="{EF63361E-87D6-45C6-B0F1-801EA153A18D}"/>
              </a:ext>
            </a:extLst>
          </p:cNvPr>
          <p:cNvSpPr txBox="1"/>
          <p:nvPr/>
        </p:nvSpPr>
        <p:spPr>
          <a:xfrm>
            <a:off x="752551" y="5651083"/>
            <a:ext cx="2976880" cy="1077218"/>
          </a:xfrm>
          <a:prstGeom prst="rect">
            <a:avLst/>
          </a:prstGeom>
          <a:noFill/>
        </p:spPr>
        <p:txBody>
          <a:bodyPr wrap="square" rtlCol="0">
            <a:spAutoFit/>
          </a:bodyPr>
          <a:lstStyle/>
          <a:p>
            <a:r>
              <a:rPr lang="en-GB" sz="1600" i="1" dirty="0">
                <a:latin typeface="Trebuchet MS" panose="020B0603020202020204" pitchFamily="34" charset="0"/>
              </a:rPr>
              <a:t>Step Inside… The Window of… My Mind</a:t>
            </a:r>
          </a:p>
          <a:p>
            <a:r>
              <a:rPr lang="en-GB" sz="1600" dirty="0">
                <a:latin typeface="Trebuchet MS" panose="020B0603020202020204" pitchFamily="34" charset="0"/>
              </a:rPr>
              <a:t>HM Prison Send</a:t>
            </a:r>
          </a:p>
          <a:p>
            <a:r>
              <a:rPr lang="en-GB" sz="1600" dirty="0">
                <a:latin typeface="Trebuchet MS" panose="020B0603020202020204" pitchFamily="34" charset="0"/>
              </a:rPr>
              <a:t>Silver Award for Hairstyling</a:t>
            </a:r>
          </a:p>
        </p:txBody>
      </p:sp>
      <p:sp>
        <p:nvSpPr>
          <p:cNvPr id="7" name="TextBox 6">
            <a:extLst>
              <a:ext uri="{FF2B5EF4-FFF2-40B4-BE49-F238E27FC236}">
                <a16:creationId xmlns:a16="http://schemas.microsoft.com/office/drawing/2014/main" id="{7A0B0B7C-545D-4FCE-BA3A-30E9F60974CD}"/>
              </a:ext>
            </a:extLst>
          </p:cNvPr>
          <p:cNvSpPr txBox="1"/>
          <p:nvPr/>
        </p:nvSpPr>
        <p:spPr>
          <a:xfrm>
            <a:off x="9273128" y="457200"/>
            <a:ext cx="1137920" cy="400110"/>
          </a:xfrm>
          <a:prstGeom prst="rect">
            <a:avLst/>
          </a:prstGeom>
          <a:noFill/>
        </p:spPr>
        <p:txBody>
          <a:bodyPr wrap="square" rtlCol="0">
            <a:spAutoFit/>
          </a:bodyPr>
          <a:lstStyle/>
          <a:p>
            <a:r>
              <a:rPr lang="en-GB" sz="2000" b="1" dirty="0">
                <a:latin typeface="Trebuchet MS" panose="020B0603020202020204" pitchFamily="34" charset="0"/>
              </a:rPr>
              <a:t>Beauty</a:t>
            </a:r>
          </a:p>
        </p:txBody>
      </p:sp>
      <p:pic>
        <p:nvPicPr>
          <p:cNvPr id="9" name="Picture 8">
            <a:extLst>
              <a:ext uri="{FF2B5EF4-FFF2-40B4-BE49-F238E27FC236}">
                <a16:creationId xmlns:a16="http://schemas.microsoft.com/office/drawing/2014/main" id="{776852AD-45E7-435C-AB2B-7CDB38E035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9440" y="999550"/>
            <a:ext cx="3245296" cy="4703004"/>
          </a:xfrm>
          <a:prstGeom prst="rect">
            <a:avLst/>
          </a:prstGeom>
        </p:spPr>
      </p:pic>
      <p:sp>
        <p:nvSpPr>
          <p:cNvPr id="11" name="TextBox 10">
            <a:extLst>
              <a:ext uri="{FF2B5EF4-FFF2-40B4-BE49-F238E27FC236}">
                <a16:creationId xmlns:a16="http://schemas.microsoft.com/office/drawing/2014/main" id="{ECD10957-EDC8-4B26-985C-BF6CC40C4137}"/>
              </a:ext>
            </a:extLst>
          </p:cNvPr>
          <p:cNvSpPr txBox="1"/>
          <p:nvPr/>
        </p:nvSpPr>
        <p:spPr>
          <a:xfrm>
            <a:off x="8140065" y="5651083"/>
            <a:ext cx="2712720" cy="830997"/>
          </a:xfrm>
          <a:prstGeom prst="rect">
            <a:avLst/>
          </a:prstGeom>
          <a:noFill/>
        </p:spPr>
        <p:txBody>
          <a:bodyPr wrap="square" rtlCol="0">
            <a:spAutoFit/>
          </a:bodyPr>
          <a:lstStyle/>
          <a:p>
            <a:r>
              <a:rPr lang="en-GB" sz="1600" i="1" dirty="0">
                <a:latin typeface="Trebuchet MS" panose="020B0603020202020204" pitchFamily="34" charset="0"/>
              </a:rPr>
              <a:t>Alaska Nails</a:t>
            </a:r>
          </a:p>
          <a:p>
            <a:r>
              <a:rPr lang="en-GB" sz="1600" dirty="0">
                <a:latin typeface="Trebuchet MS" panose="020B0603020202020204" pitchFamily="34" charset="0"/>
              </a:rPr>
              <a:t>HM Prison Eastwood Park</a:t>
            </a:r>
          </a:p>
          <a:p>
            <a:r>
              <a:rPr lang="en-GB" sz="1600" dirty="0">
                <a:latin typeface="Trebuchet MS" panose="020B0603020202020204" pitchFamily="34" charset="0"/>
              </a:rPr>
              <a:t>Gold Award for Beauty</a:t>
            </a:r>
          </a:p>
        </p:txBody>
      </p:sp>
    </p:spTree>
    <p:extLst>
      <p:ext uri="{BB962C8B-B14F-4D97-AF65-F5344CB8AC3E}">
        <p14:creationId xmlns:p14="http://schemas.microsoft.com/office/powerpoint/2010/main" val="3878320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008B2-6577-43E3-A2A8-C826523A2ADC}"/>
              </a:ext>
            </a:extLst>
          </p:cNvPr>
          <p:cNvPicPr>
            <a:picLocks noChangeAspect="1"/>
          </p:cNvPicPr>
          <p:nvPr/>
        </p:nvPicPr>
        <p:blipFill rotWithShape="1">
          <a:blip r:embed="rId2"/>
          <a:srcRect l="18196" t="9656" r="2905" b="3295"/>
          <a:stretch/>
        </p:blipFill>
        <p:spPr>
          <a:xfrm>
            <a:off x="5146525" y="1269612"/>
            <a:ext cx="6856289" cy="5063944"/>
          </a:xfrm>
          <a:prstGeom prst="rect">
            <a:avLst/>
          </a:prstGeom>
        </p:spPr>
      </p:pic>
      <p:sp>
        <p:nvSpPr>
          <p:cNvPr id="2" name="TextBox 1">
            <a:extLst>
              <a:ext uri="{FF2B5EF4-FFF2-40B4-BE49-F238E27FC236}">
                <a16:creationId xmlns:a16="http://schemas.microsoft.com/office/drawing/2014/main" id="{E783B48F-50AE-4960-AE3A-480E6AF70F7B}"/>
              </a:ext>
            </a:extLst>
          </p:cNvPr>
          <p:cNvSpPr txBox="1"/>
          <p:nvPr/>
        </p:nvSpPr>
        <p:spPr>
          <a:xfrm>
            <a:off x="106166" y="71919"/>
            <a:ext cx="5845996" cy="723275"/>
          </a:xfrm>
          <a:prstGeom prst="rect">
            <a:avLst/>
          </a:prstGeom>
          <a:noFill/>
        </p:spPr>
        <p:txBody>
          <a:bodyPr wrap="square" rtlCol="0">
            <a:spAutoFit/>
          </a:bodyPr>
          <a:lstStyle/>
          <a:p>
            <a:r>
              <a:rPr lang="en-GB" sz="4100" dirty="0">
                <a:solidFill>
                  <a:srgbClr val="990000"/>
                </a:solidFill>
                <a:latin typeface="Trebuchet MS" panose="020B0603020202020204" pitchFamily="34" charset="0"/>
              </a:rPr>
              <a:t>Koestler Arts Mentoring</a:t>
            </a:r>
          </a:p>
        </p:txBody>
      </p:sp>
      <p:sp>
        <p:nvSpPr>
          <p:cNvPr id="4" name="TextBox 3">
            <a:extLst>
              <a:ext uri="{FF2B5EF4-FFF2-40B4-BE49-F238E27FC236}">
                <a16:creationId xmlns:a16="http://schemas.microsoft.com/office/drawing/2014/main" id="{AC72DA0F-3934-4611-B4B9-08244AD95942}"/>
              </a:ext>
            </a:extLst>
          </p:cNvPr>
          <p:cNvSpPr txBox="1"/>
          <p:nvPr/>
        </p:nvSpPr>
        <p:spPr>
          <a:xfrm>
            <a:off x="189186" y="873303"/>
            <a:ext cx="11813628" cy="5878532"/>
          </a:xfrm>
          <a:prstGeom prst="rect">
            <a:avLst/>
          </a:prstGeom>
          <a:noFill/>
        </p:spPr>
        <p:txBody>
          <a:bodyPr wrap="square" rtlCol="0">
            <a:spAutoFit/>
          </a:bodyPr>
          <a:lstStyle/>
          <a:p>
            <a:r>
              <a:rPr lang="en-GB" b="1" dirty="0">
                <a:latin typeface="Trebuchet MS" panose="020B0603020202020204" pitchFamily="34" charset="0"/>
              </a:rPr>
              <a:t>Since 2007, we have supported ex-prisoners in continuing their artistic engagement by matching them with a specially trained arts mentor.</a:t>
            </a:r>
          </a:p>
          <a:p>
            <a:endParaRPr lang="en-GB" b="1" dirty="0">
              <a:latin typeface="Trebuchet MS" panose="020B0603020202020204" pitchFamily="34" charset="0"/>
            </a:endParaRPr>
          </a:p>
          <a:p>
            <a:r>
              <a:rPr lang="en-GB" dirty="0">
                <a:latin typeface="Trebuchet MS" panose="020B0603020202020204" pitchFamily="34" charset="0"/>
              </a:rPr>
              <a:t>Koestler mentors work with their mentees</a:t>
            </a:r>
          </a:p>
          <a:p>
            <a:r>
              <a:rPr lang="en-GB" dirty="0">
                <a:latin typeface="Trebuchet MS" panose="020B0603020202020204" pitchFamily="34" charset="0"/>
              </a:rPr>
              <a:t>to identify and work towards their creative </a:t>
            </a:r>
          </a:p>
          <a:p>
            <a:r>
              <a:rPr lang="en-GB" dirty="0">
                <a:latin typeface="Trebuchet MS" panose="020B0603020202020204" pitchFamily="34" charset="0"/>
              </a:rPr>
              <a:t>goals.</a:t>
            </a:r>
          </a:p>
          <a:p>
            <a:endParaRPr lang="en-GB" dirty="0">
              <a:latin typeface="Trebuchet MS" panose="020B0603020202020204" pitchFamily="34" charset="0"/>
            </a:endParaRPr>
          </a:p>
          <a:p>
            <a:r>
              <a:rPr lang="en-GB" dirty="0">
                <a:latin typeface="Trebuchet MS" panose="020B0603020202020204" pitchFamily="34" charset="0"/>
              </a:rPr>
              <a:t>This could include:</a:t>
            </a:r>
          </a:p>
          <a:p>
            <a:pPr marL="285750" indent="-285750">
              <a:buFontTx/>
              <a:buChar char="-"/>
            </a:pPr>
            <a:r>
              <a:rPr lang="en-GB" dirty="0">
                <a:latin typeface="Trebuchet MS" panose="020B0603020202020204" pitchFamily="34" charset="0"/>
              </a:rPr>
              <a:t>Building their portfolio</a:t>
            </a:r>
          </a:p>
          <a:p>
            <a:pPr marL="285750" indent="-285750">
              <a:buFontTx/>
              <a:buChar char="-"/>
            </a:pPr>
            <a:r>
              <a:rPr lang="en-GB" dirty="0">
                <a:latin typeface="Trebuchet MS" panose="020B0603020202020204" pitchFamily="34" charset="0"/>
              </a:rPr>
              <a:t>Identifying other arts opportunities</a:t>
            </a:r>
          </a:p>
          <a:p>
            <a:pPr marL="285750" indent="-285750">
              <a:buFontTx/>
              <a:buChar char="-"/>
            </a:pPr>
            <a:r>
              <a:rPr lang="en-GB" dirty="0">
                <a:latin typeface="Trebuchet MS" panose="020B0603020202020204" pitchFamily="34" charset="0"/>
              </a:rPr>
              <a:t>Disseminating their work </a:t>
            </a:r>
          </a:p>
          <a:p>
            <a:pPr marL="285750" indent="-285750">
              <a:buFontTx/>
              <a:buChar char="-"/>
            </a:pPr>
            <a:r>
              <a:rPr lang="en-GB" dirty="0">
                <a:latin typeface="Trebuchet MS" panose="020B0603020202020204" pitchFamily="34" charset="0"/>
              </a:rPr>
              <a:t>Applying to educational courses </a:t>
            </a:r>
          </a:p>
          <a:p>
            <a:pPr marL="285750" indent="-285750">
              <a:buFontTx/>
              <a:buChar char="-"/>
            </a:pPr>
            <a:endParaRPr lang="en-GB" sz="1600" dirty="0">
              <a:latin typeface="Trebuchet MS" panose="020B0603020202020204" pitchFamily="34" charset="0"/>
            </a:endParaRPr>
          </a:p>
          <a:p>
            <a:r>
              <a:rPr lang="en-GB" dirty="0">
                <a:latin typeface="Trebuchet MS" panose="020B0603020202020204" pitchFamily="34" charset="0"/>
              </a:rPr>
              <a:t>Mentees are provided with up to 10 </a:t>
            </a:r>
          </a:p>
          <a:p>
            <a:r>
              <a:rPr lang="en-GB" dirty="0">
                <a:latin typeface="Trebuchet MS" panose="020B0603020202020204" pitchFamily="34" charset="0"/>
              </a:rPr>
              <a:t>mentoring sessions over a 12 month period.</a:t>
            </a:r>
          </a:p>
          <a:p>
            <a:endParaRPr lang="en-GB" dirty="0">
              <a:latin typeface="Trebuchet MS" panose="020B0603020202020204" pitchFamily="34" charset="0"/>
            </a:endParaRPr>
          </a:p>
          <a:p>
            <a:r>
              <a:rPr lang="en-GB" i="1" dirty="0">
                <a:latin typeface="Trebuchet MS" panose="020B0603020202020204" pitchFamily="34" charset="0"/>
              </a:rPr>
              <a:t>‘Koestler Arts are really good at matching people </a:t>
            </a:r>
          </a:p>
          <a:p>
            <a:r>
              <a:rPr lang="en-GB" i="1" dirty="0">
                <a:latin typeface="Trebuchet MS" panose="020B0603020202020204" pitchFamily="34" charset="0"/>
              </a:rPr>
              <a:t>to mentors that will challenge but also inspire </a:t>
            </a:r>
          </a:p>
          <a:p>
            <a:r>
              <a:rPr lang="en-GB" i="1" dirty="0">
                <a:latin typeface="Trebuchet MS" panose="020B0603020202020204" pitchFamily="34" charset="0"/>
              </a:rPr>
              <a:t>and give guidance.’</a:t>
            </a:r>
          </a:p>
          <a:p>
            <a:r>
              <a:rPr lang="en-GB" sz="1600" dirty="0">
                <a:latin typeface="Trebuchet MS" panose="020B0603020202020204" pitchFamily="34" charset="0"/>
              </a:rPr>
              <a:t>- Current Mentee</a:t>
            </a:r>
          </a:p>
          <a:p>
            <a:pPr algn="r"/>
            <a:r>
              <a:rPr lang="en-GB" b="1" dirty="0">
                <a:latin typeface="Trebuchet MS" panose="020B0603020202020204" pitchFamily="34" charset="0"/>
              </a:rPr>
              <a:t>										     </a:t>
            </a:r>
            <a:r>
              <a:rPr lang="en-GB" sz="1400" i="1" dirty="0">
                <a:latin typeface="Trebuchet MS" panose="020B0603020202020204" pitchFamily="34" charset="0"/>
              </a:rPr>
              <a:t>Papillon Landing</a:t>
            </a:r>
            <a:r>
              <a:rPr lang="en-GB" sz="1400" dirty="0">
                <a:latin typeface="Trebuchet MS" panose="020B0603020202020204" pitchFamily="34" charset="0"/>
              </a:rPr>
              <a:t>, HM Prison </a:t>
            </a:r>
            <a:r>
              <a:rPr lang="en-GB" sz="1400" dirty="0" err="1">
                <a:latin typeface="Trebuchet MS" panose="020B0603020202020204" pitchFamily="34" charset="0"/>
              </a:rPr>
              <a:t>Dovegate</a:t>
            </a:r>
            <a:r>
              <a:rPr lang="en-GB" sz="1400" dirty="0">
                <a:latin typeface="Trebuchet MS" panose="020B0603020202020204" pitchFamily="34" charset="0"/>
              </a:rPr>
              <a:t>, Silver Award for Painting, 2017</a:t>
            </a:r>
          </a:p>
        </p:txBody>
      </p:sp>
    </p:spTree>
    <p:extLst>
      <p:ext uri="{BB962C8B-B14F-4D97-AF65-F5344CB8AC3E}">
        <p14:creationId xmlns:p14="http://schemas.microsoft.com/office/powerpoint/2010/main" val="3981545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C74945-A1B6-41C4-945A-CE12BDA9895A}"/>
              </a:ext>
            </a:extLst>
          </p:cNvPr>
          <p:cNvSpPr txBox="1"/>
          <p:nvPr/>
        </p:nvSpPr>
        <p:spPr>
          <a:xfrm>
            <a:off x="140649" y="150452"/>
            <a:ext cx="2845942" cy="723275"/>
          </a:xfrm>
          <a:prstGeom prst="rect">
            <a:avLst/>
          </a:prstGeom>
          <a:noFill/>
        </p:spPr>
        <p:txBody>
          <a:bodyPr wrap="square" rtlCol="0">
            <a:spAutoFit/>
          </a:bodyPr>
          <a:lstStyle/>
          <a:p>
            <a:r>
              <a:rPr lang="en-GB" sz="4100" dirty="0">
                <a:solidFill>
                  <a:srgbClr val="DE693D"/>
                </a:solidFill>
                <a:latin typeface="Trebuchet MS" panose="020B0603020202020204" pitchFamily="34" charset="0"/>
              </a:rPr>
              <a:t>Research</a:t>
            </a:r>
          </a:p>
        </p:txBody>
      </p:sp>
      <p:pic>
        <p:nvPicPr>
          <p:cNvPr id="3" name="Picture 2">
            <a:extLst>
              <a:ext uri="{FF2B5EF4-FFF2-40B4-BE49-F238E27FC236}">
                <a16:creationId xmlns:a16="http://schemas.microsoft.com/office/drawing/2014/main" id="{93FE4D3B-E2B2-4E23-832E-03194D4090CC}"/>
              </a:ext>
            </a:extLst>
          </p:cNvPr>
          <p:cNvPicPr>
            <a:picLocks noChangeAspect="1"/>
          </p:cNvPicPr>
          <p:nvPr/>
        </p:nvPicPr>
        <p:blipFill>
          <a:blip r:embed="rId2"/>
          <a:stretch>
            <a:fillRect/>
          </a:stretch>
        </p:blipFill>
        <p:spPr>
          <a:xfrm>
            <a:off x="4224527" y="0"/>
            <a:ext cx="7967473" cy="6858000"/>
          </a:xfrm>
          <a:prstGeom prst="rect">
            <a:avLst/>
          </a:prstGeom>
        </p:spPr>
      </p:pic>
      <p:sp>
        <p:nvSpPr>
          <p:cNvPr id="5" name="TextBox 4">
            <a:extLst>
              <a:ext uri="{FF2B5EF4-FFF2-40B4-BE49-F238E27FC236}">
                <a16:creationId xmlns:a16="http://schemas.microsoft.com/office/drawing/2014/main" id="{D85BDA06-64E4-4320-9B22-9A2B164A4C9C}"/>
              </a:ext>
            </a:extLst>
          </p:cNvPr>
          <p:cNvSpPr txBox="1"/>
          <p:nvPr/>
        </p:nvSpPr>
        <p:spPr>
          <a:xfrm>
            <a:off x="1" y="989914"/>
            <a:ext cx="9126414" cy="3970318"/>
          </a:xfrm>
          <a:prstGeom prst="rect">
            <a:avLst/>
          </a:prstGeom>
          <a:noFill/>
        </p:spPr>
        <p:txBody>
          <a:bodyPr wrap="square">
            <a:spAutoFit/>
          </a:bodyPr>
          <a:lstStyle/>
          <a:p>
            <a:pPr algn="l"/>
            <a:r>
              <a:rPr lang="en-GB" sz="1400" b="0" i="0" u="none" strike="noStrike" baseline="0" dirty="0">
                <a:solidFill>
                  <a:srgbClr val="000000"/>
                </a:solidFill>
                <a:latin typeface="Trebuchet MS" panose="020B0603020202020204" pitchFamily="34" charset="0"/>
              </a:rPr>
              <a:t>From recent Focus Group research amongst entrants</a:t>
            </a:r>
          </a:p>
          <a:p>
            <a:endParaRPr lang="en-GB" sz="1400" b="0" i="0" u="none" strike="noStrike" baseline="0" dirty="0">
              <a:solidFill>
                <a:srgbClr val="000000"/>
              </a:solidFill>
              <a:latin typeface="Trebuchet MS" panose="020B0603020202020204" pitchFamily="34" charset="0"/>
            </a:endParaRPr>
          </a:p>
          <a:p>
            <a:endParaRPr lang="en-GB" sz="1400" dirty="0">
              <a:solidFill>
                <a:srgbClr val="000000"/>
              </a:solidFill>
              <a:latin typeface="Trebuchet MS" panose="020B0603020202020204" pitchFamily="34" charset="0"/>
            </a:endParaRPr>
          </a:p>
          <a:p>
            <a:r>
              <a:rPr lang="en-GB" sz="1400" b="0" i="0" u="none" strike="noStrike" baseline="0" dirty="0">
                <a:solidFill>
                  <a:srgbClr val="000000"/>
                </a:solidFill>
                <a:latin typeface="Trebuchet MS" panose="020B0603020202020204" pitchFamily="34" charset="0"/>
              </a:rPr>
              <a:t>The </a:t>
            </a:r>
            <a:r>
              <a:rPr lang="en-GB" sz="1400" b="1" i="0" u="none" strike="noStrike" baseline="0" dirty="0">
                <a:solidFill>
                  <a:srgbClr val="000000"/>
                </a:solidFill>
                <a:latin typeface="Trebuchet MS" panose="020B0603020202020204" pitchFamily="34" charset="0"/>
              </a:rPr>
              <a:t>recognition </a:t>
            </a:r>
            <a:r>
              <a:rPr lang="en-GB" sz="1400" b="0" i="0" u="none" strike="noStrike" baseline="0" dirty="0">
                <a:solidFill>
                  <a:srgbClr val="000000"/>
                </a:solidFill>
                <a:latin typeface="Trebuchet MS" panose="020B0603020202020204" pitchFamily="34" charset="0"/>
              </a:rPr>
              <a:t>provided by entering</a:t>
            </a:r>
          </a:p>
          <a:p>
            <a:r>
              <a:rPr lang="en-GB" sz="1400" b="0" i="0" u="none" strike="noStrike" baseline="0" dirty="0">
                <a:solidFill>
                  <a:srgbClr val="000000"/>
                </a:solidFill>
                <a:latin typeface="Trebuchet MS" panose="020B0603020202020204" pitchFamily="34" charset="0"/>
              </a:rPr>
              <a:t>the Koestler Awards;</a:t>
            </a:r>
          </a:p>
          <a:p>
            <a:r>
              <a:rPr lang="en-GB" sz="1400" b="0" i="0" u="none" strike="noStrike" baseline="0" dirty="0">
                <a:solidFill>
                  <a:srgbClr val="000000"/>
                </a:solidFill>
                <a:latin typeface="Trebuchet MS" panose="020B0603020202020204" pitchFamily="34" charset="0"/>
              </a:rPr>
              <a:t> </a:t>
            </a:r>
          </a:p>
          <a:p>
            <a:r>
              <a:rPr lang="en-GB" sz="1400" b="0" i="0" u="none" strike="noStrike" baseline="0" dirty="0">
                <a:solidFill>
                  <a:srgbClr val="000000"/>
                </a:solidFill>
                <a:latin typeface="Trebuchet MS" panose="020B0603020202020204" pitchFamily="34" charset="0"/>
              </a:rPr>
              <a:t>The </a:t>
            </a:r>
            <a:r>
              <a:rPr lang="en-GB" sz="1400" b="1" i="0" u="none" strike="noStrike" baseline="0" dirty="0">
                <a:solidFill>
                  <a:srgbClr val="000000"/>
                </a:solidFill>
                <a:latin typeface="Trebuchet MS" panose="020B0603020202020204" pitchFamily="34" charset="0"/>
              </a:rPr>
              <a:t>inspiration and motivation </a:t>
            </a:r>
            <a:r>
              <a:rPr lang="en-GB" sz="1400" b="0" i="0" u="none" strike="noStrike" baseline="0" dirty="0">
                <a:solidFill>
                  <a:srgbClr val="000000"/>
                </a:solidFill>
                <a:latin typeface="Trebuchet MS" panose="020B0603020202020204" pitchFamily="34" charset="0"/>
              </a:rPr>
              <a:t>provided by Koestler;</a:t>
            </a:r>
          </a:p>
          <a:p>
            <a:r>
              <a:rPr lang="en-GB" sz="1400" b="0" i="0" u="none" strike="noStrike" baseline="0" dirty="0">
                <a:solidFill>
                  <a:srgbClr val="000000"/>
                </a:solidFill>
                <a:latin typeface="Trebuchet MS" panose="020B0603020202020204" pitchFamily="34" charset="0"/>
              </a:rPr>
              <a:t> </a:t>
            </a:r>
          </a:p>
          <a:p>
            <a:r>
              <a:rPr lang="en-GB" sz="1400" b="0" i="0" u="none" strike="noStrike" baseline="0" dirty="0">
                <a:solidFill>
                  <a:srgbClr val="000000"/>
                </a:solidFill>
                <a:latin typeface="Trebuchet MS" panose="020B0603020202020204" pitchFamily="34" charset="0"/>
              </a:rPr>
              <a:t>The </a:t>
            </a:r>
            <a:r>
              <a:rPr lang="en-GB" sz="1400" b="1" i="0" u="none" strike="noStrike" baseline="0" dirty="0">
                <a:solidFill>
                  <a:srgbClr val="000000"/>
                </a:solidFill>
                <a:latin typeface="Trebuchet MS" panose="020B0603020202020204" pitchFamily="34" charset="0"/>
              </a:rPr>
              <a:t>voice </a:t>
            </a:r>
            <a:r>
              <a:rPr lang="en-GB" sz="1400" b="0" i="0" u="none" strike="noStrike" baseline="0" dirty="0">
                <a:solidFill>
                  <a:srgbClr val="000000"/>
                </a:solidFill>
                <a:latin typeface="Trebuchet MS" panose="020B0603020202020204" pitchFamily="34" charset="0"/>
              </a:rPr>
              <a:t>they were given through Koestler</a:t>
            </a:r>
          </a:p>
          <a:p>
            <a:r>
              <a:rPr lang="en-GB" sz="1400" b="0" i="0" u="none" strike="noStrike" baseline="0" dirty="0">
                <a:solidFill>
                  <a:srgbClr val="000000"/>
                </a:solidFill>
                <a:latin typeface="Trebuchet MS" panose="020B0603020202020204" pitchFamily="34" charset="0"/>
              </a:rPr>
              <a:t> to </a:t>
            </a:r>
            <a:r>
              <a:rPr lang="en-GB" sz="1400" b="1" i="0" u="none" strike="noStrike" baseline="0" dirty="0">
                <a:solidFill>
                  <a:srgbClr val="000000"/>
                </a:solidFill>
                <a:latin typeface="Trebuchet MS" panose="020B0603020202020204" pitchFamily="34" charset="0"/>
              </a:rPr>
              <a:t>share work outside of the prison walls</a:t>
            </a:r>
            <a:r>
              <a:rPr lang="en-GB" sz="1400" b="0" i="0" u="none" strike="noStrike" baseline="0" dirty="0">
                <a:solidFill>
                  <a:srgbClr val="000000"/>
                </a:solidFill>
                <a:latin typeface="Trebuchet MS" panose="020B0603020202020204" pitchFamily="34" charset="0"/>
              </a:rPr>
              <a:t>; </a:t>
            </a:r>
          </a:p>
          <a:p>
            <a:endParaRPr lang="en-GB" sz="1400" b="0" i="0" u="none" strike="noStrike" baseline="0" dirty="0">
              <a:solidFill>
                <a:srgbClr val="000000"/>
              </a:solidFill>
              <a:latin typeface="Trebuchet MS" panose="020B0603020202020204" pitchFamily="34" charset="0"/>
            </a:endParaRPr>
          </a:p>
          <a:p>
            <a:r>
              <a:rPr lang="en-GB" sz="1400" b="1" i="0" u="none" strike="noStrike" baseline="0" dirty="0">
                <a:solidFill>
                  <a:srgbClr val="000000"/>
                </a:solidFill>
                <a:latin typeface="Trebuchet MS" panose="020B0603020202020204" pitchFamily="34" charset="0"/>
              </a:rPr>
              <a:t>Changing public perception </a:t>
            </a:r>
            <a:r>
              <a:rPr lang="en-GB" sz="1400" b="0" i="0" u="none" strike="noStrike" baseline="0" dirty="0">
                <a:solidFill>
                  <a:srgbClr val="000000"/>
                </a:solidFill>
                <a:latin typeface="Trebuchet MS" panose="020B0603020202020204" pitchFamily="34" charset="0"/>
              </a:rPr>
              <a:t>of prisoners; </a:t>
            </a:r>
          </a:p>
          <a:p>
            <a:endParaRPr lang="en-GB" sz="1400" dirty="0">
              <a:solidFill>
                <a:srgbClr val="000000"/>
              </a:solidFill>
              <a:latin typeface="Trebuchet MS" panose="020B0603020202020204" pitchFamily="34" charset="0"/>
            </a:endParaRPr>
          </a:p>
          <a:p>
            <a:r>
              <a:rPr lang="en-GB" sz="1400" b="0" i="0" u="none" strike="noStrike" baseline="0" dirty="0">
                <a:solidFill>
                  <a:srgbClr val="000000"/>
                </a:solidFill>
                <a:latin typeface="Trebuchet MS" panose="020B0603020202020204" pitchFamily="34" charset="0"/>
              </a:rPr>
              <a:t>The competition</a:t>
            </a:r>
            <a:r>
              <a:rPr lang="en-GB" sz="1400" dirty="0">
                <a:solidFill>
                  <a:srgbClr val="000000"/>
                </a:solidFill>
                <a:latin typeface="Trebuchet MS" panose="020B0603020202020204" pitchFamily="34" charset="0"/>
              </a:rPr>
              <a:t> itself</a:t>
            </a:r>
          </a:p>
          <a:p>
            <a:endParaRPr lang="en-GB" sz="1400" dirty="0">
              <a:solidFill>
                <a:srgbClr val="000000"/>
              </a:solidFill>
              <a:latin typeface="Trebuchet MS" panose="020B0603020202020204" pitchFamily="34" charset="0"/>
            </a:endParaRPr>
          </a:p>
          <a:p>
            <a:r>
              <a:rPr lang="en-GB" sz="1400" b="0" i="0" u="none" strike="noStrike" baseline="0" dirty="0">
                <a:solidFill>
                  <a:srgbClr val="000000"/>
                </a:solidFill>
                <a:latin typeface="Trebuchet MS" panose="020B0603020202020204" pitchFamily="34" charset="0"/>
              </a:rPr>
              <a:t>Having an </a:t>
            </a:r>
            <a:r>
              <a:rPr lang="en-GB" sz="1400" b="1" i="0" u="none" strike="noStrike" baseline="0" dirty="0">
                <a:solidFill>
                  <a:srgbClr val="000000"/>
                </a:solidFill>
                <a:latin typeface="Trebuchet MS" panose="020B0603020202020204" pitchFamily="34" charset="0"/>
              </a:rPr>
              <a:t>opportunity to celebrate</a:t>
            </a:r>
            <a:r>
              <a:rPr lang="en-GB" sz="1400" b="0" i="0" u="none" strike="noStrike" baseline="0" dirty="0">
                <a:solidFill>
                  <a:srgbClr val="000000"/>
                </a:solidFill>
                <a:latin typeface="Trebuchet MS" panose="020B0603020202020204" pitchFamily="34" charset="0"/>
              </a:rPr>
              <a:t>; </a:t>
            </a:r>
          </a:p>
          <a:p>
            <a:endParaRPr lang="en-GB" sz="1400" b="0" i="0" u="none" strike="noStrike" baseline="0" dirty="0">
              <a:solidFill>
                <a:srgbClr val="000000"/>
              </a:solidFill>
              <a:latin typeface="Trebuchet MS" panose="020B0603020202020204" pitchFamily="34" charset="0"/>
            </a:endParaRPr>
          </a:p>
          <a:p>
            <a:r>
              <a:rPr lang="en-GB" sz="1400" b="0" i="0" u="none" strike="noStrike" baseline="0">
                <a:solidFill>
                  <a:srgbClr val="000000"/>
                </a:solidFill>
                <a:latin typeface="Trebuchet MS" panose="020B0603020202020204" pitchFamily="34" charset="0"/>
              </a:rPr>
              <a:t> The </a:t>
            </a:r>
            <a:r>
              <a:rPr lang="en-GB" sz="1400" b="0" i="0" u="none" strike="noStrike" baseline="0" dirty="0">
                <a:solidFill>
                  <a:srgbClr val="000000"/>
                </a:solidFill>
                <a:latin typeface="Trebuchet MS" panose="020B0603020202020204" pitchFamily="34" charset="0"/>
              </a:rPr>
              <a:t>non-judgemental </a:t>
            </a:r>
            <a:r>
              <a:rPr lang="en-GB" sz="1400" b="1" i="0" u="none" strike="noStrike" baseline="0" dirty="0">
                <a:solidFill>
                  <a:srgbClr val="000000"/>
                </a:solidFill>
                <a:latin typeface="Trebuchet MS" panose="020B0603020202020204" pitchFamily="34" charset="0"/>
              </a:rPr>
              <a:t>ethos </a:t>
            </a:r>
            <a:r>
              <a:rPr lang="en-GB" sz="1400" b="0" i="0" u="none" strike="noStrike" baseline="0" dirty="0">
                <a:solidFill>
                  <a:srgbClr val="000000"/>
                </a:solidFill>
                <a:latin typeface="Trebuchet MS" panose="020B0603020202020204" pitchFamily="34" charset="0"/>
              </a:rPr>
              <a:t>of Koestler Arts. </a:t>
            </a:r>
          </a:p>
        </p:txBody>
      </p:sp>
    </p:spTree>
    <p:extLst>
      <p:ext uri="{BB962C8B-B14F-4D97-AF65-F5344CB8AC3E}">
        <p14:creationId xmlns:p14="http://schemas.microsoft.com/office/powerpoint/2010/main" val="203472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7"/>
          <p:cNvSpPr txBox="1">
            <a:spLocks noChangeArrowheads="1"/>
          </p:cNvSpPr>
          <p:nvPr/>
        </p:nvSpPr>
        <p:spPr bwMode="auto">
          <a:xfrm>
            <a:off x="281608" y="625524"/>
            <a:ext cx="11455869"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114550" indent="-285750" algn="l" eaLnBrk="0" hangingPunct="0">
              <a:spcBef>
                <a:spcPct val="20000"/>
              </a:spcBef>
              <a:buChar char="»"/>
              <a:defRPr sz="2000">
                <a:solidFill>
                  <a:schemeClr val="tx1"/>
                </a:solidFill>
                <a:latin typeface="Arial" charset="0"/>
                <a:ea typeface="MS PGothic" pitchFamily="34" charset="-128"/>
              </a:defRPr>
            </a:lvl5pPr>
            <a:lvl6pPr marL="2571750" indent="-285750" eaLnBrk="0" fontAlgn="base" hangingPunct="0">
              <a:spcBef>
                <a:spcPct val="20000"/>
              </a:spcBef>
              <a:spcAft>
                <a:spcPct val="0"/>
              </a:spcAft>
              <a:buChar char="»"/>
              <a:defRPr sz="2000">
                <a:solidFill>
                  <a:schemeClr val="tx1"/>
                </a:solidFill>
                <a:latin typeface="Arial" charset="0"/>
                <a:ea typeface="MS PGothic" pitchFamily="34" charset="-128"/>
              </a:defRPr>
            </a:lvl6pPr>
            <a:lvl7pPr marL="3028950" indent="-285750" eaLnBrk="0" fontAlgn="base" hangingPunct="0">
              <a:spcBef>
                <a:spcPct val="20000"/>
              </a:spcBef>
              <a:spcAft>
                <a:spcPct val="0"/>
              </a:spcAft>
              <a:buChar char="»"/>
              <a:defRPr sz="2000">
                <a:solidFill>
                  <a:schemeClr val="tx1"/>
                </a:solidFill>
                <a:latin typeface="Arial" charset="0"/>
                <a:ea typeface="MS PGothic" pitchFamily="34" charset="-128"/>
              </a:defRPr>
            </a:lvl7pPr>
            <a:lvl8pPr marL="3486150" indent="-285750" eaLnBrk="0" fontAlgn="base" hangingPunct="0">
              <a:spcBef>
                <a:spcPct val="20000"/>
              </a:spcBef>
              <a:spcAft>
                <a:spcPct val="0"/>
              </a:spcAft>
              <a:buChar char="»"/>
              <a:defRPr sz="2000">
                <a:solidFill>
                  <a:schemeClr val="tx1"/>
                </a:solidFill>
                <a:latin typeface="Arial" charset="0"/>
                <a:ea typeface="MS PGothic" pitchFamily="34" charset="-128"/>
              </a:defRPr>
            </a:lvl8pPr>
            <a:lvl9pPr marL="3943350" indent="-28575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endParaRPr lang="en-GB" altLang="en-US" sz="2000" dirty="0">
              <a:solidFill>
                <a:srgbClr val="000000"/>
              </a:solidFill>
              <a:latin typeface="Helvetica" pitchFamily="34" charset="0"/>
            </a:endParaRPr>
          </a:p>
          <a:p>
            <a:pPr marL="342900" indent="-342900" eaLnBrk="1" hangingPunct="1">
              <a:spcBef>
                <a:spcPts val="1200"/>
              </a:spcBef>
              <a:spcAft>
                <a:spcPts val="1200"/>
              </a:spcAft>
              <a:buFontTx/>
              <a:buChar char="-"/>
            </a:pPr>
            <a:r>
              <a:rPr lang="en-GB" altLang="en-US" sz="2200" b="1" dirty="0">
                <a:solidFill>
                  <a:srgbClr val="44C4D8"/>
                </a:solidFill>
                <a:latin typeface="Trebuchet MS" panose="020B0603020202020204" pitchFamily="34" charset="0"/>
              </a:rPr>
              <a:t>In 2020 we received </a:t>
            </a:r>
            <a:r>
              <a:rPr lang="en-GB" altLang="en-US" sz="2200" b="1" dirty="0">
                <a:solidFill>
                  <a:srgbClr val="990000"/>
                </a:solidFill>
                <a:latin typeface="Trebuchet MS" panose="020B0603020202020204" pitchFamily="34" charset="0"/>
              </a:rPr>
              <a:t>6,550 entries </a:t>
            </a:r>
            <a:r>
              <a:rPr lang="en-GB" altLang="en-US" sz="2200" b="1" dirty="0">
                <a:solidFill>
                  <a:srgbClr val="44C4D8"/>
                </a:solidFill>
                <a:latin typeface="Trebuchet MS" panose="020B0603020202020204" pitchFamily="34" charset="0"/>
              </a:rPr>
              <a:t>from </a:t>
            </a:r>
            <a:r>
              <a:rPr lang="en-GB" altLang="en-US" sz="2200" b="1" dirty="0">
                <a:solidFill>
                  <a:srgbClr val="990000"/>
                </a:solidFill>
                <a:latin typeface="Trebuchet MS" panose="020B0603020202020204" pitchFamily="34" charset="0"/>
              </a:rPr>
              <a:t>3,033 entrants </a:t>
            </a:r>
            <a:r>
              <a:rPr lang="en-GB" altLang="en-US" sz="2200" b="1" dirty="0">
                <a:solidFill>
                  <a:srgbClr val="44C4D8"/>
                </a:solidFill>
                <a:latin typeface="Trebuchet MS" panose="020B0603020202020204" pitchFamily="34" charset="0"/>
              </a:rPr>
              <a:t>and a total of </a:t>
            </a:r>
            <a:r>
              <a:rPr lang="en-GB" altLang="en-US" sz="2200" b="1" dirty="0">
                <a:solidFill>
                  <a:srgbClr val="990000"/>
                </a:solidFill>
                <a:latin typeface="Trebuchet MS" panose="020B0603020202020204" pitchFamily="34" charset="0"/>
              </a:rPr>
              <a:t>2,596 awards </a:t>
            </a:r>
            <a:r>
              <a:rPr lang="en-GB" altLang="en-US" sz="2200" b="1" dirty="0">
                <a:solidFill>
                  <a:srgbClr val="44C4D8"/>
                </a:solidFill>
                <a:latin typeface="Trebuchet MS" panose="020B0603020202020204" pitchFamily="34" charset="0"/>
              </a:rPr>
              <a:t>were given out</a:t>
            </a:r>
            <a:endParaRPr lang="en-GB" altLang="en-US" sz="2200" dirty="0">
              <a:solidFill>
                <a:srgbClr val="44C4D8"/>
              </a:solidFill>
              <a:latin typeface="Trebuchet MS" panose="020B0603020202020204" pitchFamily="34" charset="0"/>
            </a:endParaRPr>
          </a:p>
          <a:p>
            <a:pPr marL="342900" indent="-342900" eaLnBrk="1" hangingPunct="1">
              <a:spcBef>
                <a:spcPts val="1200"/>
              </a:spcBef>
              <a:spcAft>
                <a:spcPts val="1200"/>
              </a:spcAft>
              <a:buFontTx/>
              <a:buChar char="-"/>
            </a:pPr>
            <a:r>
              <a:rPr lang="en-GB" altLang="en-US" sz="2200" b="1" dirty="0">
                <a:solidFill>
                  <a:srgbClr val="990000"/>
                </a:solidFill>
                <a:latin typeface="Trebuchet MS" panose="020B0603020202020204" pitchFamily="34" charset="0"/>
              </a:rPr>
              <a:t>52 artforms </a:t>
            </a:r>
            <a:r>
              <a:rPr lang="en-GB" altLang="en-US" sz="2200" dirty="0">
                <a:solidFill>
                  <a:srgbClr val="000000"/>
                </a:solidFill>
                <a:latin typeface="Trebuchet MS" panose="020B0603020202020204" pitchFamily="34" charset="0"/>
              </a:rPr>
              <a:t>including Poem, Stage Play, Spoken Word, Hip Hop, Rap and Grime, Choral Music, Film, Painting, Drawing, Sculpture, Furniture, Matchstick Model, Needlecraft</a:t>
            </a:r>
          </a:p>
          <a:p>
            <a:pPr marL="342900" indent="-342900" eaLnBrk="1" hangingPunct="1">
              <a:spcBef>
                <a:spcPts val="1200"/>
              </a:spcBef>
              <a:spcAft>
                <a:spcPts val="1200"/>
              </a:spcAft>
              <a:buFontTx/>
              <a:buChar char="-"/>
            </a:pPr>
            <a:r>
              <a:rPr lang="en-GB" altLang="en-US" sz="2200" b="1" dirty="0">
                <a:solidFill>
                  <a:srgbClr val="990000"/>
                </a:solidFill>
                <a:latin typeface="Trebuchet MS" panose="020B0603020202020204" pitchFamily="34" charset="0"/>
              </a:rPr>
              <a:t>Themed category </a:t>
            </a:r>
            <a:r>
              <a:rPr lang="en-GB" altLang="en-US" sz="2200" dirty="0">
                <a:solidFill>
                  <a:srgbClr val="000000"/>
                </a:solidFill>
                <a:latin typeface="Trebuchet MS" panose="020B0603020202020204" pitchFamily="34" charset="0"/>
              </a:rPr>
              <a:t>for 2020: </a:t>
            </a:r>
            <a:r>
              <a:rPr lang="en-GB" altLang="en-US" sz="2200" b="1" dirty="0">
                <a:solidFill>
                  <a:srgbClr val="990000"/>
                </a:solidFill>
                <a:latin typeface="Trebuchet MS" panose="020B0603020202020204" pitchFamily="34" charset="0"/>
              </a:rPr>
              <a:t>Window</a:t>
            </a:r>
          </a:p>
          <a:p>
            <a:pPr marL="342900" indent="-342900" eaLnBrk="1" hangingPunct="1">
              <a:spcBef>
                <a:spcPts val="1200"/>
              </a:spcBef>
              <a:spcAft>
                <a:spcPts val="1200"/>
              </a:spcAft>
              <a:buFontTx/>
              <a:buChar char="-"/>
            </a:pPr>
            <a:r>
              <a:rPr lang="en-GB" altLang="en-US" sz="2200" b="1" dirty="0">
                <a:solidFill>
                  <a:srgbClr val="990000"/>
                </a:solidFill>
                <a:latin typeface="Trebuchet MS" panose="020B0603020202020204" pitchFamily="34" charset="0"/>
              </a:rPr>
              <a:t>276 establishments </a:t>
            </a:r>
            <a:r>
              <a:rPr lang="en-GB" altLang="en-US" sz="2200" dirty="0">
                <a:latin typeface="Trebuchet MS" panose="020B0603020202020204" pitchFamily="34" charset="0"/>
              </a:rPr>
              <a:t>– prisons, probation, youth offending teams, secure hospitals, children's homes and immigration removal centres across the UK enter the Awards, as well as British prisoners serving sentences abroad</a:t>
            </a:r>
            <a:endParaRPr lang="en-GB" altLang="en-US" sz="2200" dirty="0">
              <a:solidFill>
                <a:srgbClr val="000000"/>
              </a:solidFill>
              <a:latin typeface="Trebuchet MS" panose="020B0603020202020204" pitchFamily="34" charset="0"/>
            </a:endParaRPr>
          </a:p>
          <a:p>
            <a:pPr marL="342900" indent="-342900" eaLnBrk="1" hangingPunct="1">
              <a:spcBef>
                <a:spcPts val="1200"/>
              </a:spcBef>
              <a:spcAft>
                <a:spcPts val="1200"/>
              </a:spcAft>
              <a:buFontTx/>
              <a:buChar char="-"/>
            </a:pPr>
            <a:r>
              <a:rPr lang="en-GB" altLang="en-US" sz="2200" b="1" dirty="0">
                <a:solidFill>
                  <a:srgbClr val="990000"/>
                </a:solidFill>
                <a:latin typeface="Trebuchet MS" panose="020B0603020202020204" pitchFamily="34" charset="0"/>
              </a:rPr>
              <a:t>Certificate</a:t>
            </a:r>
            <a:r>
              <a:rPr lang="en-GB" altLang="en-US" sz="2200" b="1" dirty="0">
                <a:solidFill>
                  <a:srgbClr val="DE693D"/>
                </a:solidFill>
                <a:latin typeface="Trebuchet MS" panose="020B0603020202020204" pitchFamily="34" charset="0"/>
              </a:rPr>
              <a:t> </a:t>
            </a:r>
            <a:r>
              <a:rPr lang="en-GB" altLang="en-US" sz="2200" dirty="0">
                <a:solidFill>
                  <a:srgbClr val="000000"/>
                </a:solidFill>
                <a:latin typeface="Trebuchet MS" panose="020B0603020202020204" pitchFamily="34" charset="0"/>
              </a:rPr>
              <a:t>for every entrant and</a:t>
            </a:r>
            <a:r>
              <a:rPr lang="en-GB" altLang="en-US" sz="2200" dirty="0">
                <a:solidFill>
                  <a:srgbClr val="990000"/>
                </a:solidFill>
                <a:latin typeface="Trebuchet MS" panose="020B0603020202020204" pitchFamily="34" charset="0"/>
              </a:rPr>
              <a:t> </a:t>
            </a:r>
            <a:r>
              <a:rPr lang="en-GB" altLang="en-US" sz="2200" b="1" dirty="0">
                <a:solidFill>
                  <a:srgbClr val="990000"/>
                </a:solidFill>
                <a:latin typeface="Trebuchet MS" panose="020B0603020202020204" pitchFamily="34" charset="0"/>
              </a:rPr>
              <a:t>feedback </a:t>
            </a:r>
            <a:r>
              <a:rPr lang="en-GB" altLang="en-US" sz="2200" dirty="0">
                <a:solidFill>
                  <a:srgbClr val="000000"/>
                </a:solidFill>
                <a:latin typeface="Trebuchet MS" panose="020B0603020202020204" pitchFamily="34" charset="0"/>
              </a:rPr>
              <a:t>to as many people as possible (75%)</a:t>
            </a:r>
          </a:p>
          <a:p>
            <a:pPr marL="342900" indent="-342900" eaLnBrk="1" hangingPunct="1">
              <a:spcBef>
                <a:spcPts val="1200"/>
              </a:spcBef>
              <a:spcAft>
                <a:spcPts val="1200"/>
              </a:spcAft>
              <a:buFontTx/>
              <a:buChar char="-"/>
            </a:pPr>
            <a:r>
              <a:rPr lang="en-GB" altLang="en-US" sz="2200" b="1" dirty="0">
                <a:solidFill>
                  <a:srgbClr val="990000"/>
                </a:solidFill>
                <a:latin typeface="Trebuchet MS" panose="020B0603020202020204" pitchFamily="34" charset="0"/>
              </a:rPr>
              <a:t>£30,000 in prize money </a:t>
            </a:r>
            <a:r>
              <a:rPr lang="en-GB" altLang="en-US" sz="2200" dirty="0">
                <a:solidFill>
                  <a:srgbClr val="000000"/>
                </a:solidFill>
                <a:latin typeface="Trebuchet MS" panose="020B0603020202020204" pitchFamily="34" charset="0"/>
              </a:rPr>
              <a:t>– ranging from £20 for a </a:t>
            </a:r>
            <a:r>
              <a:rPr lang="en-GB" altLang="en-US" sz="2200" b="1" dirty="0">
                <a:solidFill>
                  <a:srgbClr val="993300"/>
                </a:solidFill>
                <a:latin typeface="Trebuchet MS" panose="020B0603020202020204" pitchFamily="34" charset="0"/>
              </a:rPr>
              <a:t>Bronze Award </a:t>
            </a:r>
            <a:r>
              <a:rPr lang="en-GB" altLang="en-US" sz="2200" dirty="0">
                <a:solidFill>
                  <a:srgbClr val="000000"/>
                </a:solidFill>
                <a:latin typeface="Trebuchet MS" panose="020B0603020202020204" pitchFamily="34" charset="0"/>
              </a:rPr>
              <a:t>to £100 for a </a:t>
            </a:r>
            <a:r>
              <a:rPr lang="en-GB" altLang="en-US" sz="2200" b="1" dirty="0">
                <a:solidFill>
                  <a:schemeClr val="bg1">
                    <a:lumMod val="50000"/>
                  </a:schemeClr>
                </a:solidFill>
                <a:latin typeface="Trebuchet MS" panose="020B0603020202020204" pitchFamily="34" charset="0"/>
              </a:rPr>
              <a:t>Platinum Award</a:t>
            </a:r>
            <a:endParaRPr lang="en-GB" altLang="en-US" sz="1800" dirty="0">
              <a:solidFill>
                <a:srgbClr val="000000"/>
              </a:solidFill>
              <a:latin typeface="Helvetica" pitchFamily="34" charset="0"/>
            </a:endParaRPr>
          </a:p>
        </p:txBody>
      </p:sp>
      <p:sp>
        <p:nvSpPr>
          <p:cNvPr id="2" name="TextBox 1">
            <a:extLst>
              <a:ext uri="{FF2B5EF4-FFF2-40B4-BE49-F238E27FC236}">
                <a16:creationId xmlns:a16="http://schemas.microsoft.com/office/drawing/2014/main" id="{E3EAFAA8-E9F1-4B57-8C8E-D4257E4A3C3B}"/>
              </a:ext>
            </a:extLst>
          </p:cNvPr>
          <p:cNvSpPr txBox="1"/>
          <p:nvPr/>
        </p:nvSpPr>
        <p:spPr>
          <a:xfrm>
            <a:off x="4035287" y="240804"/>
            <a:ext cx="4121426" cy="769441"/>
          </a:xfrm>
          <a:prstGeom prst="rect">
            <a:avLst/>
          </a:prstGeom>
          <a:noFill/>
        </p:spPr>
        <p:txBody>
          <a:bodyPr wrap="square" rtlCol="0">
            <a:spAutoFit/>
          </a:bodyPr>
          <a:lstStyle/>
          <a:p>
            <a:pPr algn="ctr">
              <a:spcBef>
                <a:spcPct val="0"/>
              </a:spcBef>
            </a:pPr>
            <a:r>
              <a:rPr lang="en-GB" altLang="en-US" sz="4400" b="1" dirty="0">
                <a:solidFill>
                  <a:srgbClr val="44C4D8"/>
                </a:solidFill>
                <a:latin typeface="Trebuchet MS" panose="020B0603020202020204" pitchFamily="34" charset="0"/>
              </a:rPr>
              <a:t>2020 Awards</a:t>
            </a:r>
            <a:r>
              <a:rPr lang="en-GB" altLang="en-US" sz="3600" b="1" dirty="0">
                <a:solidFill>
                  <a:srgbClr val="9B1418"/>
                </a:solidFill>
                <a:latin typeface="Helvetica" pitchFamily="34" charset="0"/>
              </a:rPr>
              <a:t> </a:t>
            </a:r>
          </a:p>
        </p:txBody>
      </p:sp>
    </p:spTree>
    <p:extLst>
      <p:ext uri="{BB962C8B-B14F-4D97-AF65-F5344CB8AC3E}">
        <p14:creationId xmlns:p14="http://schemas.microsoft.com/office/powerpoint/2010/main" val="3574466558"/>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2864052" y="373663"/>
            <a:ext cx="646389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400" b="1" dirty="0">
                <a:solidFill>
                  <a:srgbClr val="DE693D"/>
                </a:solidFill>
                <a:latin typeface="Trebuchet MS" panose="020B0603020202020204" pitchFamily="34" charset="0"/>
              </a:rPr>
              <a:t>52 Artform Categories:</a:t>
            </a:r>
          </a:p>
        </p:txBody>
      </p:sp>
      <p:sp>
        <p:nvSpPr>
          <p:cNvPr id="6" name="TextBox 5">
            <a:extLst>
              <a:ext uri="{FF2B5EF4-FFF2-40B4-BE49-F238E27FC236}">
                <a16:creationId xmlns:a16="http://schemas.microsoft.com/office/drawing/2014/main" id="{F5B103FC-BD96-4B7F-8337-BF353957F6AC}"/>
              </a:ext>
            </a:extLst>
          </p:cNvPr>
          <p:cNvSpPr txBox="1"/>
          <p:nvPr/>
        </p:nvSpPr>
        <p:spPr>
          <a:xfrm>
            <a:off x="8679747" y="5361618"/>
            <a:ext cx="2368416" cy="584775"/>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Themed Category:</a:t>
            </a:r>
          </a:p>
          <a:p>
            <a:r>
              <a:rPr lang="en-GB" sz="1600" dirty="0">
                <a:latin typeface="Trebuchet MS" panose="020B0603020202020204" pitchFamily="34" charset="0"/>
              </a:rPr>
              <a:t>Window</a:t>
            </a:r>
          </a:p>
        </p:txBody>
      </p:sp>
      <p:sp>
        <p:nvSpPr>
          <p:cNvPr id="7" name="TextBox 6">
            <a:extLst>
              <a:ext uri="{FF2B5EF4-FFF2-40B4-BE49-F238E27FC236}">
                <a16:creationId xmlns:a16="http://schemas.microsoft.com/office/drawing/2014/main" id="{E935CAD0-E208-45FA-A5B1-8E62225B31E3}"/>
              </a:ext>
            </a:extLst>
          </p:cNvPr>
          <p:cNvSpPr txBox="1"/>
          <p:nvPr/>
        </p:nvSpPr>
        <p:spPr>
          <a:xfrm>
            <a:off x="6095999" y="1619315"/>
            <a:ext cx="1652264" cy="584775"/>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Project Work:</a:t>
            </a:r>
          </a:p>
          <a:p>
            <a:r>
              <a:rPr lang="en-GB" sz="1600" dirty="0">
                <a:latin typeface="Trebuchet MS" panose="020B0603020202020204" pitchFamily="34" charset="0"/>
              </a:rPr>
              <a:t>Art Project</a:t>
            </a:r>
          </a:p>
        </p:txBody>
      </p:sp>
      <p:sp>
        <p:nvSpPr>
          <p:cNvPr id="8" name="TextBox 7">
            <a:extLst>
              <a:ext uri="{FF2B5EF4-FFF2-40B4-BE49-F238E27FC236}">
                <a16:creationId xmlns:a16="http://schemas.microsoft.com/office/drawing/2014/main" id="{E36A800A-0B35-4027-BCA7-9AF754BC5A31}"/>
              </a:ext>
            </a:extLst>
          </p:cNvPr>
          <p:cNvSpPr txBox="1"/>
          <p:nvPr/>
        </p:nvSpPr>
        <p:spPr>
          <a:xfrm>
            <a:off x="1269791" y="5115396"/>
            <a:ext cx="2109008" cy="830997"/>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Film and Animation:</a:t>
            </a:r>
          </a:p>
          <a:p>
            <a:r>
              <a:rPr lang="en-GB" sz="1600" dirty="0">
                <a:latin typeface="Trebuchet MS" panose="020B0603020202020204" pitchFamily="34" charset="0"/>
              </a:rPr>
              <a:t>Film</a:t>
            </a:r>
          </a:p>
          <a:p>
            <a:r>
              <a:rPr lang="en-GB" sz="1600" dirty="0">
                <a:latin typeface="Trebuchet MS" panose="020B0603020202020204" pitchFamily="34" charset="0"/>
              </a:rPr>
              <a:t>Animation</a:t>
            </a:r>
          </a:p>
        </p:txBody>
      </p:sp>
      <p:sp>
        <p:nvSpPr>
          <p:cNvPr id="9" name="TextBox 8">
            <a:extLst>
              <a:ext uri="{FF2B5EF4-FFF2-40B4-BE49-F238E27FC236}">
                <a16:creationId xmlns:a16="http://schemas.microsoft.com/office/drawing/2014/main" id="{3A4D5A3C-D66A-489C-899C-39EC79E0BC23}"/>
              </a:ext>
            </a:extLst>
          </p:cNvPr>
          <p:cNvSpPr txBox="1"/>
          <p:nvPr/>
        </p:nvSpPr>
        <p:spPr>
          <a:xfrm>
            <a:off x="1233357" y="1294587"/>
            <a:ext cx="4011099" cy="3539430"/>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Writing:</a:t>
            </a:r>
          </a:p>
          <a:p>
            <a:r>
              <a:rPr lang="en-GB" sz="1600" dirty="0">
                <a:latin typeface="Trebuchet MS" panose="020B0603020202020204" pitchFamily="34" charset="0"/>
              </a:rPr>
              <a:t>Flash Fiction and Short Story</a:t>
            </a:r>
          </a:p>
          <a:p>
            <a:r>
              <a:rPr lang="en-GB" sz="1600" dirty="0">
                <a:latin typeface="Trebuchet MS" panose="020B0603020202020204" pitchFamily="34" charset="0"/>
              </a:rPr>
              <a:t>Longer Fiction and Novel</a:t>
            </a:r>
          </a:p>
          <a:p>
            <a:r>
              <a:rPr lang="en-GB" sz="1600" dirty="0">
                <a:latin typeface="Trebuchet MS" panose="020B0603020202020204" pitchFamily="34" charset="0"/>
              </a:rPr>
              <a:t>Non-Fiction, Blog, Essay, Article and Review</a:t>
            </a:r>
          </a:p>
          <a:p>
            <a:r>
              <a:rPr lang="en-GB" sz="1600" dirty="0">
                <a:latin typeface="Trebuchet MS" panose="020B0603020202020204" pitchFamily="34" charset="0"/>
              </a:rPr>
              <a:t>Life Story</a:t>
            </a:r>
          </a:p>
          <a:p>
            <a:r>
              <a:rPr lang="en-GB" sz="1600" dirty="0">
                <a:latin typeface="Trebuchet MS" panose="020B0603020202020204" pitchFamily="34" charset="0"/>
              </a:rPr>
              <a:t>Braille</a:t>
            </a:r>
          </a:p>
          <a:p>
            <a:r>
              <a:rPr lang="en-GB" sz="1600" dirty="0">
                <a:latin typeface="Trebuchet MS" panose="020B0603020202020204" pitchFamily="34" charset="0"/>
              </a:rPr>
              <a:t>Poem</a:t>
            </a:r>
          </a:p>
          <a:p>
            <a:r>
              <a:rPr lang="en-GB" sz="1600" dirty="0">
                <a:latin typeface="Trebuchet MS" panose="020B0603020202020204" pitchFamily="34" charset="0"/>
              </a:rPr>
              <a:t>Poetry Collection</a:t>
            </a:r>
          </a:p>
          <a:p>
            <a:r>
              <a:rPr lang="en-GB" sz="1600" dirty="0">
                <a:latin typeface="Trebuchet MS" panose="020B0603020202020204" pitchFamily="34" charset="0"/>
              </a:rPr>
              <a:t>Anthology</a:t>
            </a:r>
          </a:p>
          <a:p>
            <a:r>
              <a:rPr lang="en-GB" sz="1600" dirty="0">
                <a:latin typeface="Trebuchet MS" panose="020B0603020202020204" pitchFamily="34" charset="0"/>
              </a:rPr>
              <a:t>Stage Play</a:t>
            </a:r>
          </a:p>
          <a:p>
            <a:r>
              <a:rPr lang="en-GB" sz="1600" dirty="0">
                <a:latin typeface="Trebuchet MS" panose="020B0603020202020204" pitchFamily="34" charset="0"/>
              </a:rPr>
              <a:t>Radio Play</a:t>
            </a:r>
          </a:p>
          <a:p>
            <a:r>
              <a:rPr lang="en-GB" sz="1600" dirty="0">
                <a:latin typeface="Trebuchet MS" panose="020B0603020202020204" pitchFamily="34" charset="0"/>
              </a:rPr>
              <a:t>Screenplay</a:t>
            </a:r>
          </a:p>
          <a:p>
            <a:r>
              <a:rPr lang="en-GB" sz="1600" dirty="0">
                <a:latin typeface="Trebuchet MS" panose="020B0603020202020204" pitchFamily="34" charset="0"/>
              </a:rPr>
              <a:t>Song Writing</a:t>
            </a:r>
          </a:p>
        </p:txBody>
      </p:sp>
      <p:sp>
        <p:nvSpPr>
          <p:cNvPr id="10" name="TextBox 9">
            <a:extLst>
              <a:ext uri="{FF2B5EF4-FFF2-40B4-BE49-F238E27FC236}">
                <a16:creationId xmlns:a16="http://schemas.microsoft.com/office/drawing/2014/main" id="{4916472A-5AA7-4B24-BD3F-A34854D33AAD}"/>
              </a:ext>
            </a:extLst>
          </p:cNvPr>
          <p:cNvSpPr txBox="1"/>
          <p:nvPr/>
        </p:nvSpPr>
        <p:spPr>
          <a:xfrm>
            <a:off x="3403703" y="2680302"/>
            <a:ext cx="2478156" cy="3293209"/>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Performance and Audio:</a:t>
            </a:r>
          </a:p>
          <a:p>
            <a:r>
              <a:rPr lang="en-GB" sz="1600" dirty="0">
                <a:latin typeface="Trebuchet MS" panose="020B0603020202020204" pitchFamily="34" charset="0"/>
              </a:rPr>
              <a:t>Spoken Word</a:t>
            </a:r>
          </a:p>
          <a:p>
            <a:r>
              <a:rPr lang="en-GB" sz="1600" dirty="0">
                <a:latin typeface="Trebuchet MS" panose="020B0603020202020204" pitchFamily="34" charset="0"/>
              </a:rPr>
              <a:t>Radio Production</a:t>
            </a:r>
          </a:p>
          <a:p>
            <a:r>
              <a:rPr lang="en-GB" sz="1600" dirty="0">
                <a:latin typeface="Trebuchet MS" panose="020B0603020202020204" pitchFamily="34" charset="0"/>
              </a:rPr>
              <a:t>Performance</a:t>
            </a:r>
          </a:p>
          <a:p>
            <a:r>
              <a:rPr lang="en-GB" sz="1600" dirty="0">
                <a:latin typeface="Trebuchet MS" panose="020B0603020202020204" pitchFamily="34" charset="0"/>
              </a:rPr>
              <a:t>Music Composition</a:t>
            </a:r>
          </a:p>
          <a:p>
            <a:r>
              <a:rPr lang="en-GB" sz="1600" dirty="0">
                <a:latin typeface="Trebuchet MS" panose="020B0603020202020204" pitchFamily="34" charset="0"/>
              </a:rPr>
              <a:t>Choral Music</a:t>
            </a:r>
          </a:p>
          <a:p>
            <a:r>
              <a:rPr lang="en-GB" sz="1600" dirty="0">
                <a:latin typeface="Trebuchet MS" panose="020B0603020202020204" pitchFamily="34" charset="0"/>
              </a:rPr>
              <a:t>Instrumental</a:t>
            </a:r>
          </a:p>
          <a:p>
            <a:r>
              <a:rPr lang="en-GB" sz="1600" dirty="0">
                <a:latin typeface="Trebuchet MS" panose="020B0603020202020204" pitchFamily="34" charset="0"/>
              </a:rPr>
              <a:t>Cover Version</a:t>
            </a:r>
          </a:p>
          <a:p>
            <a:r>
              <a:rPr lang="en-GB" sz="1600" dirty="0">
                <a:latin typeface="Trebuchet MS" panose="020B0603020202020204" pitchFamily="34" charset="0"/>
              </a:rPr>
              <a:t>Hip Hop, Rap and Grime</a:t>
            </a:r>
          </a:p>
          <a:p>
            <a:r>
              <a:rPr lang="en-GB" sz="1600" dirty="0">
                <a:latin typeface="Trebuchet MS" panose="020B0603020202020204" pitchFamily="34" charset="0"/>
              </a:rPr>
              <a:t>Computer Generated Music</a:t>
            </a:r>
          </a:p>
          <a:p>
            <a:r>
              <a:rPr lang="en-GB" sz="1600" dirty="0">
                <a:latin typeface="Trebuchet MS" panose="020B0603020202020204" pitchFamily="34" charset="0"/>
              </a:rPr>
              <a:t>Singer-Songwriter – Original </a:t>
            </a:r>
          </a:p>
        </p:txBody>
      </p:sp>
      <p:sp>
        <p:nvSpPr>
          <p:cNvPr id="11" name="TextBox 10">
            <a:extLst>
              <a:ext uri="{FF2B5EF4-FFF2-40B4-BE49-F238E27FC236}">
                <a16:creationId xmlns:a16="http://schemas.microsoft.com/office/drawing/2014/main" id="{0B869E19-B706-432A-B0F8-2C41747487F2}"/>
              </a:ext>
            </a:extLst>
          </p:cNvPr>
          <p:cNvSpPr txBox="1"/>
          <p:nvPr/>
        </p:nvSpPr>
        <p:spPr>
          <a:xfrm>
            <a:off x="8679747" y="1294587"/>
            <a:ext cx="2368415" cy="4031873"/>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Fine Art:</a:t>
            </a:r>
          </a:p>
          <a:p>
            <a:r>
              <a:rPr lang="en-GB" sz="1600" dirty="0">
                <a:latin typeface="Trebuchet MS" panose="020B0603020202020204" pitchFamily="34" charset="0"/>
              </a:rPr>
              <a:t>Painting</a:t>
            </a:r>
          </a:p>
          <a:p>
            <a:r>
              <a:rPr lang="en-GB" sz="1600" dirty="0">
                <a:latin typeface="Trebuchet MS" panose="020B0603020202020204" pitchFamily="34" charset="0"/>
              </a:rPr>
              <a:t>Watercolour and Gouache</a:t>
            </a:r>
          </a:p>
          <a:p>
            <a:r>
              <a:rPr lang="en-GB" sz="1600" dirty="0">
                <a:latin typeface="Trebuchet MS" panose="020B0603020202020204" pitchFamily="34" charset="0"/>
              </a:rPr>
              <a:t>Drawing</a:t>
            </a:r>
          </a:p>
          <a:p>
            <a:r>
              <a:rPr lang="en-GB" sz="1600" dirty="0">
                <a:latin typeface="Trebuchet MS" panose="020B0603020202020204" pitchFamily="34" charset="0"/>
              </a:rPr>
              <a:t>Sculpture</a:t>
            </a:r>
          </a:p>
          <a:p>
            <a:r>
              <a:rPr lang="en-GB" sz="1600" dirty="0">
                <a:latin typeface="Trebuchet MS" panose="020B0603020202020204" pitchFamily="34" charset="0"/>
              </a:rPr>
              <a:t>Ceramics</a:t>
            </a:r>
          </a:p>
          <a:p>
            <a:r>
              <a:rPr lang="en-GB" sz="1600" dirty="0">
                <a:latin typeface="Trebuchet MS" panose="020B0603020202020204" pitchFamily="34" charset="0"/>
              </a:rPr>
              <a:t>Mixed Media</a:t>
            </a:r>
          </a:p>
          <a:p>
            <a:r>
              <a:rPr lang="en-GB" sz="1600" dirty="0">
                <a:latin typeface="Trebuchet MS" panose="020B0603020202020204" pitchFamily="34" charset="0"/>
              </a:rPr>
              <a:t>Pastel</a:t>
            </a:r>
          </a:p>
          <a:p>
            <a:r>
              <a:rPr lang="en-GB" sz="1600" dirty="0">
                <a:latin typeface="Trebuchet MS" panose="020B0603020202020204" pitchFamily="34" charset="0"/>
              </a:rPr>
              <a:t>Portrait</a:t>
            </a:r>
          </a:p>
          <a:p>
            <a:r>
              <a:rPr lang="en-GB" sz="1600" dirty="0">
                <a:latin typeface="Trebuchet MS" panose="020B0603020202020204" pitchFamily="34" charset="0"/>
              </a:rPr>
              <a:t>Photography</a:t>
            </a:r>
          </a:p>
          <a:p>
            <a:r>
              <a:rPr lang="en-GB" sz="1600" dirty="0">
                <a:latin typeface="Trebuchet MS" panose="020B0603020202020204" pitchFamily="34" charset="0"/>
              </a:rPr>
              <a:t>Textile Art</a:t>
            </a:r>
          </a:p>
          <a:p>
            <a:r>
              <a:rPr lang="en-GB" sz="1600" dirty="0">
                <a:latin typeface="Trebuchet MS" panose="020B0603020202020204" pitchFamily="34" charset="0"/>
              </a:rPr>
              <a:t>Digital Art</a:t>
            </a:r>
          </a:p>
          <a:p>
            <a:r>
              <a:rPr lang="en-GB" sz="1600" dirty="0">
                <a:latin typeface="Trebuchet MS" panose="020B0603020202020204" pitchFamily="34" charset="0"/>
              </a:rPr>
              <a:t>Graphic Novel</a:t>
            </a:r>
          </a:p>
          <a:p>
            <a:r>
              <a:rPr lang="en-GB" sz="1600" dirty="0">
                <a:latin typeface="Trebuchet MS" panose="020B0603020202020204" pitchFamily="34" charset="0"/>
              </a:rPr>
              <a:t>Mural and Wall Hanging</a:t>
            </a:r>
          </a:p>
          <a:p>
            <a:r>
              <a:rPr lang="en-GB" sz="1600" dirty="0">
                <a:latin typeface="Trebuchet MS" panose="020B0603020202020204" pitchFamily="34" charset="0"/>
              </a:rPr>
              <a:t>Printmaking</a:t>
            </a:r>
          </a:p>
        </p:txBody>
      </p:sp>
      <p:sp>
        <p:nvSpPr>
          <p:cNvPr id="12" name="TextBox 11">
            <a:extLst>
              <a:ext uri="{FF2B5EF4-FFF2-40B4-BE49-F238E27FC236}">
                <a16:creationId xmlns:a16="http://schemas.microsoft.com/office/drawing/2014/main" id="{09C75C4E-E638-46AE-86CD-FDBC1889AB60}"/>
              </a:ext>
            </a:extLst>
          </p:cNvPr>
          <p:cNvSpPr txBox="1"/>
          <p:nvPr/>
        </p:nvSpPr>
        <p:spPr>
          <a:xfrm>
            <a:off x="6004484" y="2680301"/>
            <a:ext cx="2598995" cy="3293209"/>
          </a:xfrm>
          <a:prstGeom prst="rect">
            <a:avLst/>
          </a:prstGeom>
          <a:noFill/>
          <a:ln>
            <a:noFill/>
          </a:ln>
        </p:spPr>
        <p:txBody>
          <a:bodyPr wrap="square" rtlCol="0">
            <a:spAutoFit/>
          </a:bodyPr>
          <a:lstStyle/>
          <a:p>
            <a:r>
              <a:rPr lang="en-GB" sz="1600" b="1" dirty="0">
                <a:solidFill>
                  <a:srgbClr val="DE693D"/>
                </a:solidFill>
                <a:latin typeface="Trebuchet MS" panose="020B0603020202020204" pitchFamily="34" charset="0"/>
              </a:rPr>
              <a:t>Craft and Design:</a:t>
            </a:r>
          </a:p>
          <a:p>
            <a:r>
              <a:rPr lang="en-GB" sz="1600" dirty="0">
                <a:latin typeface="Trebuchet MS" panose="020B0603020202020204" pitchFamily="34" charset="0"/>
              </a:rPr>
              <a:t>Needlecraft</a:t>
            </a:r>
          </a:p>
          <a:p>
            <a:r>
              <a:rPr lang="en-GB" sz="1600" dirty="0">
                <a:latin typeface="Trebuchet MS" panose="020B0603020202020204" pitchFamily="34" charset="0"/>
              </a:rPr>
              <a:t>Woodcraft</a:t>
            </a:r>
          </a:p>
          <a:p>
            <a:r>
              <a:rPr lang="en-GB" sz="1600" dirty="0">
                <a:latin typeface="Trebuchet MS" panose="020B0603020202020204" pitchFamily="34" charset="0"/>
              </a:rPr>
              <a:t>Furniture</a:t>
            </a:r>
          </a:p>
          <a:p>
            <a:r>
              <a:rPr lang="en-GB" sz="1600" dirty="0">
                <a:latin typeface="Trebuchet MS" panose="020B0603020202020204" pitchFamily="34" charset="0"/>
              </a:rPr>
              <a:t>Matchstick Model</a:t>
            </a:r>
          </a:p>
          <a:p>
            <a:r>
              <a:rPr lang="en-GB" sz="1600" dirty="0">
                <a:latin typeface="Trebuchet MS" panose="020B0603020202020204" pitchFamily="34" charset="0"/>
              </a:rPr>
              <a:t>Handmade Book</a:t>
            </a:r>
          </a:p>
          <a:p>
            <a:r>
              <a:rPr lang="en-GB" sz="1600" dirty="0">
                <a:latin typeface="Trebuchet MS" panose="020B0603020202020204" pitchFamily="34" charset="0"/>
              </a:rPr>
              <a:t>Handmade Greetings Card</a:t>
            </a:r>
          </a:p>
          <a:p>
            <a:r>
              <a:rPr lang="en-GB" sz="1600" dirty="0">
                <a:latin typeface="Trebuchet MS" panose="020B0603020202020204" pitchFamily="34" charset="0"/>
              </a:rPr>
              <a:t>Beauty</a:t>
            </a:r>
          </a:p>
          <a:p>
            <a:r>
              <a:rPr lang="en-GB" sz="1600" dirty="0">
                <a:latin typeface="Trebuchet MS" panose="020B0603020202020204" pitchFamily="34" charset="0"/>
              </a:rPr>
              <a:t>Hairstyling</a:t>
            </a:r>
          </a:p>
          <a:p>
            <a:r>
              <a:rPr lang="en-GB" sz="1600" dirty="0">
                <a:latin typeface="Trebuchet MS" panose="020B0603020202020204" pitchFamily="34" charset="0"/>
              </a:rPr>
              <a:t>Fashion</a:t>
            </a:r>
          </a:p>
          <a:p>
            <a:r>
              <a:rPr lang="en-GB" sz="1600" dirty="0">
                <a:latin typeface="Trebuchet MS" panose="020B0603020202020204" pitchFamily="34" charset="0"/>
              </a:rPr>
              <a:t>Graphic Design</a:t>
            </a:r>
          </a:p>
          <a:p>
            <a:r>
              <a:rPr lang="en-GB" sz="1600" dirty="0">
                <a:latin typeface="Trebuchet MS" panose="020B0603020202020204" pitchFamily="34" charset="0"/>
              </a:rPr>
              <a:t>Craft</a:t>
            </a:r>
          </a:p>
          <a:p>
            <a:r>
              <a:rPr lang="en-GB" sz="1600" dirty="0">
                <a:latin typeface="Trebuchet MS" panose="020B0603020202020204" pitchFamily="34" charset="0"/>
              </a:rPr>
              <a:t>Calligraphy </a:t>
            </a:r>
          </a:p>
        </p:txBody>
      </p:sp>
    </p:spTree>
    <p:extLst>
      <p:ext uri="{BB962C8B-B14F-4D97-AF65-F5344CB8AC3E}">
        <p14:creationId xmlns:p14="http://schemas.microsoft.com/office/powerpoint/2010/main" val="1376320966"/>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B7101-0D1C-4802-974B-ADF599432F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6774" y="895463"/>
            <a:ext cx="3587807" cy="4419374"/>
          </a:xfrm>
          <a:prstGeom prst="rect">
            <a:avLst/>
          </a:prstGeom>
        </p:spPr>
      </p:pic>
      <p:sp>
        <p:nvSpPr>
          <p:cNvPr id="7" name="TextBox 6">
            <a:extLst>
              <a:ext uri="{FF2B5EF4-FFF2-40B4-BE49-F238E27FC236}">
                <a16:creationId xmlns:a16="http://schemas.microsoft.com/office/drawing/2014/main" id="{2A7A1CAF-71A6-4510-B381-22A4F0234DFA}"/>
              </a:ext>
            </a:extLst>
          </p:cNvPr>
          <p:cNvSpPr txBox="1"/>
          <p:nvPr/>
        </p:nvSpPr>
        <p:spPr>
          <a:xfrm>
            <a:off x="366774" y="5314837"/>
            <a:ext cx="3265567" cy="1077218"/>
          </a:xfrm>
          <a:prstGeom prst="rect">
            <a:avLst/>
          </a:prstGeom>
          <a:noFill/>
        </p:spPr>
        <p:txBody>
          <a:bodyPr wrap="square" rtlCol="0">
            <a:spAutoFit/>
          </a:bodyPr>
          <a:lstStyle/>
          <a:p>
            <a:r>
              <a:rPr lang="en-GB" sz="1600" i="1" dirty="0">
                <a:latin typeface="Trebuchet MS" panose="020B0603020202020204" pitchFamily="34" charset="0"/>
              </a:rPr>
              <a:t>Clean View</a:t>
            </a:r>
          </a:p>
          <a:p>
            <a:r>
              <a:rPr lang="en-GB" sz="1600" dirty="0">
                <a:latin typeface="Trebuchet MS" panose="020B0603020202020204" pitchFamily="34" charset="0"/>
              </a:rPr>
              <a:t>HM Prison Peterborough</a:t>
            </a:r>
          </a:p>
          <a:p>
            <a:r>
              <a:rPr lang="en-GB" sz="1600" dirty="0">
                <a:latin typeface="Trebuchet MS" panose="020B0603020202020204" pitchFamily="34" charset="0"/>
              </a:rPr>
              <a:t>Themed Category: Window</a:t>
            </a:r>
          </a:p>
          <a:p>
            <a:r>
              <a:rPr lang="en-GB" sz="1600" b="1" u="sng" dirty="0">
                <a:latin typeface="Trebuchet MS" panose="020B0603020202020204" pitchFamily="34" charset="0"/>
              </a:rPr>
              <a:t>Exhibited Artwork</a:t>
            </a:r>
          </a:p>
        </p:txBody>
      </p:sp>
      <p:sp>
        <p:nvSpPr>
          <p:cNvPr id="8" name="TextBox 7">
            <a:extLst>
              <a:ext uri="{FF2B5EF4-FFF2-40B4-BE49-F238E27FC236}">
                <a16:creationId xmlns:a16="http://schemas.microsoft.com/office/drawing/2014/main" id="{0071D931-1D12-4A5A-B045-8BBECB037386}"/>
              </a:ext>
            </a:extLst>
          </p:cNvPr>
          <p:cNvSpPr txBox="1"/>
          <p:nvPr/>
        </p:nvSpPr>
        <p:spPr>
          <a:xfrm>
            <a:off x="294640" y="355600"/>
            <a:ext cx="5262880" cy="400110"/>
          </a:xfrm>
          <a:prstGeom prst="rect">
            <a:avLst/>
          </a:prstGeom>
          <a:noFill/>
        </p:spPr>
        <p:txBody>
          <a:bodyPr wrap="square" rtlCol="0">
            <a:spAutoFit/>
          </a:bodyPr>
          <a:lstStyle/>
          <a:p>
            <a:r>
              <a:rPr lang="en-GB" sz="2000" b="1" dirty="0">
                <a:latin typeface="Trebuchet MS" panose="020B0603020202020204" pitchFamily="34" charset="0"/>
              </a:rPr>
              <a:t>Themed Category: Window</a:t>
            </a:r>
            <a:endParaRPr lang="en-GB" b="1" dirty="0">
              <a:latin typeface="Trebuchet MS" panose="020B0603020202020204" pitchFamily="34" charset="0"/>
            </a:endParaRPr>
          </a:p>
        </p:txBody>
      </p:sp>
      <p:sp>
        <p:nvSpPr>
          <p:cNvPr id="6" name="TextBox 5">
            <a:extLst>
              <a:ext uri="{FF2B5EF4-FFF2-40B4-BE49-F238E27FC236}">
                <a16:creationId xmlns:a16="http://schemas.microsoft.com/office/drawing/2014/main" id="{2E314DB4-C613-4912-9C8B-A1238C6AE2DC}"/>
              </a:ext>
            </a:extLst>
          </p:cNvPr>
          <p:cNvSpPr txBox="1"/>
          <p:nvPr/>
        </p:nvSpPr>
        <p:spPr>
          <a:xfrm>
            <a:off x="3954581" y="895463"/>
            <a:ext cx="4547588" cy="3354765"/>
          </a:xfrm>
          <a:prstGeom prst="rect">
            <a:avLst/>
          </a:prstGeom>
          <a:noFill/>
        </p:spPr>
        <p:txBody>
          <a:bodyPr wrap="square">
            <a:spAutoFit/>
          </a:bodyPr>
          <a:lstStyle/>
          <a:p>
            <a:pPr algn="ctr"/>
            <a:r>
              <a:rPr lang="en-GB" i="1" dirty="0">
                <a:latin typeface="Trebuchet MS" panose="020B0603020202020204" pitchFamily="34" charset="0"/>
              </a:rPr>
              <a:t>‘I do small carvings into soap bars anyway and I thought of doing one for Koestler Arts and keeping to this year’s theme ‘Window’ – that’s how your little piece Clean View came about. I was thinking about the window theme and what I could do with it, then I also thought about growing up in the countryside and the landscapes around me that I loved so much.’</a:t>
            </a:r>
          </a:p>
          <a:p>
            <a:pPr algn="ctr"/>
            <a:endParaRPr lang="en-GB" sz="1600" i="1" dirty="0">
              <a:latin typeface="Trebuchet MS" panose="020B0603020202020204" pitchFamily="34" charset="0"/>
            </a:endParaRPr>
          </a:p>
          <a:p>
            <a:pPr algn="ctr"/>
            <a:r>
              <a:rPr lang="en-GB" sz="1600" dirty="0">
                <a:latin typeface="Trebuchet MS" panose="020B0603020202020204" pitchFamily="34" charset="0"/>
              </a:rPr>
              <a:t>Artist Comment</a:t>
            </a:r>
          </a:p>
        </p:txBody>
      </p:sp>
      <p:pic>
        <p:nvPicPr>
          <p:cNvPr id="3" name="Picture 2">
            <a:extLst>
              <a:ext uri="{FF2B5EF4-FFF2-40B4-BE49-F238E27FC236}">
                <a16:creationId xmlns:a16="http://schemas.microsoft.com/office/drawing/2014/main" id="{C3D277B5-4AC3-49AC-B142-CAC576F050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02169" y="895463"/>
            <a:ext cx="3323057" cy="4588889"/>
          </a:xfrm>
          <a:prstGeom prst="rect">
            <a:avLst/>
          </a:prstGeom>
        </p:spPr>
      </p:pic>
      <p:sp>
        <p:nvSpPr>
          <p:cNvPr id="4" name="TextBox 3">
            <a:extLst>
              <a:ext uri="{FF2B5EF4-FFF2-40B4-BE49-F238E27FC236}">
                <a16:creationId xmlns:a16="http://schemas.microsoft.com/office/drawing/2014/main" id="{182CFC58-1C5F-4A9B-AAEE-9CB2FC2D17F5}"/>
              </a:ext>
            </a:extLst>
          </p:cNvPr>
          <p:cNvSpPr txBox="1"/>
          <p:nvPr/>
        </p:nvSpPr>
        <p:spPr>
          <a:xfrm>
            <a:off x="8502169" y="5474827"/>
            <a:ext cx="3394556" cy="1077218"/>
          </a:xfrm>
          <a:prstGeom prst="rect">
            <a:avLst/>
          </a:prstGeom>
          <a:noFill/>
        </p:spPr>
        <p:txBody>
          <a:bodyPr wrap="square" rtlCol="0">
            <a:spAutoFit/>
          </a:bodyPr>
          <a:lstStyle/>
          <a:p>
            <a:r>
              <a:rPr lang="en-GB" sz="1600" i="1" dirty="0">
                <a:latin typeface="Trebuchet MS" panose="020B0603020202020204" pitchFamily="34" charset="0"/>
              </a:rPr>
              <a:t>Windows of Destruction</a:t>
            </a:r>
          </a:p>
          <a:p>
            <a:r>
              <a:rPr lang="en-GB" sz="1600" dirty="0">
                <a:latin typeface="Trebuchet MS" panose="020B0603020202020204" pitchFamily="34" charset="0"/>
              </a:rPr>
              <a:t>HM Prison Buckley Hall</a:t>
            </a:r>
          </a:p>
          <a:p>
            <a:r>
              <a:rPr lang="en-GB" sz="1600" dirty="0">
                <a:latin typeface="Trebuchet MS" panose="020B0603020202020204" pitchFamily="34" charset="0"/>
              </a:rPr>
              <a:t>Silver Award for Themed Category: Window</a:t>
            </a:r>
          </a:p>
        </p:txBody>
      </p:sp>
    </p:spTree>
    <p:extLst>
      <p:ext uri="{BB962C8B-B14F-4D97-AF65-F5344CB8AC3E}">
        <p14:creationId xmlns:p14="http://schemas.microsoft.com/office/powerpoint/2010/main" val="188521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9C8FBD-ED01-43BC-8158-A913C689E5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974" y="568133"/>
            <a:ext cx="4743999" cy="3841306"/>
          </a:xfrm>
          <a:prstGeom prst="rect">
            <a:avLst/>
          </a:prstGeom>
        </p:spPr>
      </p:pic>
      <p:sp>
        <p:nvSpPr>
          <p:cNvPr id="5" name="TextBox 4">
            <a:extLst>
              <a:ext uri="{FF2B5EF4-FFF2-40B4-BE49-F238E27FC236}">
                <a16:creationId xmlns:a16="http://schemas.microsoft.com/office/drawing/2014/main" id="{D947BA1C-910C-4364-808E-20F99B6DC125}"/>
              </a:ext>
            </a:extLst>
          </p:cNvPr>
          <p:cNvSpPr txBox="1"/>
          <p:nvPr/>
        </p:nvSpPr>
        <p:spPr>
          <a:xfrm>
            <a:off x="456734" y="4409439"/>
            <a:ext cx="4849240" cy="1077218"/>
          </a:xfrm>
          <a:prstGeom prst="rect">
            <a:avLst/>
          </a:prstGeom>
          <a:noFill/>
        </p:spPr>
        <p:txBody>
          <a:bodyPr wrap="square" rtlCol="0">
            <a:spAutoFit/>
          </a:bodyPr>
          <a:lstStyle/>
          <a:p>
            <a:r>
              <a:rPr lang="en-GB" sz="1600" i="1" dirty="0">
                <a:latin typeface="Trebuchet MS" panose="020B0603020202020204" pitchFamily="34" charset="0"/>
              </a:rPr>
              <a:t>Japanese Mountains</a:t>
            </a:r>
          </a:p>
          <a:p>
            <a:r>
              <a:rPr lang="en-GB" sz="1600" dirty="0">
                <a:latin typeface="Trebuchet MS" panose="020B0603020202020204" pitchFamily="34" charset="0"/>
              </a:rPr>
              <a:t>Cheshire East Youth Offending Service</a:t>
            </a:r>
          </a:p>
          <a:p>
            <a:r>
              <a:rPr lang="en-GB" sz="1600" dirty="0">
                <a:latin typeface="Trebuchet MS" panose="020B0603020202020204" pitchFamily="34" charset="0"/>
              </a:rPr>
              <a:t>Commended Award and Under 18s Special Award for Painting</a:t>
            </a:r>
          </a:p>
        </p:txBody>
      </p:sp>
      <p:pic>
        <p:nvPicPr>
          <p:cNvPr id="6" name="Picture 5">
            <a:extLst>
              <a:ext uri="{FF2B5EF4-FFF2-40B4-BE49-F238E27FC236}">
                <a16:creationId xmlns:a16="http://schemas.microsoft.com/office/drawing/2014/main" id="{7604C4C0-2F39-48F3-B625-FB612F3D36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8980" y="452437"/>
            <a:ext cx="5926286" cy="5953125"/>
          </a:xfrm>
          <a:prstGeom prst="rect">
            <a:avLst/>
          </a:prstGeom>
        </p:spPr>
      </p:pic>
      <p:sp>
        <p:nvSpPr>
          <p:cNvPr id="7" name="TextBox 6">
            <a:extLst>
              <a:ext uri="{FF2B5EF4-FFF2-40B4-BE49-F238E27FC236}">
                <a16:creationId xmlns:a16="http://schemas.microsoft.com/office/drawing/2014/main" id="{8BBDAF87-D1F8-469A-B4D3-18A202580BC2}"/>
              </a:ext>
            </a:extLst>
          </p:cNvPr>
          <p:cNvSpPr txBox="1"/>
          <p:nvPr/>
        </p:nvSpPr>
        <p:spPr>
          <a:xfrm>
            <a:off x="228600" y="5574565"/>
            <a:ext cx="5580381" cy="830997"/>
          </a:xfrm>
          <a:prstGeom prst="rect">
            <a:avLst/>
          </a:prstGeom>
          <a:noFill/>
        </p:spPr>
        <p:txBody>
          <a:bodyPr wrap="square" rtlCol="0">
            <a:spAutoFit/>
          </a:bodyPr>
          <a:lstStyle/>
          <a:p>
            <a:pPr algn="r"/>
            <a:r>
              <a:rPr lang="en-GB" sz="1600" i="1" dirty="0">
                <a:latin typeface="Trebuchet MS" panose="020B0603020202020204" pitchFamily="34" charset="0"/>
              </a:rPr>
              <a:t>Apple for Eve!</a:t>
            </a:r>
          </a:p>
          <a:p>
            <a:pPr algn="r"/>
            <a:r>
              <a:rPr lang="en-GB" sz="1600" dirty="0">
                <a:latin typeface="Trebuchet MS" panose="020B0603020202020204" pitchFamily="34" charset="0"/>
              </a:rPr>
              <a:t>HM Young Offender Institution </a:t>
            </a:r>
            <a:r>
              <a:rPr lang="en-GB" sz="1600" dirty="0" err="1">
                <a:latin typeface="Trebuchet MS" panose="020B0603020202020204" pitchFamily="34" charset="0"/>
              </a:rPr>
              <a:t>Cookham</a:t>
            </a:r>
            <a:r>
              <a:rPr lang="en-GB" sz="1600" dirty="0">
                <a:latin typeface="Trebuchet MS" panose="020B0603020202020204" pitchFamily="34" charset="0"/>
              </a:rPr>
              <a:t> Wood</a:t>
            </a:r>
          </a:p>
          <a:p>
            <a:pPr algn="r"/>
            <a:r>
              <a:rPr lang="en-GB" sz="1600" dirty="0">
                <a:latin typeface="Trebuchet MS" panose="020B0603020202020204" pitchFamily="34" charset="0"/>
              </a:rPr>
              <a:t>Platinum Award and Under 18s Special Award for Painting</a:t>
            </a:r>
          </a:p>
        </p:txBody>
      </p:sp>
      <p:sp>
        <p:nvSpPr>
          <p:cNvPr id="9" name="TextBox 8">
            <a:extLst>
              <a:ext uri="{FF2B5EF4-FFF2-40B4-BE49-F238E27FC236}">
                <a16:creationId xmlns:a16="http://schemas.microsoft.com/office/drawing/2014/main" id="{0DD7511B-1E5A-4024-ACFC-50F88321CC26}"/>
              </a:ext>
            </a:extLst>
          </p:cNvPr>
          <p:cNvSpPr txBox="1"/>
          <p:nvPr/>
        </p:nvSpPr>
        <p:spPr>
          <a:xfrm>
            <a:off x="561973" y="168023"/>
            <a:ext cx="3914775" cy="400110"/>
          </a:xfrm>
          <a:prstGeom prst="rect">
            <a:avLst/>
          </a:prstGeom>
          <a:noFill/>
        </p:spPr>
        <p:txBody>
          <a:bodyPr wrap="square" rtlCol="0">
            <a:spAutoFit/>
          </a:bodyPr>
          <a:lstStyle/>
          <a:p>
            <a:r>
              <a:rPr lang="en-GB" sz="2000" b="1" dirty="0">
                <a:latin typeface="Trebuchet MS" panose="020B0603020202020204" pitchFamily="34" charset="0"/>
              </a:rPr>
              <a:t>Painting</a:t>
            </a:r>
            <a:endParaRPr lang="en-GB" b="1" dirty="0">
              <a:latin typeface="Trebuchet MS" panose="020B0603020202020204" pitchFamily="34" charset="0"/>
            </a:endParaRPr>
          </a:p>
        </p:txBody>
      </p:sp>
    </p:spTree>
    <p:extLst>
      <p:ext uri="{BB962C8B-B14F-4D97-AF65-F5344CB8AC3E}">
        <p14:creationId xmlns:p14="http://schemas.microsoft.com/office/powerpoint/2010/main" val="84749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7032CC-B605-487E-B54A-713068514730}"/>
              </a:ext>
            </a:extLst>
          </p:cNvPr>
          <p:cNvSpPr txBox="1"/>
          <p:nvPr/>
        </p:nvSpPr>
        <p:spPr>
          <a:xfrm>
            <a:off x="4695825" y="2621371"/>
            <a:ext cx="2519680" cy="861774"/>
          </a:xfrm>
          <a:prstGeom prst="rect">
            <a:avLst/>
          </a:prstGeom>
          <a:noFill/>
        </p:spPr>
        <p:txBody>
          <a:bodyPr wrap="square">
            <a:spAutoFit/>
          </a:bodyPr>
          <a:lstStyle/>
          <a:p>
            <a:r>
              <a:rPr lang="en-GB" sz="1600" i="1" dirty="0">
                <a:latin typeface="Trebuchet MS" panose="020B0603020202020204" pitchFamily="34" charset="0"/>
              </a:rPr>
              <a:t>Lockdown Cezanne</a:t>
            </a:r>
          </a:p>
          <a:p>
            <a:r>
              <a:rPr lang="en-GB" sz="1600" dirty="0">
                <a:latin typeface="Trebuchet MS" panose="020B0603020202020204" pitchFamily="34" charset="0"/>
              </a:rPr>
              <a:t>HM Prison </a:t>
            </a:r>
            <a:r>
              <a:rPr lang="en-GB" sz="1600" dirty="0" err="1">
                <a:latin typeface="Trebuchet MS" panose="020B0603020202020204" pitchFamily="34" charset="0"/>
              </a:rPr>
              <a:t>Grendon</a:t>
            </a:r>
            <a:endParaRPr lang="en-GB" sz="1600" dirty="0">
              <a:latin typeface="Trebuchet MS" panose="020B0603020202020204" pitchFamily="34" charset="0"/>
            </a:endParaRPr>
          </a:p>
          <a:p>
            <a:r>
              <a:rPr lang="en-GB" sz="1600" dirty="0">
                <a:latin typeface="Trebuchet MS" panose="020B0603020202020204" pitchFamily="34" charset="0"/>
              </a:rPr>
              <a:t>Painting</a:t>
            </a:r>
          </a:p>
        </p:txBody>
      </p:sp>
      <p:pic>
        <p:nvPicPr>
          <p:cNvPr id="6" name="Picture 5">
            <a:extLst>
              <a:ext uri="{FF2B5EF4-FFF2-40B4-BE49-F238E27FC236}">
                <a16:creationId xmlns:a16="http://schemas.microsoft.com/office/drawing/2014/main" id="{67D3006B-1990-4033-A649-C4933AFD68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3375" y="142815"/>
            <a:ext cx="4362450" cy="3340330"/>
          </a:xfrm>
          <a:prstGeom prst="rect">
            <a:avLst/>
          </a:prstGeom>
        </p:spPr>
      </p:pic>
      <p:pic>
        <p:nvPicPr>
          <p:cNvPr id="7" name="Picture 6">
            <a:extLst>
              <a:ext uri="{FF2B5EF4-FFF2-40B4-BE49-F238E27FC236}">
                <a16:creationId xmlns:a16="http://schemas.microsoft.com/office/drawing/2014/main" id="{35650AD6-FB6B-45DA-9079-34EF4947D0C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2000" contrast="3000"/>
                    </a14:imgEffect>
                  </a14:imgLayer>
                </a14:imgProps>
              </a:ext>
              <a:ext uri="{28A0092B-C50C-407E-A947-70E740481C1C}">
                <a14:useLocalDpi xmlns:a14="http://schemas.microsoft.com/office/drawing/2010/main"/>
              </a:ext>
            </a:extLst>
          </a:blip>
          <a:srcRect/>
          <a:stretch/>
        </p:blipFill>
        <p:spPr>
          <a:xfrm>
            <a:off x="7713345" y="142815"/>
            <a:ext cx="4145280" cy="5851592"/>
          </a:xfrm>
          <a:prstGeom prst="rect">
            <a:avLst/>
          </a:prstGeom>
        </p:spPr>
      </p:pic>
      <p:sp>
        <p:nvSpPr>
          <p:cNvPr id="9" name="TextBox 8">
            <a:extLst>
              <a:ext uri="{FF2B5EF4-FFF2-40B4-BE49-F238E27FC236}">
                <a16:creationId xmlns:a16="http://schemas.microsoft.com/office/drawing/2014/main" id="{B75EE021-D095-4C4F-8604-0D520A496EBD}"/>
              </a:ext>
            </a:extLst>
          </p:cNvPr>
          <p:cNvSpPr txBox="1"/>
          <p:nvPr/>
        </p:nvSpPr>
        <p:spPr>
          <a:xfrm>
            <a:off x="7713345" y="5996226"/>
            <a:ext cx="2946400" cy="861774"/>
          </a:xfrm>
          <a:prstGeom prst="rect">
            <a:avLst/>
          </a:prstGeom>
          <a:noFill/>
        </p:spPr>
        <p:txBody>
          <a:bodyPr wrap="square">
            <a:spAutoFit/>
          </a:bodyPr>
          <a:lstStyle/>
          <a:p>
            <a:r>
              <a:rPr lang="en-GB" sz="1600" i="1" dirty="0">
                <a:latin typeface="Trebuchet MS" panose="020B0603020202020204" pitchFamily="34" charset="0"/>
              </a:rPr>
              <a:t>Protect It Now</a:t>
            </a:r>
          </a:p>
          <a:p>
            <a:r>
              <a:rPr lang="en-GB" sz="1600" dirty="0">
                <a:latin typeface="Trebuchet MS" panose="020B0603020202020204" pitchFamily="34" charset="0"/>
              </a:rPr>
              <a:t>HM Prison Humber</a:t>
            </a:r>
          </a:p>
          <a:p>
            <a:r>
              <a:rPr lang="en-GB" sz="1600" dirty="0">
                <a:latin typeface="Trebuchet MS" panose="020B0603020202020204" pitchFamily="34" charset="0"/>
              </a:rPr>
              <a:t>Bronze Award for Painting</a:t>
            </a:r>
          </a:p>
        </p:txBody>
      </p:sp>
      <p:pic>
        <p:nvPicPr>
          <p:cNvPr id="3" name="Picture 2">
            <a:extLst>
              <a:ext uri="{FF2B5EF4-FFF2-40B4-BE49-F238E27FC236}">
                <a16:creationId xmlns:a16="http://schemas.microsoft.com/office/drawing/2014/main" id="{B5666B90-B2C5-4CD9-B27E-BB961F436A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3375" y="3594103"/>
            <a:ext cx="4581526" cy="3065220"/>
          </a:xfrm>
          <a:prstGeom prst="rect">
            <a:avLst/>
          </a:prstGeom>
        </p:spPr>
      </p:pic>
      <p:sp>
        <p:nvSpPr>
          <p:cNvPr id="4" name="TextBox 3">
            <a:extLst>
              <a:ext uri="{FF2B5EF4-FFF2-40B4-BE49-F238E27FC236}">
                <a16:creationId xmlns:a16="http://schemas.microsoft.com/office/drawing/2014/main" id="{9F8E8F4F-7AD0-4F3F-9345-0E1E7E0B388E}"/>
              </a:ext>
            </a:extLst>
          </p:cNvPr>
          <p:cNvSpPr txBox="1"/>
          <p:nvPr/>
        </p:nvSpPr>
        <p:spPr>
          <a:xfrm>
            <a:off x="4914901" y="5582105"/>
            <a:ext cx="2419349" cy="1077218"/>
          </a:xfrm>
          <a:prstGeom prst="rect">
            <a:avLst/>
          </a:prstGeom>
          <a:noFill/>
        </p:spPr>
        <p:txBody>
          <a:bodyPr wrap="square" rtlCol="0">
            <a:spAutoFit/>
          </a:bodyPr>
          <a:lstStyle/>
          <a:p>
            <a:r>
              <a:rPr lang="en-GB" sz="1600" i="1" dirty="0">
                <a:latin typeface="Trebuchet MS" panose="020B0603020202020204" pitchFamily="34" charset="0"/>
              </a:rPr>
              <a:t>Nearly Went in the Bin</a:t>
            </a:r>
          </a:p>
          <a:p>
            <a:r>
              <a:rPr lang="en-GB" sz="1600" dirty="0">
                <a:latin typeface="Trebuchet MS" panose="020B0603020202020204" pitchFamily="34" charset="0"/>
              </a:rPr>
              <a:t>HM Prison Lewes</a:t>
            </a:r>
          </a:p>
          <a:p>
            <a:r>
              <a:rPr lang="en-GB" sz="1600" dirty="0">
                <a:latin typeface="Trebuchet MS" panose="020B0603020202020204" pitchFamily="34" charset="0"/>
              </a:rPr>
              <a:t>First-Time Entrant Award for Painting</a:t>
            </a:r>
          </a:p>
        </p:txBody>
      </p:sp>
    </p:spTree>
    <p:extLst>
      <p:ext uri="{BB962C8B-B14F-4D97-AF65-F5344CB8AC3E}">
        <p14:creationId xmlns:p14="http://schemas.microsoft.com/office/powerpoint/2010/main" val="6164636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1958</Words>
  <Application>Microsoft Office PowerPoint</Application>
  <PresentationFormat>Widescreen</PresentationFormat>
  <Paragraphs>446</Paragraphs>
  <Slides>46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Helvetica</vt:lpstr>
      <vt:lpstr>Trebuchet MS</vt:lpstr>
      <vt:lpstr>Office Theme</vt:lpstr>
      <vt:lpstr>PowerPoint Presentation</vt:lpstr>
      <vt:lpstr>Arthur Koestler (1905 – 1983)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CDishman</dc:creator>
  <cp:lastModifiedBy>Susan Coles</cp:lastModifiedBy>
  <cp:revision>124</cp:revision>
  <cp:lastPrinted>2019-09-23T13:43:39Z</cp:lastPrinted>
  <dcterms:created xsi:type="dcterms:W3CDTF">2019-08-15T11:15:23Z</dcterms:created>
  <dcterms:modified xsi:type="dcterms:W3CDTF">2021-02-27T12:24:51Z</dcterms:modified>
</cp:coreProperties>
</file>